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458" r:id="rId2"/>
    <p:sldId id="388" r:id="rId3"/>
    <p:sldId id="400" r:id="rId4"/>
    <p:sldId id="345" r:id="rId5"/>
    <p:sldId id="419" r:id="rId6"/>
    <p:sldId id="402" r:id="rId7"/>
    <p:sldId id="401" r:id="rId8"/>
    <p:sldId id="418" r:id="rId9"/>
    <p:sldId id="344" r:id="rId10"/>
    <p:sldId id="339" r:id="rId11"/>
    <p:sldId id="340" r:id="rId12"/>
    <p:sldId id="341" r:id="rId13"/>
    <p:sldId id="342" r:id="rId14"/>
    <p:sldId id="343" r:id="rId15"/>
    <p:sldId id="420" r:id="rId16"/>
    <p:sldId id="346" r:id="rId17"/>
    <p:sldId id="347" r:id="rId18"/>
    <p:sldId id="348" r:id="rId19"/>
    <p:sldId id="349" r:id="rId20"/>
    <p:sldId id="350" r:id="rId21"/>
    <p:sldId id="351" r:id="rId22"/>
    <p:sldId id="352" r:id="rId23"/>
    <p:sldId id="421" r:id="rId24"/>
    <p:sldId id="353" r:id="rId25"/>
    <p:sldId id="438" r:id="rId26"/>
    <p:sldId id="441" r:id="rId27"/>
    <p:sldId id="439" r:id="rId28"/>
    <p:sldId id="442" r:id="rId29"/>
    <p:sldId id="443" r:id="rId30"/>
    <p:sldId id="444" r:id="rId31"/>
    <p:sldId id="445" r:id="rId32"/>
    <p:sldId id="354" r:id="rId33"/>
    <p:sldId id="355" r:id="rId34"/>
    <p:sldId id="457" r:id="rId35"/>
    <p:sldId id="450" r:id="rId36"/>
    <p:sldId id="460" r:id="rId37"/>
    <p:sldId id="423" r:id="rId38"/>
    <p:sldId id="356" r:id="rId39"/>
    <p:sldId id="452" r:id="rId40"/>
    <p:sldId id="358" r:id="rId41"/>
    <p:sldId id="357" r:id="rId42"/>
    <p:sldId id="359" r:id="rId43"/>
    <p:sldId id="360" r:id="rId44"/>
    <p:sldId id="361" r:id="rId45"/>
    <p:sldId id="362" r:id="rId46"/>
    <p:sldId id="363" r:id="rId47"/>
    <p:sldId id="364" r:id="rId48"/>
    <p:sldId id="365" r:id="rId49"/>
    <p:sldId id="366" r:id="rId50"/>
    <p:sldId id="367" r:id="rId51"/>
    <p:sldId id="387" r:id="rId52"/>
    <p:sldId id="435" r:id="rId53"/>
    <p:sldId id="449" r:id="rId54"/>
    <p:sldId id="426" r:id="rId55"/>
    <p:sldId id="436" r:id="rId56"/>
    <p:sldId id="427" r:id="rId57"/>
    <p:sldId id="428" r:id="rId58"/>
    <p:sldId id="429" r:id="rId59"/>
    <p:sldId id="430" r:id="rId60"/>
    <p:sldId id="431" r:id="rId61"/>
    <p:sldId id="432" r:id="rId62"/>
    <p:sldId id="433" r:id="rId63"/>
    <p:sldId id="434" r:id="rId64"/>
    <p:sldId id="453" r:id="rId65"/>
    <p:sldId id="446" r:id="rId66"/>
    <p:sldId id="447" r:id="rId67"/>
    <p:sldId id="437" r:id="rId68"/>
    <p:sldId id="455" r:id="rId69"/>
    <p:sldId id="456" r:id="rId70"/>
    <p:sldId id="424"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425" r:id="rId89"/>
    <p:sldId id="459" r:id="rId9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59" autoAdjust="0"/>
    <p:restoredTop sz="82339" autoAdjust="0"/>
  </p:normalViewPr>
  <p:slideViewPr>
    <p:cSldViewPr>
      <p:cViewPr varScale="1">
        <p:scale>
          <a:sx n="86" d="100"/>
          <a:sy n="86" d="100"/>
        </p:scale>
        <p:origin x="1384"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8D3ED2-4BE1-46BB-A733-218DDA0EE93A}" type="datetimeFigureOut">
              <a:rPr lang="zh-CN" altLang="en-US" smtClean="0"/>
              <a:pPr/>
              <a:t>2019-4-10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0E1A72-4B71-435D-AA07-E21C42550C66}" type="slidenum">
              <a:rPr lang="zh-CN" altLang="en-US" smtClean="0"/>
              <a:pPr/>
              <a:t>‹#›</a:t>
            </a:fld>
            <a:endParaRPr lang="zh-CN" altLang="en-US"/>
          </a:p>
        </p:txBody>
      </p:sp>
    </p:spTree>
    <p:extLst>
      <p:ext uri="{BB962C8B-B14F-4D97-AF65-F5344CB8AC3E}">
        <p14:creationId xmlns:p14="http://schemas.microsoft.com/office/powerpoint/2010/main" val="3344513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7F2FE-1E1B-4D3E-9EE7-9EB0C2952DFA}" type="slidenum">
              <a:rPr lang="en-US" altLang="zh-CN"/>
              <a:pPr/>
              <a:t>3</a:t>
            </a:fld>
            <a:endParaRPr lang="en-US" altLang="zh-CN"/>
          </a:p>
        </p:txBody>
      </p:sp>
      <p:sp>
        <p:nvSpPr>
          <p:cNvPr id="490498" name="Rectangle 2"/>
          <p:cNvSpPr>
            <a:spLocks noGrp="1" noRot="1" noChangeAspect="1" noChangeArrowheads="1" noTextEdit="1"/>
          </p:cNvSpPr>
          <p:nvPr>
            <p:ph type="sldImg"/>
          </p:nvPr>
        </p:nvSpPr>
        <p:spPr>
          <a:ln/>
        </p:spPr>
      </p:sp>
      <p:sp>
        <p:nvSpPr>
          <p:cNvPr id="490499" name="Rectangle 3"/>
          <p:cNvSpPr>
            <a:spLocks noGrp="1" noChangeArrowheads="1"/>
          </p:cNvSpPr>
          <p:nvPr>
            <p:ph type="body" idx="1"/>
          </p:nvPr>
        </p:nvSpPr>
        <p:spPr/>
        <p:txBody>
          <a:bodyPr/>
          <a:lstStyle/>
          <a:p>
            <a:r>
              <a:rPr lang="zh-CN" altLang="en-US" dirty="0" smtClean="0"/>
              <a:t>电影院</a:t>
            </a:r>
            <a:r>
              <a:rPr lang="zh-CN" altLang="en-US" baseline="0" dirty="0" smtClean="0"/>
              <a:t> </a:t>
            </a:r>
            <a:r>
              <a:rPr lang="en-US" altLang="zh-CN" baseline="0" dirty="0" smtClean="0"/>
              <a:t>log</a:t>
            </a:r>
            <a:endParaRPr lang="zh-CN" altLang="zh-CN" dirty="0"/>
          </a:p>
        </p:txBody>
      </p:sp>
    </p:spTree>
    <p:extLst>
      <p:ext uri="{BB962C8B-B14F-4D97-AF65-F5344CB8AC3E}">
        <p14:creationId xmlns:p14="http://schemas.microsoft.com/office/powerpoint/2010/main" val="3823655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zh-CN" altLang="en-US" sz="1200" dirty="0" smtClean="0">
                <a:latin typeface="Times New Roman" pitchFamily="18" charset="0"/>
                <a:cs typeface="Times New Roman" pitchFamily="18" charset="0"/>
              </a:rPr>
              <a:t>黑处的山</a:t>
            </a:r>
            <a:endParaRPr lang="en-US" altLang="zh-CN" dirty="0" smtClean="0"/>
          </a:p>
          <a:p>
            <a:r>
              <a:rPr lang="en-US" altLang="zh-CN" dirty="0" smtClean="0"/>
              <a:t>F:\00</a:t>
            </a:r>
            <a:r>
              <a:rPr lang="zh-CN" altLang="en-US" dirty="0" smtClean="0"/>
              <a:t>北方工大</a:t>
            </a:r>
            <a:r>
              <a:rPr lang="en-US" altLang="zh-CN" dirty="0" smtClean="0"/>
              <a:t>\92</a:t>
            </a:r>
            <a:r>
              <a:rPr lang="zh-CN" altLang="en-US" dirty="0" smtClean="0"/>
              <a:t>图像信息处理本科</a:t>
            </a:r>
            <a:r>
              <a:rPr lang="en-US" altLang="zh-CN" dirty="0" smtClean="0"/>
              <a:t>2013\03</a:t>
            </a:r>
            <a:r>
              <a:rPr lang="zh-CN" altLang="en-US" dirty="0" smtClean="0"/>
              <a:t>课堂演示</a:t>
            </a:r>
            <a:r>
              <a:rPr lang="en-US" altLang="zh-CN" dirty="0" smtClean="0"/>
              <a:t>\</a:t>
            </a:r>
            <a:r>
              <a:rPr lang="zh-CN" altLang="en-US" dirty="0" smtClean="0"/>
              <a:t>第</a:t>
            </a:r>
            <a:r>
              <a:rPr lang="en-US" altLang="zh-CN" dirty="0" smtClean="0"/>
              <a:t>4</a:t>
            </a:r>
            <a:r>
              <a:rPr lang="zh-CN" altLang="en-US" dirty="0" smtClean="0"/>
              <a:t>章图像增强</a:t>
            </a:r>
            <a:r>
              <a:rPr lang="en-US" altLang="zh-CN" dirty="0" smtClean="0"/>
              <a:t>\</a:t>
            </a:r>
            <a:r>
              <a:rPr lang="zh-CN" altLang="en-US" dirty="0" smtClean="0"/>
              <a:t>第</a:t>
            </a:r>
            <a:r>
              <a:rPr lang="en-US" altLang="zh-CN" dirty="0" smtClean="0"/>
              <a:t>9</a:t>
            </a:r>
            <a:r>
              <a:rPr lang="zh-CN" altLang="en-US" dirty="0" smtClean="0"/>
              <a:t>章灰度变换</a:t>
            </a:r>
            <a:r>
              <a:rPr lang="en-US" altLang="zh-CN" dirty="0" smtClean="0"/>
              <a:t>-</a:t>
            </a:r>
            <a:r>
              <a:rPr lang="zh-CN" altLang="en-US" dirty="0" smtClean="0"/>
              <a:t>增强</a:t>
            </a:r>
            <a:r>
              <a:rPr lang="en-US" altLang="zh-CN" dirty="0" smtClean="0"/>
              <a:t>-org\</a:t>
            </a:r>
            <a:r>
              <a:rPr lang="en-US" altLang="zh-CN" dirty="0" err="1" smtClean="0"/>
              <a:t>MagicHouse</a:t>
            </a:r>
            <a:endParaRPr lang="en-US" altLang="zh-CN" dirty="0" smtClean="0"/>
          </a:p>
          <a:p>
            <a:r>
              <a:rPr lang="en-US" altLang="zh-CN" dirty="0" smtClean="0"/>
              <a:t>MagicHouse.sln</a:t>
            </a:r>
            <a:br>
              <a:rPr lang="en-US" altLang="zh-CN" dirty="0" smtClean="0"/>
            </a:br>
            <a:r>
              <a:rPr lang="en-US" altLang="zh-CN" sz="1200" kern="1200" dirty="0" smtClean="0">
                <a:solidFill>
                  <a:schemeClr val="tx1"/>
                </a:solidFill>
                <a:latin typeface="+mn-lt"/>
                <a:ea typeface="+mn-ea"/>
                <a:cs typeface="+mn-cs"/>
              </a:rPr>
              <a:t>void </a:t>
            </a:r>
            <a:r>
              <a:rPr lang="en-US" altLang="zh-CN" sz="1200" kern="1200" dirty="0" err="1" smtClean="0">
                <a:solidFill>
                  <a:schemeClr val="tx1"/>
                </a:solidFill>
                <a:latin typeface="+mn-lt"/>
                <a:ea typeface="+mn-ea"/>
                <a:cs typeface="+mn-cs"/>
              </a:rPr>
              <a:t>CPowerTranDlg</a:t>
            </a:r>
            <a:r>
              <a:rPr lang="en-US" altLang="zh-CN" sz="1200" kern="1200" dirty="0" smtClean="0">
                <a:solidFill>
                  <a:schemeClr val="tx1"/>
                </a:solidFill>
                <a:latin typeface="+mn-lt"/>
                <a:ea typeface="+mn-ea"/>
                <a:cs typeface="+mn-cs"/>
              </a:rPr>
              <a:t>::Refresh()</a:t>
            </a:r>
            <a:endParaRPr lang="en-US" altLang="zh-CN" dirty="0" smtClean="0"/>
          </a:p>
          <a:p>
            <a:r>
              <a:rPr lang="zh-CN" altLang="en-US" dirty="0" smtClean="0"/>
              <a:t>程序在</a:t>
            </a:r>
            <a:r>
              <a:rPr lang="en-US" altLang="zh-CN" sz="1200" kern="1200" dirty="0" err="1" smtClean="0">
                <a:solidFill>
                  <a:schemeClr val="tx1"/>
                </a:solidFill>
                <a:latin typeface="+mn-lt"/>
                <a:ea typeface="+mn-ea"/>
                <a:cs typeface="+mn-cs"/>
              </a:rPr>
              <a:t>GrayOperator.C</a:t>
            </a:r>
            <a:r>
              <a:rPr lang="zh-CN" altLang="en-US" sz="1200" kern="1200" dirty="0" smtClean="0">
                <a:solidFill>
                  <a:schemeClr val="tx1"/>
                </a:solidFill>
                <a:latin typeface="+mn-lt"/>
                <a:ea typeface="+mn-ea"/>
                <a:cs typeface="+mn-cs"/>
              </a:rPr>
              <a:t>中，</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void </a:t>
            </a:r>
            <a:r>
              <a:rPr lang="en-US" altLang="zh-CN" sz="1200" kern="1200" dirty="0" err="1" smtClean="0">
                <a:solidFill>
                  <a:schemeClr val="tx1"/>
                </a:solidFill>
                <a:latin typeface="+mn-lt"/>
                <a:ea typeface="+mn-ea"/>
                <a:cs typeface="+mn-cs"/>
              </a:rPr>
              <a:t>PowerTrans</a:t>
            </a:r>
            <a:r>
              <a:rPr lang="en-US" altLang="zh-CN" sz="1200" kern="1200" dirty="0" smtClean="0">
                <a:solidFill>
                  <a:schemeClr val="tx1"/>
                </a:solidFill>
                <a:latin typeface="+mn-lt"/>
                <a:ea typeface="+mn-ea"/>
                <a:cs typeface="+mn-cs"/>
              </a:rPr>
              <a:t>(BYTE* pixel, BYTE* </a:t>
            </a:r>
            <a:r>
              <a:rPr lang="en-US" altLang="zh-CN" sz="1200" kern="1200" dirty="0" err="1" smtClean="0">
                <a:solidFill>
                  <a:schemeClr val="tx1"/>
                </a:solidFill>
                <a:latin typeface="+mn-lt"/>
                <a:ea typeface="+mn-ea"/>
                <a:cs typeface="+mn-cs"/>
              </a:rPr>
              <a:t>tempPixel</a:t>
            </a:r>
            <a:r>
              <a:rPr lang="en-US" altLang="zh-CN" sz="1200" kern="1200" dirty="0" smtClean="0">
                <a:solidFill>
                  <a:schemeClr val="tx1"/>
                </a:solidFill>
                <a:latin typeface="+mn-lt"/>
                <a:ea typeface="+mn-ea"/>
                <a:cs typeface="+mn-cs"/>
              </a:rPr>
              <a:t>, UINT width, UINT height, </a:t>
            </a:r>
          </a:p>
          <a:p>
            <a:r>
              <a:rPr lang="fr-FR" altLang="zh-CN" sz="1200" kern="1200" dirty="0" smtClean="0">
                <a:solidFill>
                  <a:schemeClr val="tx1"/>
                </a:solidFill>
                <a:latin typeface="+mn-lt"/>
                <a:ea typeface="+mn-ea"/>
                <a:cs typeface="+mn-cs"/>
              </a:rPr>
              <a:t>			    double b, double c, double r)</a:t>
            </a:r>
          </a:p>
          <a:p>
            <a:r>
              <a:rPr lang="en-US" altLang="zh-CN"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映射表</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用于种灰度变换后的值</a:t>
            </a:r>
          </a:p>
          <a:p>
            <a:r>
              <a:rPr lang="en-US" altLang="zh-CN" sz="1200" kern="1200" dirty="0" smtClean="0">
                <a:solidFill>
                  <a:schemeClr val="tx1"/>
                </a:solidFill>
                <a:latin typeface="+mn-lt"/>
                <a:ea typeface="+mn-ea"/>
                <a:cs typeface="+mn-cs"/>
              </a:rPr>
              <a:t>	BYTE map[256];</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保存运算后的临时值</a:t>
            </a:r>
          </a:p>
          <a:p>
            <a:r>
              <a:rPr lang="en-US" altLang="zh-CN" sz="1200" kern="1200" dirty="0" smtClean="0">
                <a:solidFill>
                  <a:schemeClr val="tx1"/>
                </a:solidFill>
                <a:latin typeface="+mn-lt"/>
                <a:ea typeface="+mn-ea"/>
                <a:cs typeface="+mn-cs"/>
              </a:rPr>
              <a:t>	double </a:t>
            </a:r>
            <a:r>
              <a:rPr lang="en-US" altLang="zh-CN" sz="1200" kern="1200" dirty="0" err="1" smtClean="0">
                <a:solidFill>
                  <a:schemeClr val="tx1"/>
                </a:solidFill>
                <a:latin typeface="+mn-lt"/>
                <a:ea typeface="+mn-ea"/>
                <a:cs typeface="+mn-cs"/>
              </a:rPr>
              <a:t>dTemp</a:t>
            </a:r>
            <a:r>
              <a:rPr lang="en-US" altLang="zh-CN" sz="1200"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nn-NO" altLang="zh-CN" sz="1200" kern="1200" dirty="0" smtClean="0">
                <a:solidFill>
                  <a:schemeClr val="tx1"/>
                </a:solidFill>
                <a:latin typeface="+mn-lt"/>
                <a:ea typeface="+mn-ea"/>
                <a:cs typeface="+mn-cs"/>
              </a:rPr>
              <a:t>	for (int i = 0; i &lt; 256; i++)</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计算当前像素变换后的值</a:t>
            </a:r>
          </a:p>
          <a:p>
            <a:r>
              <a:rPr lang="pt-BR" altLang="zh-CN" sz="1200" kern="1200" dirty="0" smtClean="0">
                <a:solidFill>
                  <a:schemeClr val="tx1"/>
                </a:solidFill>
                <a:latin typeface="+mn-lt"/>
                <a:ea typeface="+mn-ea"/>
                <a:cs typeface="+mn-cs"/>
              </a:rPr>
              <a:t>		dTemp = c * pow(i / 255.0, r) * 255 + b;</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如果超界则修改其值</a:t>
            </a:r>
          </a:p>
          <a:p>
            <a:r>
              <a:rPr lang="en-US" altLang="zh-CN" sz="1200" kern="1200" dirty="0" smtClean="0">
                <a:solidFill>
                  <a:schemeClr val="tx1"/>
                </a:solidFill>
                <a:latin typeface="+mn-lt"/>
                <a:ea typeface="+mn-ea"/>
                <a:cs typeface="+mn-cs"/>
              </a:rPr>
              <a:t>		if (</a:t>
            </a:r>
            <a:r>
              <a:rPr lang="en-US" altLang="zh-CN" sz="1200" kern="1200" dirty="0" err="1" smtClean="0">
                <a:solidFill>
                  <a:schemeClr val="tx1"/>
                </a:solidFill>
                <a:latin typeface="+mn-lt"/>
                <a:ea typeface="+mn-ea"/>
                <a:cs typeface="+mn-cs"/>
              </a:rPr>
              <a:t>dTemp</a:t>
            </a:r>
            <a:r>
              <a:rPr lang="en-US" altLang="zh-CN" sz="1200" kern="1200" dirty="0" smtClean="0">
                <a:solidFill>
                  <a:schemeClr val="tx1"/>
                </a:solidFill>
                <a:latin typeface="+mn-lt"/>
                <a:ea typeface="+mn-ea"/>
                <a:cs typeface="+mn-cs"/>
              </a:rPr>
              <a:t> &lt; 0)</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dTemp</a:t>
            </a:r>
            <a:r>
              <a:rPr lang="en-US" altLang="zh-CN" sz="1200" kern="1200" dirty="0" smtClean="0">
                <a:solidFill>
                  <a:schemeClr val="tx1"/>
                </a:solidFill>
                <a:latin typeface="+mn-lt"/>
                <a:ea typeface="+mn-ea"/>
                <a:cs typeface="+mn-cs"/>
              </a:rPr>
              <a:t> = 0.0;</a:t>
            </a:r>
          </a:p>
          <a:p>
            <a:r>
              <a:rPr lang="en-US" altLang="zh-CN" sz="1200" kern="1200" dirty="0" smtClean="0">
                <a:solidFill>
                  <a:schemeClr val="tx1"/>
                </a:solidFill>
                <a:latin typeface="+mn-lt"/>
                <a:ea typeface="+mn-ea"/>
                <a:cs typeface="+mn-cs"/>
              </a:rPr>
              <a:t>		else if (</a:t>
            </a:r>
            <a:r>
              <a:rPr lang="en-US" altLang="zh-CN" sz="1200" kern="1200" dirty="0" err="1" smtClean="0">
                <a:solidFill>
                  <a:schemeClr val="tx1"/>
                </a:solidFill>
                <a:latin typeface="+mn-lt"/>
                <a:ea typeface="+mn-ea"/>
                <a:cs typeface="+mn-cs"/>
              </a:rPr>
              <a:t>dTemp</a:t>
            </a:r>
            <a:r>
              <a:rPr lang="en-US" altLang="zh-CN" sz="1200" kern="1200" dirty="0" smtClean="0">
                <a:solidFill>
                  <a:schemeClr val="tx1"/>
                </a:solidFill>
                <a:latin typeface="+mn-lt"/>
                <a:ea typeface="+mn-ea"/>
                <a:cs typeface="+mn-cs"/>
              </a:rPr>
              <a:t> &gt; 255)</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dTemp</a:t>
            </a:r>
            <a:r>
              <a:rPr lang="en-US" altLang="zh-CN" sz="1200" kern="1200" dirty="0" smtClean="0">
                <a:solidFill>
                  <a:schemeClr val="tx1"/>
                </a:solidFill>
                <a:latin typeface="+mn-lt"/>
                <a:ea typeface="+mn-ea"/>
                <a:cs typeface="+mn-cs"/>
              </a:rPr>
              <a:t> = 255;</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四舍五入</a:t>
            </a:r>
          </a:p>
          <a:p>
            <a:r>
              <a:rPr lang="en-US" altLang="zh-CN" sz="1200" kern="1200" dirty="0" smtClean="0">
                <a:solidFill>
                  <a:schemeClr val="tx1"/>
                </a:solidFill>
                <a:latin typeface="+mn-lt"/>
                <a:ea typeface="+mn-ea"/>
                <a:cs typeface="+mn-cs"/>
              </a:rPr>
              <a:t>		map[</a:t>
            </a:r>
            <a:r>
              <a:rPr lang="en-US" altLang="zh-CN" sz="1200" kern="1200" dirty="0" err="1" smtClean="0">
                <a:solidFill>
                  <a:schemeClr val="tx1"/>
                </a:solidFill>
                <a:latin typeface="+mn-lt"/>
                <a:ea typeface="+mn-ea"/>
                <a:cs typeface="+mn-cs"/>
              </a:rPr>
              <a:t>i</a:t>
            </a:r>
            <a:r>
              <a:rPr lang="en-US" altLang="zh-CN" sz="1200" kern="1200" dirty="0" smtClean="0">
                <a:solidFill>
                  <a:schemeClr val="tx1"/>
                </a:solidFill>
                <a:latin typeface="+mn-lt"/>
                <a:ea typeface="+mn-ea"/>
                <a:cs typeface="+mn-cs"/>
              </a:rPr>
              <a:t>] = </a:t>
            </a:r>
            <a:r>
              <a:rPr lang="en-US" altLang="zh-CN" sz="1200" kern="1200" dirty="0" err="1" smtClean="0">
                <a:solidFill>
                  <a:schemeClr val="tx1"/>
                </a:solidFill>
                <a:latin typeface="+mn-lt"/>
                <a:ea typeface="+mn-ea"/>
                <a:cs typeface="+mn-cs"/>
              </a:rPr>
              <a:t>int</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dTemp</a:t>
            </a:r>
            <a:r>
              <a:rPr lang="en-US" altLang="zh-CN" sz="1200" kern="1200" dirty="0" smtClean="0">
                <a:solidFill>
                  <a:schemeClr val="tx1"/>
                </a:solidFill>
                <a:latin typeface="+mn-lt"/>
                <a:ea typeface="+mn-ea"/>
                <a:cs typeface="+mn-cs"/>
              </a:rPr>
              <a:t> + 0.5);</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for (UINT </a:t>
            </a:r>
            <a:r>
              <a:rPr lang="en-US" altLang="zh-CN" sz="1200" kern="1200" dirty="0" err="1" smtClean="0">
                <a:solidFill>
                  <a:schemeClr val="tx1"/>
                </a:solidFill>
                <a:latin typeface="+mn-lt"/>
                <a:ea typeface="+mn-ea"/>
                <a:cs typeface="+mn-cs"/>
              </a:rPr>
              <a:t>i</a:t>
            </a:r>
            <a:r>
              <a:rPr lang="en-US" altLang="zh-CN" sz="1200" kern="1200" dirty="0" smtClean="0">
                <a:solidFill>
                  <a:schemeClr val="tx1"/>
                </a:solidFill>
                <a:latin typeface="+mn-lt"/>
                <a:ea typeface="+mn-ea"/>
                <a:cs typeface="+mn-cs"/>
              </a:rPr>
              <a:t> = 0; </a:t>
            </a:r>
            <a:r>
              <a:rPr lang="en-US" altLang="zh-CN" sz="1200" kern="1200" dirty="0" err="1" smtClean="0">
                <a:solidFill>
                  <a:schemeClr val="tx1"/>
                </a:solidFill>
                <a:latin typeface="+mn-lt"/>
                <a:ea typeface="+mn-ea"/>
                <a:cs typeface="+mn-cs"/>
              </a:rPr>
              <a:t>i</a:t>
            </a:r>
            <a:r>
              <a:rPr lang="en-US" altLang="zh-CN" sz="1200" kern="1200" dirty="0" smtClean="0">
                <a:solidFill>
                  <a:schemeClr val="tx1"/>
                </a:solidFill>
                <a:latin typeface="+mn-lt"/>
                <a:ea typeface="+mn-ea"/>
                <a:cs typeface="+mn-cs"/>
              </a:rPr>
              <a:t> &lt; width * height; </a:t>
            </a:r>
            <a:r>
              <a:rPr lang="en-US" altLang="zh-CN" sz="1200" kern="1200" dirty="0" err="1" smtClean="0">
                <a:solidFill>
                  <a:schemeClr val="tx1"/>
                </a:solidFill>
                <a:latin typeface="+mn-lt"/>
                <a:ea typeface="+mn-ea"/>
                <a:cs typeface="+mn-cs"/>
              </a:rPr>
              <a:t>i</a:t>
            </a:r>
            <a:r>
              <a:rPr lang="en-US" altLang="zh-CN"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		for (</a:t>
            </a:r>
            <a:r>
              <a:rPr lang="en-US" altLang="zh-CN" sz="1200" kern="1200" dirty="0" err="1" smtClean="0">
                <a:solidFill>
                  <a:schemeClr val="tx1"/>
                </a:solidFill>
                <a:latin typeface="+mn-lt"/>
                <a:ea typeface="+mn-ea"/>
                <a:cs typeface="+mn-cs"/>
              </a:rPr>
              <a:t>int</a:t>
            </a:r>
            <a:r>
              <a:rPr lang="en-US" altLang="zh-CN" sz="1200" kern="1200" dirty="0" smtClean="0">
                <a:solidFill>
                  <a:schemeClr val="tx1"/>
                </a:solidFill>
                <a:latin typeface="+mn-lt"/>
                <a:ea typeface="+mn-ea"/>
                <a:cs typeface="+mn-cs"/>
              </a:rPr>
              <a:t> j = 0; j &lt; 4; j++)</a:t>
            </a:r>
          </a:p>
          <a:p>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tempPixel</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i</a:t>
            </a:r>
            <a:r>
              <a:rPr lang="en-US" altLang="zh-CN" sz="1200" kern="1200" dirty="0" smtClean="0">
                <a:solidFill>
                  <a:schemeClr val="tx1"/>
                </a:solidFill>
                <a:latin typeface="+mn-lt"/>
                <a:ea typeface="+mn-ea"/>
                <a:cs typeface="+mn-cs"/>
              </a:rPr>
              <a:t>*4+j] = map[ pixel[</a:t>
            </a:r>
            <a:r>
              <a:rPr lang="en-US" altLang="zh-CN" sz="1200" kern="1200" dirty="0" err="1" smtClean="0">
                <a:solidFill>
                  <a:schemeClr val="tx1"/>
                </a:solidFill>
                <a:latin typeface="+mn-lt"/>
                <a:ea typeface="+mn-ea"/>
                <a:cs typeface="+mn-cs"/>
              </a:rPr>
              <a:t>i</a:t>
            </a:r>
            <a:r>
              <a:rPr lang="en-US" altLang="zh-CN" sz="1200" kern="1200" dirty="0" smtClean="0">
                <a:solidFill>
                  <a:schemeClr val="tx1"/>
                </a:solidFill>
                <a:latin typeface="+mn-lt"/>
                <a:ea typeface="+mn-ea"/>
                <a:cs typeface="+mn-cs"/>
              </a:rPr>
              <a:t>*4+j] ];</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35</a:t>
            </a:fld>
            <a:endParaRPr lang="zh-CN" altLang="en-US"/>
          </a:p>
        </p:txBody>
      </p:sp>
    </p:spTree>
    <p:extLst>
      <p:ext uri="{BB962C8B-B14F-4D97-AF65-F5344CB8AC3E}">
        <p14:creationId xmlns:p14="http://schemas.microsoft.com/office/powerpoint/2010/main" val="697974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36</a:t>
            </a:fld>
            <a:endParaRPr lang="zh-CN" altLang="en-US"/>
          </a:p>
        </p:txBody>
      </p:sp>
    </p:spTree>
    <p:extLst>
      <p:ext uri="{BB962C8B-B14F-4D97-AF65-F5344CB8AC3E}">
        <p14:creationId xmlns:p14="http://schemas.microsoft.com/office/powerpoint/2010/main" val="2961604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乘以</a:t>
            </a:r>
            <a:r>
              <a:rPr lang="en-US" altLang="zh-CN" smtClean="0"/>
              <a:t>7</a:t>
            </a:r>
            <a:endParaRPr lang="zh-CN" altLang="en-US"/>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46</a:t>
            </a:fld>
            <a:endParaRPr lang="zh-CN" altLang="en-US"/>
          </a:p>
        </p:txBody>
      </p:sp>
    </p:spTree>
    <p:extLst>
      <p:ext uri="{BB962C8B-B14F-4D97-AF65-F5344CB8AC3E}">
        <p14:creationId xmlns:p14="http://schemas.microsoft.com/office/powerpoint/2010/main" val="24295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49</a:t>
            </a:fld>
            <a:endParaRPr lang="zh-CN" altLang="en-US"/>
          </a:p>
        </p:txBody>
      </p:sp>
    </p:spTree>
    <p:extLst>
      <p:ext uri="{BB962C8B-B14F-4D97-AF65-F5344CB8AC3E}">
        <p14:creationId xmlns:p14="http://schemas.microsoft.com/office/powerpoint/2010/main" val="4141919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50</a:t>
            </a:fld>
            <a:endParaRPr lang="zh-CN" altLang="en-US"/>
          </a:p>
        </p:txBody>
      </p:sp>
    </p:spTree>
    <p:extLst>
      <p:ext uri="{BB962C8B-B14F-4D97-AF65-F5344CB8AC3E}">
        <p14:creationId xmlns:p14="http://schemas.microsoft.com/office/powerpoint/2010/main" val="3372673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EFFE32-C125-46AD-B73C-1195811DD5B6}" type="slidenum">
              <a:rPr lang="en-US" altLang="zh-CN"/>
              <a:pPr/>
              <a:t>53</a:t>
            </a:fld>
            <a:endParaRPr lang="en-US" altLang="zh-CN"/>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02416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EFFE32-C125-46AD-B73C-1195811DD5B6}" type="slidenum">
              <a:rPr lang="en-US" altLang="zh-CN"/>
              <a:pPr/>
              <a:t>54</a:t>
            </a:fld>
            <a:endParaRPr lang="en-US" altLang="zh-CN"/>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7858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EFFE32-C125-46AD-B73C-1195811DD5B6}" type="slidenum">
              <a:rPr lang="en-US" altLang="zh-CN"/>
              <a:pPr/>
              <a:t>55</a:t>
            </a:fld>
            <a:endParaRPr lang="en-US" altLang="zh-CN"/>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430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658BB-8DC7-47AB-AEDF-003FF132ECFB}" type="slidenum">
              <a:rPr lang="en-US" altLang="zh-CN"/>
              <a:pPr/>
              <a:t>56</a:t>
            </a:fld>
            <a:endParaRPr lang="en-US" altLang="zh-CN"/>
          </a:p>
        </p:txBody>
      </p:sp>
      <p:sp>
        <p:nvSpPr>
          <p:cNvPr id="496642" name="Rectangle 2"/>
          <p:cNvSpPr>
            <a:spLocks noGrp="1" noRot="1" noChangeAspect="1" noChangeArrowheads="1" noTextEdit="1"/>
          </p:cNvSpPr>
          <p:nvPr>
            <p:ph type="sldImg"/>
          </p:nvPr>
        </p:nvSpPr>
        <p:spPr>
          <a:ln/>
        </p:spPr>
      </p:sp>
      <p:sp>
        <p:nvSpPr>
          <p:cNvPr id="496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78362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6CBED8-BAB9-469B-8F12-BB0DEC212C20}" type="slidenum">
              <a:rPr lang="en-US" altLang="zh-CN"/>
              <a:pPr/>
              <a:t>57</a:t>
            </a:fld>
            <a:endParaRPr lang="en-US" altLang="zh-CN"/>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6284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733DD-DD9A-4BD2-97F2-F2934E9A2D32}" type="slidenum">
              <a:rPr lang="en-US" altLang="zh-CN"/>
              <a:pPr/>
              <a:t>6</a:t>
            </a:fld>
            <a:endParaRPr lang="en-US" altLang="zh-CN"/>
          </a:p>
        </p:txBody>
      </p:sp>
      <p:sp>
        <p:nvSpPr>
          <p:cNvPr id="491522" name="Rectangle 2"/>
          <p:cNvSpPr>
            <a:spLocks noGrp="1" noRot="1" noChangeAspect="1" noChangeArrowheads="1" noTextEdit="1"/>
          </p:cNvSpPr>
          <p:nvPr>
            <p:ph type="sldImg"/>
          </p:nvPr>
        </p:nvSpPr>
        <p:spPr>
          <a:ln/>
        </p:spPr>
      </p:sp>
      <p:sp>
        <p:nvSpPr>
          <p:cNvPr id="491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42731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4DEE73-5C70-43D5-8CFC-7AEFAEADADD1}" type="slidenum">
              <a:rPr lang="en-US" altLang="zh-CN"/>
              <a:pPr/>
              <a:t>58</a:t>
            </a:fld>
            <a:endParaRPr lang="en-US" altLang="zh-CN"/>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42497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FC9120-3176-4C95-A503-9AD3D948F030}" type="slidenum">
              <a:rPr lang="en-US" altLang="zh-CN"/>
              <a:pPr/>
              <a:t>59</a:t>
            </a:fld>
            <a:endParaRPr lang="en-US" altLang="zh-CN"/>
          </a:p>
        </p:txBody>
      </p:sp>
      <p:sp>
        <p:nvSpPr>
          <p:cNvPr id="499714" name="Rectangle 2"/>
          <p:cNvSpPr>
            <a:spLocks noGrp="1" noRot="1" noChangeAspect="1" noChangeArrowheads="1" noTextEdit="1"/>
          </p:cNvSpPr>
          <p:nvPr>
            <p:ph type="sldImg"/>
          </p:nvPr>
        </p:nvSpPr>
        <p:spPr>
          <a:ln/>
        </p:spPr>
      </p:sp>
      <p:sp>
        <p:nvSpPr>
          <p:cNvPr id="499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92376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945F72-0F9B-4183-A89E-819CE776B096}" type="slidenum">
              <a:rPr lang="en-US" altLang="zh-CN"/>
              <a:pPr/>
              <a:t>60</a:t>
            </a:fld>
            <a:endParaRPr lang="en-US" altLang="zh-CN"/>
          </a:p>
        </p:txBody>
      </p:sp>
      <p:sp>
        <p:nvSpPr>
          <p:cNvPr id="500738" name="Rectangle 2"/>
          <p:cNvSpPr>
            <a:spLocks noGrp="1" noRot="1" noChangeAspect="1" noChangeArrowheads="1" noTextEdit="1"/>
          </p:cNvSpPr>
          <p:nvPr>
            <p:ph type="sldImg"/>
          </p:nvPr>
        </p:nvSpPr>
        <p:spPr>
          <a:ln/>
        </p:spPr>
      </p:sp>
      <p:sp>
        <p:nvSpPr>
          <p:cNvPr id="500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23029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E50778-E146-4D2E-A774-33AEF889D512}" type="slidenum">
              <a:rPr lang="en-US" altLang="zh-CN"/>
              <a:pPr/>
              <a:t>61</a:t>
            </a:fld>
            <a:endParaRPr lang="en-US" altLang="zh-CN"/>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48783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A1A2B-7BF4-4C1A-9E36-202C91817115}" type="slidenum">
              <a:rPr lang="en-US" altLang="zh-CN"/>
              <a:pPr/>
              <a:t>62</a:t>
            </a:fld>
            <a:endParaRPr lang="en-US" altLang="zh-CN"/>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44919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73B68E-43CE-4CA1-8B5F-5827594BC6EC}" type="slidenum">
              <a:rPr lang="en-US" altLang="zh-CN"/>
              <a:pPr/>
              <a:t>63</a:t>
            </a:fld>
            <a:endParaRPr lang="en-US" altLang="zh-CN"/>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76934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73B68E-43CE-4CA1-8B5F-5827594BC6EC}" type="slidenum">
              <a:rPr lang="en-US" altLang="zh-CN"/>
              <a:pPr/>
              <a:t>64</a:t>
            </a:fld>
            <a:endParaRPr lang="en-US" altLang="zh-CN"/>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47981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BF1CA0-314A-4566-B977-836767EBF5EA}" type="slidenum">
              <a:rPr lang="en-US" altLang="zh-CN"/>
              <a:pPr/>
              <a:t>67</a:t>
            </a:fld>
            <a:endParaRPr lang="en-US" altLang="zh-CN"/>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27024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71</a:t>
            </a:fld>
            <a:endParaRPr lang="zh-CN" altLang="en-US"/>
          </a:p>
        </p:txBody>
      </p:sp>
    </p:spTree>
    <p:extLst>
      <p:ext uri="{BB962C8B-B14F-4D97-AF65-F5344CB8AC3E}">
        <p14:creationId xmlns:p14="http://schemas.microsoft.com/office/powerpoint/2010/main" val="2583618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74</a:t>
            </a:fld>
            <a:endParaRPr lang="zh-CN" altLang="en-US"/>
          </a:p>
        </p:txBody>
      </p:sp>
    </p:spTree>
    <p:extLst>
      <p:ext uri="{BB962C8B-B14F-4D97-AF65-F5344CB8AC3E}">
        <p14:creationId xmlns:p14="http://schemas.microsoft.com/office/powerpoint/2010/main" val="3794319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6A071B-6EF5-4A67-8853-DF395DAD640E}" type="slidenum">
              <a:rPr lang="en-US" altLang="zh-CN"/>
              <a:pPr/>
              <a:t>7</a:t>
            </a:fld>
            <a:endParaRPr lang="en-US" altLang="zh-CN"/>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31600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trial  [</a:t>
            </a:r>
            <a:r>
              <a:rPr lang="en-US" altLang="zh-CN" dirty="0" err="1" smtClean="0"/>
              <a:t>tri·al</a:t>
            </a:r>
            <a:r>
              <a:rPr lang="en-US" altLang="zh-CN" dirty="0" smtClean="0"/>
              <a:t> || '</a:t>
            </a:r>
            <a:r>
              <a:rPr lang="en-US" altLang="zh-CN" dirty="0" err="1" smtClean="0"/>
              <a:t>traɪəl</a:t>
            </a:r>
            <a:r>
              <a:rPr lang="en-US" altLang="zh-CN" dirty="0" smtClean="0"/>
              <a:t>]</a:t>
            </a:r>
          </a:p>
          <a:p>
            <a:r>
              <a:rPr lang="en-US" altLang="zh-CN" dirty="0" smtClean="0"/>
              <a:t>n.  </a:t>
            </a:r>
            <a:r>
              <a:rPr lang="zh-CN" altLang="en-US" dirty="0" smtClean="0"/>
              <a:t>试验</a:t>
            </a:r>
            <a:r>
              <a:rPr lang="en-US" altLang="zh-CN" dirty="0" smtClean="0"/>
              <a:t>, </a:t>
            </a:r>
            <a:r>
              <a:rPr lang="zh-CN" altLang="en-US" dirty="0" smtClean="0"/>
              <a:t>审讯</a:t>
            </a:r>
            <a:r>
              <a:rPr lang="en-US" altLang="zh-CN" dirty="0" smtClean="0"/>
              <a:t>, </a:t>
            </a:r>
            <a:r>
              <a:rPr lang="zh-CN" altLang="en-US" dirty="0" smtClean="0"/>
              <a:t>考验</a:t>
            </a:r>
          </a:p>
          <a:p>
            <a:r>
              <a:rPr lang="en-US" altLang="zh-CN" dirty="0" smtClean="0"/>
              <a:t>adj.  </a:t>
            </a:r>
            <a:r>
              <a:rPr lang="zh-CN" altLang="en-US" dirty="0" smtClean="0"/>
              <a:t>尝试的</a:t>
            </a:r>
            <a:r>
              <a:rPr lang="en-US" altLang="zh-CN" dirty="0" smtClean="0"/>
              <a:t>, </a:t>
            </a:r>
            <a:r>
              <a:rPr lang="zh-CN" altLang="en-US" dirty="0" smtClean="0"/>
              <a:t>试验性的</a:t>
            </a:r>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87</a:t>
            </a:fld>
            <a:endParaRPr lang="zh-CN" altLang="en-US"/>
          </a:p>
        </p:txBody>
      </p:sp>
    </p:spTree>
    <p:extLst>
      <p:ext uri="{BB962C8B-B14F-4D97-AF65-F5344CB8AC3E}">
        <p14:creationId xmlns:p14="http://schemas.microsoft.com/office/powerpoint/2010/main" val="4452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BFC7E4-7F14-490D-A55D-473ED233ADD0}" type="slidenum">
              <a:rPr lang="en-US" altLang="zh-CN"/>
              <a:pPr/>
              <a:t>8</a:t>
            </a:fld>
            <a:endParaRPr lang="en-US" altLang="zh-CN"/>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63368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LOG 0</a:t>
            </a:r>
          </a:p>
          <a:p>
            <a:r>
              <a:rPr lang="en-US" altLang="zh-CN" dirty="0" smtClean="0"/>
              <a:t>0---》0</a:t>
            </a:r>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9</a:t>
            </a:fld>
            <a:endParaRPr lang="zh-CN" altLang="en-US"/>
          </a:p>
        </p:txBody>
      </p:sp>
    </p:spTree>
    <p:extLst>
      <p:ext uri="{BB962C8B-B14F-4D97-AF65-F5344CB8AC3E}">
        <p14:creationId xmlns:p14="http://schemas.microsoft.com/office/powerpoint/2010/main" val="157028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fr-FR" altLang="zh-CN" dirty="0" smtClean="0"/>
              <a:t>        j = c * log(double(j)+1.0) + a;</a:t>
            </a:r>
          </a:p>
          <a:p>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14</a:t>
            </a:fld>
            <a:endParaRPr lang="zh-CN" altLang="en-US"/>
          </a:p>
        </p:txBody>
      </p:sp>
    </p:spTree>
    <p:extLst>
      <p:ext uri="{BB962C8B-B14F-4D97-AF65-F5344CB8AC3E}">
        <p14:creationId xmlns:p14="http://schemas.microsoft.com/office/powerpoint/2010/main" val="227084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减</a:t>
            </a:r>
            <a:r>
              <a:rPr lang="en-US" altLang="zh-CN" dirty="0" smtClean="0"/>
              <a:t>1</a:t>
            </a:r>
            <a:r>
              <a:rPr lang="zh-CN" altLang="en-US" dirty="0" smtClean="0"/>
              <a:t>是因为防止</a:t>
            </a:r>
            <a:r>
              <a:rPr lang="en-US" altLang="zh-CN" dirty="0" smtClean="0"/>
              <a:t>b</a:t>
            </a:r>
            <a:r>
              <a:rPr lang="zh-CN" altLang="en-US" dirty="0" smtClean="0"/>
              <a:t>的</a:t>
            </a:r>
            <a:r>
              <a:rPr lang="en-US" altLang="zh-CN" dirty="0" smtClean="0"/>
              <a:t>0</a:t>
            </a:r>
            <a:r>
              <a:rPr lang="zh-CN" altLang="en-US" dirty="0" smtClean="0"/>
              <a:t>次方，但由于</a:t>
            </a:r>
            <a:r>
              <a:rPr lang="en-US" altLang="zh-CN" dirty="0" smtClean="0"/>
              <a:t>-a</a:t>
            </a:r>
            <a:r>
              <a:rPr lang="zh-CN" altLang="en-US" dirty="0" smtClean="0"/>
              <a:t>，意义不大。</a:t>
            </a:r>
            <a:endParaRPr lang="en-US" altLang="zh-CN" dirty="0" smtClean="0"/>
          </a:p>
          <a:p>
            <a:r>
              <a:rPr lang="zh-CN" altLang="en-US" dirty="0" smtClean="0"/>
              <a:t>若不减</a:t>
            </a:r>
            <a:r>
              <a:rPr lang="en-US" altLang="zh-CN" dirty="0" smtClean="0"/>
              <a:t>a </a:t>
            </a:r>
            <a:r>
              <a:rPr lang="zh-CN" altLang="en-US" dirty="0" smtClean="0"/>
              <a:t>是有意义的。</a:t>
            </a:r>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16</a:t>
            </a:fld>
            <a:endParaRPr lang="zh-CN" altLang="en-US"/>
          </a:p>
        </p:txBody>
      </p:sp>
    </p:spTree>
    <p:extLst>
      <p:ext uri="{BB962C8B-B14F-4D97-AF65-F5344CB8AC3E}">
        <p14:creationId xmlns:p14="http://schemas.microsoft.com/office/powerpoint/2010/main" val="239447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数值增大了，</a:t>
            </a:r>
            <a:endParaRPr lang="en-US" altLang="zh-CN" dirty="0" smtClean="0"/>
          </a:p>
          <a:p>
            <a:r>
              <a:rPr lang="zh-CN" altLang="en-US" dirty="0" smtClean="0"/>
              <a:t>但对比度降低了</a:t>
            </a:r>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29</a:t>
            </a:fld>
            <a:endParaRPr lang="zh-CN" altLang="en-US"/>
          </a:p>
        </p:txBody>
      </p:sp>
    </p:spTree>
    <p:extLst>
      <p:ext uri="{BB962C8B-B14F-4D97-AF65-F5344CB8AC3E}">
        <p14:creationId xmlns:p14="http://schemas.microsoft.com/office/powerpoint/2010/main" val="130774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D0E1A72-4B71-435D-AA07-E21C42550C66}" type="slidenum">
              <a:rPr lang="zh-CN" altLang="en-US" smtClean="0"/>
              <a:pPr/>
              <a:t>32</a:t>
            </a:fld>
            <a:endParaRPr lang="zh-CN" altLang="en-US"/>
          </a:p>
        </p:txBody>
      </p:sp>
    </p:spTree>
    <p:extLst>
      <p:ext uri="{BB962C8B-B14F-4D97-AF65-F5344CB8AC3E}">
        <p14:creationId xmlns:p14="http://schemas.microsoft.com/office/powerpoint/2010/main" val="1168561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7F6E1928-B9D5-481E-A83A-9032B50FBC41}" type="slidenum">
              <a:rPr lang="en-US" altLang="zh-CN"/>
              <a:pPr/>
              <a:t>‹#›</a:t>
            </a:fld>
            <a:endParaRPr lang="en-US" altLang="zh-CN"/>
          </a:p>
        </p:txBody>
      </p:sp>
    </p:spTree>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600200"/>
            <a:ext cx="8229600" cy="4530725"/>
          </a:xfrm>
        </p:spPr>
        <p:txBody>
          <a:bodyPr/>
          <a:lstStyle/>
          <a:p>
            <a:endParaRPr lang="zh-CN" altLang="en-US"/>
          </a:p>
        </p:txBody>
      </p:sp>
      <p:sp>
        <p:nvSpPr>
          <p:cNvPr id="4" name="日期占位符 3"/>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p:spPr>
        <p:txBody>
          <a:bodyPr/>
          <a:lstStyle>
            <a:lvl1pPr>
              <a:defRPr/>
            </a:lvl1pPr>
          </a:lstStyle>
          <a:p>
            <a:fld id="{EC598C61-8C44-4820-87F2-6DE68FE0ECB8}" type="slidenum">
              <a:rPr lang="en-US" altLang="zh-CN"/>
              <a:pPr/>
              <a:t>‹#›</a:t>
            </a:fld>
            <a:endParaRPr lang="en-US" altLang="zh-CN"/>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0F0F92CC-F8BB-4FA5-99F0-D70AEE3670A0}" type="slidenum">
              <a:rPr lang="en-US" altLang="zh-CN"/>
              <a:pPr/>
              <a:t>‹#›</a:t>
            </a:fld>
            <a:endParaRPr lang="en-US" altLang="zh-CN"/>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55980D4-60EC-448C-A14A-6424F5B868EF}" type="datetimeFigureOut">
              <a:rPr lang="zh-CN" altLang="en-US" smtClean="0"/>
              <a:pPr/>
              <a:t>2019-4-10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692666-0051-4942-BF05-61A7937585CC}"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980D4-60EC-448C-A14A-6424F5B868EF}" type="datetimeFigureOut">
              <a:rPr lang="zh-CN" altLang="en-US" smtClean="0"/>
              <a:pPr/>
              <a:t>2019-4-10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692666-0051-4942-BF05-61A7937585C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0.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24.wmf"/></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28.wmf"/><Relationship Id="rId5" Type="http://schemas.openxmlformats.org/officeDocument/2006/relationships/oleObject" Target="../embeddings/oleObject8.bin"/><Relationship Id="rId4" Type="http://schemas.openxmlformats.org/officeDocument/2006/relationships/image" Target="../media/image27.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8.vml"/><Relationship Id="rId4" Type="http://schemas.openxmlformats.org/officeDocument/2006/relationships/image" Target="../media/image29.wmf"/></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6.png"/><Relationship Id="rId5" Type="http://schemas.openxmlformats.org/officeDocument/2006/relationships/image" Target="../media/image35.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oleObject" Target="../embeddings/oleObject12.bin"/><Relationship Id="rId3" Type="http://schemas.openxmlformats.org/officeDocument/2006/relationships/notesSlide" Target="../notesSlides/notesSlide11.xml"/><Relationship Id="rId7" Type="http://schemas.openxmlformats.org/officeDocument/2006/relationships/image" Target="../media/image21.png"/><Relationship Id="rId12"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6.png"/><Relationship Id="rId11" Type="http://schemas.openxmlformats.org/officeDocument/2006/relationships/image" Target="../media/image13.png"/><Relationship Id="rId5" Type="http://schemas.openxmlformats.org/officeDocument/2006/relationships/image" Target="../media/image35.wmf"/><Relationship Id="rId15" Type="http://schemas.openxmlformats.org/officeDocument/2006/relationships/image" Target="../media/image3.jpeg"/><Relationship Id="rId10" Type="http://schemas.openxmlformats.org/officeDocument/2006/relationships/image" Target="../media/image12.png"/><Relationship Id="rId4" Type="http://schemas.openxmlformats.org/officeDocument/2006/relationships/oleObject" Target="../embeddings/oleObject11.bin"/><Relationship Id="rId9" Type="http://schemas.openxmlformats.org/officeDocument/2006/relationships/image" Target="../media/image19.jpeg"/><Relationship Id="rId14" Type="http://schemas.openxmlformats.org/officeDocument/2006/relationships/image" Target="../media/image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41.png"/><Relationship Id="rId4" Type="http://schemas.openxmlformats.org/officeDocument/2006/relationships/image" Target="../media/image40.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42.wmf"/></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22.xml"/></Relationships>
</file>

<file path=ppt/slides/_rels/slide47.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13.vml"/><Relationship Id="rId5" Type="http://schemas.openxmlformats.org/officeDocument/2006/relationships/image" Target="../media/image42.wmf"/><Relationship Id="rId4" Type="http://schemas.openxmlformats.org/officeDocument/2006/relationships/oleObject" Target="../embeddings/oleObject15.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14.vml"/><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6.emf"/><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oleObject" Target="../embeddings/oleObject18.bin"/><Relationship Id="rId5" Type="http://schemas.openxmlformats.org/officeDocument/2006/relationships/image" Target="../media/image55.emf"/><Relationship Id="rId4" Type="http://schemas.openxmlformats.org/officeDocument/2006/relationships/oleObject" Target="../embeddings/oleObject17.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8.emf"/><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oleObject" Target="../embeddings/oleObject20.bin"/><Relationship Id="rId5" Type="http://schemas.openxmlformats.org/officeDocument/2006/relationships/image" Target="../media/image57.emf"/><Relationship Id="rId4" Type="http://schemas.openxmlformats.org/officeDocument/2006/relationships/oleObject" Target="../embeddings/oleObject19.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60.emf"/><Relationship Id="rId2" Type="http://schemas.openxmlformats.org/officeDocument/2006/relationships/slideLayout" Target="../slideLayouts/slideLayout14.xml"/><Relationship Id="rId1" Type="http://schemas.openxmlformats.org/officeDocument/2006/relationships/vmlDrawing" Target="../drawings/vmlDrawing17.vml"/><Relationship Id="rId6" Type="http://schemas.openxmlformats.org/officeDocument/2006/relationships/oleObject" Target="../embeddings/oleObject22.bin"/><Relationship Id="rId5" Type="http://schemas.openxmlformats.org/officeDocument/2006/relationships/image" Target="../media/image59.emf"/><Relationship Id="rId4" Type="http://schemas.openxmlformats.org/officeDocument/2006/relationships/oleObject" Target="../embeddings/oleObject21.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28.xml"/><Relationship Id="rId7" Type="http://schemas.openxmlformats.org/officeDocument/2006/relationships/image" Target="../media/image74.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24.bin"/><Relationship Id="rId5" Type="http://schemas.openxmlformats.org/officeDocument/2006/relationships/image" Target="../media/image73.wmf"/><Relationship Id="rId10" Type="http://schemas.openxmlformats.org/officeDocument/2006/relationships/image" Target="../media/image76.wmf"/><Relationship Id="rId4" Type="http://schemas.openxmlformats.org/officeDocument/2006/relationships/oleObject" Target="../embeddings/oleObject23.bin"/><Relationship Id="rId9" Type="http://schemas.openxmlformats.org/officeDocument/2006/relationships/image" Target="../media/image75.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78.wmf"/><Relationship Id="rId5" Type="http://schemas.openxmlformats.org/officeDocument/2006/relationships/oleObject" Target="../embeddings/oleObject27.bin"/><Relationship Id="rId4" Type="http://schemas.openxmlformats.org/officeDocument/2006/relationships/image" Target="../media/image77.wmf"/></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82.png"/><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87.wmf"/><Relationship Id="rId4" Type="http://schemas.openxmlformats.org/officeDocument/2006/relationships/oleObject" Target="../embeddings/oleObject29.bin"/></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Rot="1" noChangeArrowheads="1"/>
          </p:cNvSpPr>
          <p:nvPr>
            <p:ph type="title" idx="4294967295"/>
          </p:nvPr>
        </p:nvSpPr>
        <p:spPr>
          <a:xfrm>
            <a:off x="706438" y="1124744"/>
            <a:ext cx="7651750" cy="1431925"/>
          </a:xfrm>
        </p:spPr>
        <p:txBody>
          <a:bodyPr>
            <a:normAutofit/>
          </a:bodyPr>
          <a:lstStyle/>
          <a:p>
            <a:pPr eaLnBrk="1" hangingPunct="1"/>
            <a:r>
              <a:rPr lang="zh-CN" sz="4800" b="1" dirty="0" smtClean="0">
                <a:latin typeface="宋体" pitchFamily="2" charset="-122"/>
              </a:rPr>
              <a:t>第</a:t>
            </a:r>
            <a:r>
              <a:rPr lang="zh-CN" altLang="en-US" sz="4800" b="1" dirty="0" smtClean="0">
                <a:latin typeface="宋体" pitchFamily="2" charset="-122"/>
              </a:rPr>
              <a:t>三</a:t>
            </a:r>
            <a:r>
              <a:rPr lang="zh-CN" sz="4800" b="1" dirty="0" smtClean="0">
                <a:latin typeface="宋体" pitchFamily="2" charset="-122"/>
              </a:rPr>
              <a:t>章 图像</a:t>
            </a:r>
            <a:r>
              <a:rPr lang="zh-CN" altLang="en-US" sz="4800" b="1" dirty="0" smtClean="0">
                <a:latin typeface="宋体" pitchFamily="2" charset="-122"/>
              </a:rPr>
              <a:t>增强</a:t>
            </a:r>
            <a:endParaRPr lang="zh-CN" sz="4800" b="1" dirty="0" smtClean="0">
              <a:latin typeface="宋体" pitchFamily="2" charset="-122"/>
            </a:endParaRPr>
          </a:p>
        </p:txBody>
      </p:sp>
      <p:sp>
        <p:nvSpPr>
          <p:cNvPr id="8195" name="副标题 2"/>
          <p:cNvSpPr txBox="1">
            <a:spLocks noChangeArrowheads="1"/>
          </p:cNvSpPr>
          <p:nvPr/>
        </p:nvSpPr>
        <p:spPr bwMode="auto">
          <a:xfrm>
            <a:off x="1331913" y="3717032"/>
            <a:ext cx="6400800" cy="1752600"/>
          </a:xfrm>
          <a:prstGeom prst="rect">
            <a:avLst/>
          </a:prstGeom>
          <a:noFill/>
          <a:ln w="9525">
            <a:noFill/>
            <a:miter lim="800000"/>
            <a:headEnd/>
            <a:tailEnd/>
          </a:ln>
        </p:spPr>
        <p:txBody>
          <a:bodyPr/>
          <a:lstStyle/>
          <a:p>
            <a:pPr marL="342900" indent="-342900" algn="ctr">
              <a:lnSpc>
                <a:spcPct val="80000"/>
              </a:lnSpc>
              <a:spcBef>
                <a:spcPct val="20000"/>
              </a:spcBef>
              <a:buFont typeface="Arial" charset="0"/>
              <a:buNone/>
            </a:pPr>
            <a:r>
              <a:rPr lang="zh-CN" altLang="en-US" sz="3200" b="1" dirty="0">
                <a:latin typeface="Calibri" pitchFamily="34" charset="0"/>
              </a:rPr>
              <a:t>童立靖</a:t>
            </a:r>
            <a:endParaRPr lang="en-US" sz="3200" b="1" dirty="0">
              <a:latin typeface="Calibri" pitchFamily="34" charset="0"/>
            </a:endParaRPr>
          </a:p>
          <a:p>
            <a:pPr marL="342900" indent="-342900" algn="ctr">
              <a:lnSpc>
                <a:spcPct val="80000"/>
              </a:lnSpc>
              <a:spcBef>
                <a:spcPct val="20000"/>
              </a:spcBef>
              <a:buFont typeface="Arial" charset="0"/>
              <a:buNone/>
            </a:pPr>
            <a:r>
              <a:rPr lang="zh-CN" altLang="en-US" sz="3200" b="1" dirty="0" smtClean="0">
                <a:latin typeface="Calibri" pitchFamily="34" charset="0"/>
              </a:rPr>
              <a:t>北方工业大学计算机学院</a:t>
            </a:r>
            <a:endParaRPr lang="en-US" sz="3200" b="1" dirty="0">
              <a:latin typeface="Calibri" pitchFamily="34" charset="0"/>
            </a:endParaRPr>
          </a:p>
          <a:p>
            <a:pPr marL="342900" indent="-342900" algn="ctr">
              <a:lnSpc>
                <a:spcPct val="80000"/>
              </a:lnSpc>
              <a:spcBef>
                <a:spcPct val="20000"/>
              </a:spcBef>
              <a:buFont typeface="Arial" charset="0"/>
              <a:buNone/>
            </a:pPr>
            <a:r>
              <a:rPr lang="en-US" altLang="zh-CN" sz="3200" dirty="0">
                <a:latin typeface="Times New Roman" pitchFamily="18" charset="0"/>
                <a:cs typeface="Times New Roman" pitchFamily="18" charset="0"/>
              </a:rPr>
              <a:t>tong_lijing@163.com</a:t>
            </a:r>
            <a:endParaRPr lang="zh-CN" altLang="en-US" sz="3200" dirty="0">
              <a:latin typeface="Times New Roman" pitchFamily="18" charset="0"/>
              <a:cs typeface="Times New Roman" pitchFamily="18" charset="0"/>
            </a:endParaRPr>
          </a:p>
          <a:p>
            <a:pPr marL="342900" indent="-342900" algn="ctr">
              <a:lnSpc>
                <a:spcPct val="80000"/>
              </a:lnSpc>
              <a:spcBef>
                <a:spcPct val="20000"/>
              </a:spcBef>
              <a:buFont typeface="Arial" charset="0"/>
              <a:buNone/>
            </a:pPr>
            <a:endParaRPr lang="zh-CN" altLang="en-US" sz="2700" dirty="0">
              <a:latin typeface="Calibri" pitchFamily="34" charset="0"/>
            </a:endParaRPr>
          </a:p>
        </p:txBody>
      </p:sp>
    </p:spTree>
    <p:extLst>
      <p:ext uri="{BB962C8B-B14F-4D97-AF65-F5344CB8AC3E}">
        <p14:creationId xmlns:p14="http://schemas.microsoft.com/office/powerpoint/2010/main" val="1099994885"/>
      </p:ext>
    </p:extLst>
  </p:cSld>
  <p:clrMapOvr>
    <a:masterClrMapping/>
  </p:clrMapOvr>
  <p:transition>
    <p:check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p:spPr>
      </p:pic>
      <p:sp>
        <p:nvSpPr>
          <p:cNvPr id="55299" name="Text Box 3"/>
          <p:cNvSpPr txBox="1">
            <a:spLocks noChangeArrowheads="1"/>
          </p:cNvSpPr>
          <p:nvPr/>
        </p:nvSpPr>
        <p:spPr bwMode="auto">
          <a:xfrm>
            <a:off x="6858000" y="419100"/>
            <a:ext cx="1946275" cy="617538"/>
          </a:xfrm>
          <a:prstGeom prst="rect">
            <a:avLst/>
          </a:prstGeom>
          <a:solidFill>
            <a:schemeClr val="tx2"/>
          </a:solidFill>
          <a:ln w="38100" cmpd="dbl">
            <a:solidFill>
              <a:srgbClr val="FFFFFF"/>
            </a:solidFill>
            <a:miter lim="800000"/>
            <a:headEnd type="none" w="sm" len="sm"/>
            <a:tailEnd type="none" w="sm" len="sm"/>
          </a:ln>
        </p:spPr>
        <p:txBody>
          <a:bodyPr>
            <a:spAutoFit/>
          </a:bodyPr>
          <a:lstStyle/>
          <a:p>
            <a:pPr algn="ctr"/>
            <a:r>
              <a:rPr kumimoji="1" lang="zh-CN" altLang="en-US" sz="3200" b="0">
                <a:solidFill>
                  <a:srgbClr val="FFFFFF"/>
                </a:solidFill>
                <a:latin typeface="Times New Roman" pitchFamily="18" charset="0"/>
                <a:ea typeface="华文新魏" pitchFamily="2" charset="-122"/>
              </a:rPr>
              <a:t>原始图象</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p:spPr>
      </p:pic>
      <p:sp>
        <p:nvSpPr>
          <p:cNvPr id="56323" name="Text Box 3"/>
          <p:cNvSpPr txBox="1">
            <a:spLocks noChangeArrowheads="1"/>
          </p:cNvSpPr>
          <p:nvPr/>
        </p:nvSpPr>
        <p:spPr bwMode="auto">
          <a:xfrm>
            <a:off x="6416352" y="620688"/>
            <a:ext cx="2908176" cy="1104900"/>
          </a:xfrm>
          <a:prstGeom prst="rect">
            <a:avLst/>
          </a:prstGeom>
          <a:solidFill>
            <a:schemeClr val="tx2"/>
          </a:solidFill>
          <a:ln w="38100" cmpd="dbl">
            <a:solidFill>
              <a:srgbClr val="FFFFFF"/>
            </a:solidFill>
            <a:miter lim="800000"/>
            <a:headEnd type="none" w="sm" len="sm"/>
            <a:tailEnd type="none" w="sm" len="sm"/>
          </a:ln>
        </p:spPr>
        <p:txBody>
          <a:bodyPr wrap="square">
            <a:spAutoFit/>
          </a:bodyPr>
          <a:lstStyle/>
          <a:p>
            <a:pPr algn="ctr"/>
            <a:r>
              <a:rPr kumimoji="1" lang="zh-CN" altLang="en-US" sz="3200" b="0" dirty="0">
                <a:solidFill>
                  <a:srgbClr val="FFFFFF"/>
                </a:solidFill>
                <a:latin typeface="Times New Roman" pitchFamily="18" charset="0"/>
                <a:ea typeface="华文新魏" pitchFamily="2" charset="-122"/>
              </a:rPr>
              <a:t>非线性灰度变换</a:t>
            </a:r>
            <a:r>
              <a:rPr kumimoji="1" lang="zh-CN" altLang="en-US" sz="3200" b="0" dirty="0">
                <a:solidFill>
                  <a:schemeClr val="bg1"/>
                </a:solidFill>
                <a:latin typeface="Times New Roman" pitchFamily="18" charset="0"/>
                <a:ea typeface="华文新魏" pitchFamily="2" charset="-122"/>
              </a:rPr>
              <a:t>对数</a:t>
            </a:r>
            <a:r>
              <a:rPr kumimoji="1" lang="zh-CN" altLang="en-US" sz="3200" b="0" dirty="0">
                <a:solidFill>
                  <a:srgbClr val="FFFFFF"/>
                </a:solidFill>
                <a:latin typeface="Times New Roman" pitchFamily="18" charset="0"/>
                <a:ea typeface="华文新魏" pitchFamily="2" charset="-122"/>
              </a:rPr>
              <a:t>效应</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p:spPr>
      </p:pic>
      <p:sp>
        <p:nvSpPr>
          <p:cNvPr id="57347" name="Text Box 3"/>
          <p:cNvSpPr txBox="1">
            <a:spLocks noChangeArrowheads="1"/>
          </p:cNvSpPr>
          <p:nvPr/>
        </p:nvSpPr>
        <p:spPr bwMode="auto">
          <a:xfrm>
            <a:off x="5791200" y="419100"/>
            <a:ext cx="1946275" cy="617538"/>
          </a:xfrm>
          <a:prstGeom prst="rect">
            <a:avLst/>
          </a:prstGeom>
          <a:solidFill>
            <a:schemeClr val="tx2"/>
          </a:solidFill>
          <a:ln w="38100" cmpd="dbl">
            <a:solidFill>
              <a:srgbClr val="FFFFFF"/>
            </a:solidFill>
            <a:miter lim="800000"/>
            <a:headEnd type="none" w="sm" len="sm"/>
            <a:tailEnd type="none" w="sm" len="sm"/>
          </a:ln>
        </p:spPr>
        <p:txBody>
          <a:bodyPr>
            <a:spAutoFit/>
          </a:bodyPr>
          <a:lstStyle/>
          <a:p>
            <a:pPr algn="ctr"/>
            <a:r>
              <a:rPr kumimoji="1" lang="zh-CN" altLang="en-US" sz="3200" b="0">
                <a:solidFill>
                  <a:srgbClr val="FFFFFF"/>
                </a:solidFill>
                <a:latin typeface="Times New Roman" pitchFamily="18" charset="0"/>
                <a:ea typeface="华文新魏" pitchFamily="2" charset="-122"/>
              </a:rPr>
              <a:t>原始图象</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p:spPr>
      </p:pic>
      <p:sp>
        <p:nvSpPr>
          <p:cNvPr id="58371" name="Text Box 3"/>
          <p:cNvSpPr txBox="1">
            <a:spLocks noChangeArrowheads="1"/>
          </p:cNvSpPr>
          <p:nvPr/>
        </p:nvSpPr>
        <p:spPr bwMode="auto">
          <a:xfrm>
            <a:off x="5334000" y="304800"/>
            <a:ext cx="3124200" cy="1104900"/>
          </a:xfrm>
          <a:prstGeom prst="rect">
            <a:avLst/>
          </a:prstGeom>
          <a:solidFill>
            <a:schemeClr val="tx2"/>
          </a:solidFill>
          <a:ln w="38100" cmpd="dbl">
            <a:solidFill>
              <a:srgbClr val="FFFFFF"/>
            </a:solidFill>
            <a:miter lim="800000"/>
            <a:headEnd type="none" w="sm" len="sm"/>
            <a:tailEnd type="none" w="sm" len="sm"/>
          </a:ln>
        </p:spPr>
        <p:txBody>
          <a:bodyPr>
            <a:spAutoFit/>
          </a:bodyPr>
          <a:lstStyle/>
          <a:p>
            <a:pPr algn="ctr"/>
            <a:r>
              <a:rPr kumimoji="1" lang="zh-CN" altLang="en-US" sz="3200" b="0" dirty="0">
                <a:solidFill>
                  <a:srgbClr val="FFFFFF"/>
                </a:solidFill>
                <a:latin typeface="Times New Roman" pitchFamily="18" charset="0"/>
                <a:ea typeface="华文新魏" pitchFamily="2" charset="-122"/>
              </a:rPr>
              <a:t>非线性亮度变换</a:t>
            </a:r>
            <a:r>
              <a:rPr kumimoji="1" lang="zh-CN" altLang="en-US" sz="3200" b="0" dirty="0">
                <a:solidFill>
                  <a:schemeClr val="bg1"/>
                </a:solidFill>
                <a:latin typeface="Times New Roman" pitchFamily="18" charset="0"/>
                <a:ea typeface="华文新魏" pitchFamily="2" charset="-122"/>
              </a:rPr>
              <a:t>对数效应</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95536" y="428604"/>
            <a:ext cx="8229600" cy="952634"/>
          </a:xfrm>
          <a:noFill/>
        </p:spPr>
        <p:txBody>
          <a:bodyPr anchor="t">
            <a:normAutofit fontScale="90000"/>
          </a:bodyPr>
          <a:lstStyle/>
          <a:p>
            <a:r>
              <a:rPr lang="en-US" altLang="zh-CN" sz="4900" dirty="0" smtClean="0">
                <a:latin typeface="Times New Roman" pitchFamily="18" charset="0"/>
                <a:ea typeface="+mn-ea"/>
                <a:cs typeface="Times New Roman" pitchFamily="18" charset="0"/>
              </a:rPr>
              <a:t>Demonstration   </a:t>
            </a:r>
            <a:r>
              <a:rPr lang="en-US" altLang="zh-CN" sz="4000" dirty="0" smtClean="0">
                <a:latin typeface="Times New Roman" pitchFamily="18" charset="0"/>
                <a:ea typeface="+mn-ea"/>
                <a:cs typeface="Times New Roman" pitchFamily="18" charset="0"/>
              </a:rPr>
              <a:t>                   </a:t>
            </a:r>
            <a:br>
              <a:rPr lang="en-US" altLang="zh-CN" sz="4000" dirty="0" smtClean="0">
                <a:latin typeface="Times New Roman" pitchFamily="18" charset="0"/>
                <a:ea typeface="+mn-ea"/>
                <a:cs typeface="Times New Roman" pitchFamily="18" charset="0"/>
              </a:rPr>
            </a:br>
            <a:endParaRPr lang="en-US" altLang="zh-CN" sz="4900" dirty="0" smtClean="0">
              <a:latin typeface="Times New Roman" pitchFamily="18" charset="0"/>
              <a:ea typeface="+mn-ea"/>
              <a:cs typeface="Times New Roman" pitchFamily="18" charset="0"/>
            </a:endParaRPr>
          </a:p>
        </p:txBody>
      </p:sp>
      <p:pic>
        <p:nvPicPr>
          <p:cNvPr id="253956" name="Picture 4" descr="tu33a"/>
          <p:cNvPicPr>
            <a:picLocks noChangeAspect="1" noChangeArrowheads="1"/>
          </p:cNvPicPr>
          <p:nvPr/>
        </p:nvPicPr>
        <p:blipFill>
          <a:blip r:embed="rId4" cstate="print">
            <a:lum bright="-20000"/>
          </a:blip>
          <a:srcRect/>
          <a:stretch>
            <a:fillRect/>
          </a:stretch>
        </p:blipFill>
        <p:spPr bwMode="auto">
          <a:xfrm>
            <a:off x="928662" y="1595552"/>
            <a:ext cx="3536960" cy="3536960"/>
          </a:xfrm>
          <a:prstGeom prst="rect">
            <a:avLst/>
          </a:prstGeom>
          <a:noFill/>
          <a:ln w="9525">
            <a:solidFill>
              <a:schemeClr val="tx1"/>
            </a:solidFill>
            <a:miter lim="800000"/>
            <a:headEnd/>
            <a:tailEnd/>
          </a:ln>
        </p:spPr>
      </p:pic>
      <p:pic>
        <p:nvPicPr>
          <p:cNvPr id="253957" name="Picture 5" descr="tu33b"/>
          <p:cNvPicPr>
            <a:picLocks noChangeAspect="1" noChangeArrowheads="1"/>
          </p:cNvPicPr>
          <p:nvPr/>
        </p:nvPicPr>
        <p:blipFill>
          <a:blip r:embed="rId5" cstate="print">
            <a:lum bright="-20000"/>
          </a:blip>
          <a:srcRect/>
          <a:stretch>
            <a:fillRect/>
          </a:stretch>
        </p:blipFill>
        <p:spPr bwMode="auto">
          <a:xfrm>
            <a:off x="4719622" y="1622526"/>
            <a:ext cx="3509986" cy="3509986"/>
          </a:xfrm>
          <a:prstGeom prst="rect">
            <a:avLst/>
          </a:prstGeom>
          <a:noFill/>
          <a:ln w="9525">
            <a:solidFill>
              <a:schemeClr val="tx1"/>
            </a:solidFill>
            <a:miter lim="800000"/>
            <a:headEnd/>
            <a:tailEnd/>
          </a:ln>
        </p:spPr>
      </p:pic>
      <p:sp>
        <p:nvSpPr>
          <p:cNvPr id="7174" name="Text Box 6"/>
          <p:cNvSpPr txBox="1">
            <a:spLocks noChangeArrowheads="1"/>
          </p:cNvSpPr>
          <p:nvPr/>
        </p:nvSpPr>
        <p:spPr bwMode="auto">
          <a:xfrm>
            <a:off x="1067445" y="5424612"/>
            <a:ext cx="3420120" cy="584775"/>
          </a:xfrm>
          <a:prstGeom prst="rect">
            <a:avLst/>
          </a:prstGeom>
          <a:noFill/>
          <a:ln w="9525">
            <a:noFill/>
            <a:miter lim="800000"/>
            <a:headEnd/>
            <a:tailEnd/>
          </a:ln>
        </p:spPr>
        <p:txBody>
          <a:bodyPr wrap="square">
            <a:spAutoFit/>
          </a:bodyPr>
          <a:lstStyle/>
          <a:p>
            <a:pPr>
              <a:spcBef>
                <a:spcPct val="50000"/>
              </a:spcBef>
            </a:pPr>
            <a:r>
              <a:rPr lang="zh-CN" altLang="en-US" sz="3200" dirty="0" smtClean="0">
                <a:latin typeface="Times New Roman" pitchFamily="18" charset="0"/>
                <a:cs typeface="Times New Roman" pitchFamily="18" charset="0"/>
              </a:rPr>
              <a:t>演示</a:t>
            </a:r>
            <a:r>
              <a:rPr lang="en-US" altLang="zh-CN" sz="3200" dirty="0">
                <a:latin typeface="Times New Roman" pitchFamily="18" charset="0"/>
                <a:cs typeface="Times New Roman" pitchFamily="18" charset="0"/>
              </a:rPr>
              <a:t>(e)</a:t>
            </a:r>
            <a:r>
              <a:rPr lang="zh-CN" altLang="en-US" sz="3200" dirty="0" smtClean="0">
                <a:latin typeface="Times New Roman" pitchFamily="18" charset="0"/>
                <a:cs typeface="Times New Roman" pitchFamily="18" charset="0"/>
              </a:rPr>
              <a:t>对数变换</a:t>
            </a:r>
            <a:endParaRPr lang="zh-CN" altLang="en-US" sz="3200" dirty="0">
              <a:latin typeface="Times New Roman" pitchFamily="18" charset="0"/>
              <a:cs typeface="Times New Roman" pitchFamily="18" charset="0"/>
            </a:endParaRPr>
          </a:p>
        </p:txBody>
      </p:sp>
      <p:graphicFrame>
        <p:nvGraphicFramePr>
          <p:cNvPr id="7170" name="Object 7"/>
          <p:cNvGraphicFramePr>
            <a:graphicFrameLocks noChangeAspect="1"/>
          </p:cNvGraphicFramePr>
          <p:nvPr>
            <p:extLst>
              <p:ext uri="{D42A27DB-BD31-4B8C-83A1-F6EECF244321}">
                <p14:modId xmlns:p14="http://schemas.microsoft.com/office/powerpoint/2010/main" val="2003384519"/>
              </p:ext>
            </p:extLst>
          </p:nvPr>
        </p:nvGraphicFramePr>
        <p:xfrm>
          <a:off x="4824809" y="5424612"/>
          <a:ext cx="2447925" cy="552450"/>
        </p:xfrm>
        <a:graphic>
          <a:graphicData uri="http://schemas.openxmlformats.org/presentationml/2006/ole">
            <mc:AlternateContent xmlns:mc="http://schemas.openxmlformats.org/markup-compatibility/2006">
              <mc:Choice xmlns:v="urn:schemas-microsoft-com:vml" Requires="v">
                <p:oleObj spid="_x0000_s117797" name="Equation" r:id="rId6" imgW="901440" imgH="203040" progId="">
                  <p:embed/>
                </p:oleObj>
              </mc:Choice>
              <mc:Fallback>
                <p:oleObj name="Equation" r:id="rId6" imgW="901440" imgH="203040"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4809" y="5424612"/>
                        <a:ext cx="244792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Text Box 8"/>
          <p:cNvSpPr txBox="1">
            <a:spLocks noChangeArrowheads="1"/>
          </p:cNvSpPr>
          <p:nvPr/>
        </p:nvSpPr>
        <p:spPr bwMode="auto">
          <a:xfrm>
            <a:off x="7128272" y="5388100"/>
            <a:ext cx="900112" cy="519112"/>
          </a:xfrm>
          <a:prstGeom prst="rect">
            <a:avLst/>
          </a:prstGeom>
          <a:noFill/>
          <a:ln w="9525">
            <a:noFill/>
            <a:miter lim="800000"/>
            <a:headEnd/>
            <a:tailEnd/>
          </a:ln>
        </p:spPr>
        <p:txBody>
          <a:bodyPr>
            <a:spAutoFit/>
          </a:bodyPr>
          <a:lstStyle/>
          <a:p>
            <a:pPr>
              <a:spcBef>
                <a:spcPct val="50000"/>
              </a:spcBef>
            </a:pPr>
            <a:r>
              <a:rPr lang="en-US" altLang="zh-CN" sz="2800" b="0">
                <a:latin typeface="Times New Roman" pitchFamily="18" charset="0"/>
                <a:cs typeface="Times New Roman" pitchFamily="18" charset="0"/>
              </a:rPr>
              <a:t>+a</a:t>
            </a:r>
          </a:p>
        </p:txBody>
      </p:sp>
      <p:sp>
        <p:nvSpPr>
          <p:cNvPr id="7176" name="Text Box 9"/>
          <p:cNvSpPr txBox="1">
            <a:spLocks noChangeArrowheads="1"/>
          </p:cNvSpPr>
          <p:nvPr/>
        </p:nvSpPr>
        <p:spPr bwMode="auto">
          <a:xfrm>
            <a:off x="4896445" y="5868537"/>
            <a:ext cx="3060700" cy="584775"/>
          </a:xfrm>
          <a:prstGeom prst="rect">
            <a:avLst/>
          </a:prstGeom>
          <a:noFill/>
          <a:ln w="9525">
            <a:noFill/>
            <a:miter lim="800000"/>
            <a:headEnd/>
            <a:tailEnd/>
          </a:ln>
        </p:spPr>
        <p:txBody>
          <a:bodyPr>
            <a:spAutoFit/>
          </a:bodyPr>
          <a:lstStyle/>
          <a:p>
            <a:pPr>
              <a:spcBef>
                <a:spcPct val="50000"/>
              </a:spcBef>
            </a:pPr>
            <a:r>
              <a:rPr lang="en-US" altLang="zh-CN" sz="3200" dirty="0" smtClean="0">
                <a:latin typeface="Times New Roman" pitchFamily="18" charset="0"/>
                <a:cs typeface="Times New Roman" pitchFamily="18" charset="0"/>
              </a:rPr>
              <a:t>c </a:t>
            </a:r>
            <a:r>
              <a:rPr lang="en-US" altLang="zh-CN" sz="3200" dirty="0">
                <a:latin typeface="Times New Roman" pitchFamily="18" charset="0"/>
                <a:cs typeface="Times New Roman" pitchFamily="18" charset="0"/>
              </a:rPr>
              <a:t>= 30     a = 60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3956"/>
                                        </p:tgtEl>
                                        <p:attrNameLst>
                                          <p:attrName>style.visibility</p:attrName>
                                        </p:attrNameLst>
                                      </p:cBhvr>
                                      <p:to>
                                        <p:strVal val="visible"/>
                                      </p:to>
                                    </p:set>
                                    <p:anim calcmode="lin" valueType="num">
                                      <p:cBhvr additive="base">
                                        <p:cTn id="7" dur="500" fill="hold"/>
                                        <p:tgtEl>
                                          <p:spTgt spid="253956"/>
                                        </p:tgtEl>
                                        <p:attrNameLst>
                                          <p:attrName>ppt_x</p:attrName>
                                        </p:attrNameLst>
                                      </p:cBhvr>
                                      <p:tavLst>
                                        <p:tav tm="0">
                                          <p:val>
                                            <p:strVal val="0-#ppt_w/2"/>
                                          </p:val>
                                        </p:tav>
                                        <p:tav tm="100000">
                                          <p:val>
                                            <p:strVal val="#ppt_x"/>
                                          </p:val>
                                        </p:tav>
                                      </p:tavLst>
                                    </p:anim>
                                    <p:anim calcmode="lin" valueType="num">
                                      <p:cBhvr additive="base">
                                        <p:cTn id="8" dur="500" fill="hold"/>
                                        <p:tgtEl>
                                          <p:spTgt spid="2539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3957"/>
                                        </p:tgtEl>
                                        <p:attrNameLst>
                                          <p:attrName>style.visibility</p:attrName>
                                        </p:attrNameLst>
                                      </p:cBhvr>
                                      <p:to>
                                        <p:strVal val="visible"/>
                                      </p:to>
                                    </p:set>
                                    <p:anim calcmode="lin" valueType="num">
                                      <p:cBhvr additive="base">
                                        <p:cTn id="13" dur="500" fill="hold"/>
                                        <p:tgtEl>
                                          <p:spTgt spid="253957"/>
                                        </p:tgtEl>
                                        <p:attrNameLst>
                                          <p:attrName>ppt_x</p:attrName>
                                        </p:attrNameLst>
                                      </p:cBhvr>
                                      <p:tavLst>
                                        <p:tav tm="0">
                                          <p:val>
                                            <p:strVal val="0-#ppt_w/2"/>
                                          </p:val>
                                        </p:tav>
                                        <p:tav tm="100000">
                                          <p:val>
                                            <p:strVal val="#ppt_x"/>
                                          </p:val>
                                        </p:tav>
                                      </p:tavLst>
                                    </p:anim>
                                    <p:anim calcmode="lin" valueType="num">
                                      <p:cBhvr additive="base">
                                        <p:cTn id="14" dur="500" fill="hold"/>
                                        <p:tgtEl>
                                          <p:spTgt spid="2539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42860"/>
            <a:ext cx="8229600" cy="1143000"/>
          </a:xfrm>
        </p:spPr>
        <p:txBody>
          <a:bodyPr/>
          <a:lstStyle/>
          <a:p>
            <a:r>
              <a:rPr lang="zh-CN" altLang="en-US" b="1" dirty="0" smtClean="0"/>
              <a:t>主要内容</a:t>
            </a:r>
            <a:endParaRPr lang="zh-CN" altLang="en-US" b="1" dirty="0"/>
          </a:p>
        </p:txBody>
      </p:sp>
      <p:sp>
        <p:nvSpPr>
          <p:cNvPr id="3" name="内容占位符 2"/>
          <p:cNvSpPr>
            <a:spLocks noGrp="1"/>
          </p:cNvSpPr>
          <p:nvPr>
            <p:ph idx="1"/>
          </p:nvPr>
        </p:nvSpPr>
        <p:spPr>
          <a:xfrm>
            <a:off x="827584" y="1052736"/>
            <a:ext cx="7128792" cy="5805264"/>
          </a:xfrm>
        </p:spPr>
        <p:txBody>
          <a:bodyPr>
            <a:normAutofit fontScale="92500" lnSpcReduction="20000"/>
          </a:bodyPr>
          <a:lstStyle/>
          <a:p>
            <a:pPr>
              <a:buNone/>
            </a:pPr>
            <a:r>
              <a:rPr lang="en-US" altLang="zh-CN" dirty="0" smtClean="0">
                <a:latin typeface="+mn-ea"/>
              </a:rPr>
              <a:t>3.1 </a:t>
            </a:r>
            <a:r>
              <a:rPr lang="zh-CN" altLang="en-US" dirty="0" smtClean="0">
                <a:latin typeface="+mn-ea"/>
              </a:rPr>
              <a:t>引言</a:t>
            </a:r>
            <a:endParaRPr lang="en-US" altLang="zh-CN" dirty="0" smtClean="0">
              <a:latin typeface="+mn-ea"/>
            </a:endParaRPr>
          </a:p>
          <a:p>
            <a:pPr>
              <a:buNone/>
            </a:pPr>
            <a:r>
              <a:rPr lang="en-US" altLang="zh-CN" dirty="0" smtClean="0">
                <a:latin typeface="+mn-ea"/>
              </a:rPr>
              <a:t>3.2 </a:t>
            </a:r>
            <a:r>
              <a:rPr lang="zh-CN" altLang="en-US" dirty="0" smtClean="0">
                <a:latin typeface="+mn-ea"/>
              </a:rPr>
              <a:t>线性变换</a:t>
            </a:r>
            <a:endParaRPr lang="en-US" altLang="zh-CN" dirty="0" smtClean="0">
              <a:latin typeface="+mn-ea"/>
            </a:endParaRPr>
          </a:p>
          <a:p>
            <a:pPr lvl="1">
              <a:buNone/>
            </a:pPr>
            <a:r>
              <a:rPr lang="en-US" altLang="zh-CN" dirty="0" smtClean="0">
                <a:latin typeface="+mn-ea"/>
              </a:rPr>
              <a:t>3.2.1 </a:t>
            </a:r>
            <a:r>
              <a:rPr lang="zh-CN" altLang="en-US" dirty="0" smtClean="0">
                <a:latin typeface="+mn-ea"/>
              </a:rPr>
              <a:t>反色、二值化、线性比例</a:t>
            </a:r>
            <a:endParaRPr lang="en-US" altLang="zh-CN" dirty="0" smtClean="0">
              <a:latin typeface="+mn-ea"/>
            </a:endParaRPr>
          </a:p>
          <a:p>
            <a:pPr lvl="1">
              <a:buNone/>
            </a:pPr>
            <a:r>
              <a:rPr lang="en-US" altLang="zh-CN" dirty="0" smtClean="0">
                <a:latin typeface="+mn-ea"/>
              </a:rPr>
              <a:t>3.2.2 </a:t>
            </a:r>
            <a:r>
              <a:rPr lang="zh-CN" altLang="en-US" dirty="0" smtClean="0">
                <a:latin typeface="+mn-ea"/>
              </a:rPr>
              <a:t>对比度线性展宽</a:t>
            </a:r>
            <a:endParaRPr lang="en-US" altLang="zh-CN" dirty="0" smtClean="0">
              <a:latin typeface="+mn-ea"/>
            </a:endParaRPr>
          </a:p>
          <a:p>
            <a:pPr lvl="1">
              <a:buNone/>
            </a:pPr>
            <a:r>
              <a:rPr lang="en-US" altLang="zh-CN" dirty="0" smtClean="0">
                <a:latin typeface="+mn-ea"/>
              </a:rPr>
              <a:t>3.2.3 </a:t>
            </a:r>
            <a:r>
              <a:rPr lang="zh-CN" altLang="en-US" dirty="0" smtClean="0">
                <a:latin typeface="+mn-ea"/>
              </a:rPr>
              <a:t>灰级窗与灰级窗切片</a:t>
            </a:r>
            <a:endParaRPr lang="en-US" altLang="zh-CN" dirty="0" smtClean="0">
              <a:latin typeface="+mn-ea"/>
            </a:endParaRPr>
          </a:p>
          <a:p>
            <a:pPr lvl="1">
              <a:buNone/>
            </a:pPr>
            <a:r>
              <a:rPr lang="en-US" altLang="zh-CN" dirty="0" smtClean="0">
                <a:latin typeface="+mn-ea"/>
              </a:rPr>
              <a:t>3.2.4 </a:t>
            </a:r>
            <a:r>
              <a:rPr lang="zh-CN" altLang="en-US" dirty="0" smtClean="0">
                <a:latin typeface="+mn-ea"/>
              </a:rPr>
              <a:t>线性动态范围调整</a:t>
            </a:r>
            <a:endParaRPr lang="en-US" altLang="zh-CN" dirty="0" smtClean="0">
              <a:latin typeface="+mn-ea"/>
            </a:endParaRPr>
          </a:p>
          <a:p>
            <a:pPr>
              <a:buNone/>
            </a:pPr>
            <a:r>
              <a:rPr lang="en-US" altLang="zh-CN" b="1" dirty="0" smtClean="0">
                <a:solidFill>
                  <a:srgbClr val="0000FF"/>
                </a:solidFill>
                <a:latin typeface="+mn-ea"/>
              </a:rPr>
              <a:t>3.3 </a:t>
            </a:r>
            <a:r>
              <a:rPr lang="zh-CN" altLang="en-US" b="1" dirty="0" smtClean="0">
                <a:solidFill>
                  <a:srgbClr val="0000FF"/>
                </a:solidFill>
                <a:latin typeface="+mn-ea"/>
              </a:rPr>
              <a:t>非线性变换</a:t>
            </a:r>
            <a:endParaRPr lang="en-US" altLang="zh-CN" b="1" dirty="0" smtClean="0">
              <a:solidFill>
                <a:srgbClr val="0000FF"/>
              </a:solidFill>
              <a:latin typeface="+mn-ea"/>
            </a:endParaRPr>
          </a:p>
          <a:p>
            <a:pPr lvl="1">
              <a:buNone/>
            </a:pPr>
            <a:r>
              <a:rPr lang="en-US" altLang="zh-CN" dirty="0" smtClean="0">
                <a:latin typeface="+mn-ea"/>
              </a:rPr>
              <a:t>3.3.1 </a:t>
            </a:r>
            <a:r>
              <a:rPr lang="zh-CN" altLang="en-US" dirty="0" smtClean="0">
                <a:latin typeface="+mn-ea"/>
              </a:rPr>
              <a:t>对数变换</a:t>
            </a:r>
            <a:endParaRPr lang="en-US" altLang="zh-CN" dirty="0" smtClean="0">
              <a:latin typeface="+mn-ea"/>
            </a:endParaRPr>
          </a:p>
          <a:p>
            <a:pPr lvl="1">
              <a:buNone/>
            </a:pPr>
            <a:r>
              <a:rPr lang="en-US" altLang="zh-CN" b="1" dirty="0" smtClean="0">
                <a:solidFill>
                  <a:srgbClr val="0000FF"/>
                </a:solidFill>
                <a:latin typeface="+mn-ea"/>
              </a:rPr>
              <a:t>3.3.2 </a:t>
            </a:r>
            <a:r>
              <a:rPr lang="zh-CN" altLang="en-US" b="1" dirty="0" smtClean="0">
                <a:solidFill>
                  <a:srgbClr val="0000FF"/>
                </a:solidFill>
                <a:latin typeface="+mn-ea"/>
              </a:rPr>
              <a:t>指数变换</a:t>
            </a:r>
            <a:endParaRPr lang="en-US" altLang="zh-CN" b="1" dirty="0" smtClean="0">
              <a:solidFill>
                <a:srgbClr val="0000FF"/>
              </a:solidFill>
              <a:latin typeface="+mn-ea"/>
            </a:endParaRPr>
          </a:p>
          <a:p>
            <a:pPr lvl="1">
              <a:buNone/>
            </a:pPr>
            <a:r>
              <a:rPr lang="en-US" altLang="zh-CN" dirty="0" smtClean="0">
                <a:latin typeface="+mn-ea"/>
              </a:rPr>
              <a:t>3.3.3 </a:t>
            </a:r>
            <a:r>
              <a:rPr lang="zh-CN" altLang="en-US" dirty="0" smtClean="0">
                <a:latin typeface="+mn-ea"/>
              </a:rPr>
              <a:t>幂律变换</a:t>
            </a:r>
            <a:endParaRPr lang="en-US" altLang="zh-CN" dirty="0" smtClean="0">
              <a:latin typeface="+mn-ea"/>
            </a:endParaRPr>
          </a:p>
          <a:p>
            <a:pPr>
              <a:buNone/>
            </a:pPr>
            <a:r>
              <a:rPr lang="en-US" altLang="zh-CN" dirty="0" smtClean="0">
                <a:latin typeface="+mn-ea"/>
              </a:rPr>
              <a:t>3.4 </a:t>
            </a:r>
            <a:r>
              <a:rPr lang="zh-CN" altLang="en-US" dirty="0" smtClean="0">
                <a:latin typeface="+mn-ea"/>
              </a:rPr>
              <a:t>直方图增强方法</a:t>
            </a:r>
            <a:endParaRPr lang="en-US" altLang="zh-CN" dirty="0" smtClean="0">
              <a:latin typeface="+mn-ea"/>
            </a:endParaRPr>
          </a:p>
          <a:p>
            <a:pPr lvl="1">
              <a:buNone/>
            </a:pPr>
            <a:r>
              <a:rPr lang="en-US" altLang="zh-CN" dirty="0" smtClean="0">
                <a:latin typeface="+mn-ea"/>
              </a:rPr>
              <a:t>3.4.1 </a:t>
            </a:r>
            <a:r>
              <a:rPr lang="zh-CN" altLang="en-US" dirty="0" smtClean="0">
                <a:latin typeface="+mn-ea"/>
              </a:rPr>
              <a:t>直方图均衡化</a:t>
            </a:r>
            <a:endParaRPr lang="en-US" altLang="zh-CN" dirty="0" smtClean="0">
              <a:latin typeface="+mn-ea"/>
            </a:endParaRPr>
          </a:p>
          <a:p>
            <a:pPr lvl="1">
              <a:buNone/>
            </a:pPr>
            <a:r>
              <a:rPr lang="en-US" altLang="zh-CN" dirty="0" smtClean="0">
                <a:latin typeface="+mn-ea"/>
              </a:rPr>
              <a:t>3.4.2 </a:t>
            </a:r>
            <a:r>
              <a:rPr lang="zh-CN" altLang="en-US" dirty="0" smtClean="0">
                <a:latin typeface="+mn-ea"/>
              </a:rPr>
              <a:t>直方图规定化</a:t>
            </a:r>
            <a:endParaRPr lang="zh-CN" altLang="en-US" dirty="0">
              <a:latin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627784" y="125760"/>
            <a:ext cx="4032448" cy="1143000"/>
          </a:xfrm>
          <a:noFill/>
        </p:spPr>
        <p:txBody>
          <a:bodyPr anchor="t">
            <a:normAutofit fontScale="90000"/>
          </a:bodyPr>
          <a:lstStyle/>
          <a:p>
            <a:pPr algn="l"/>
            <a:r>
              <a:rPr lang="en-US" altLang="zh-CN" sz="4900" dirty="0" smtClean="0">
                <a:latin typeface="Times New Roman" pitchFamily="18" charset="0"/>
                <a:ea typeface="+mn-ea"/>
                <a:cs typeface="Times New Roman" pitchFamily="18" charset="0"/>
              </a:rPr>
              <a:t>Index Transform  </a:t>
            </a:r>
            <a:r>
              <a:rPr lang="en-US" altLang="zh-CN" sz="4000" dirty="0" smtClean="0">
                <a:latin typeface="Times New Roman" pitchFamily="18" charset="0"/>
                <a:ea typeface="+mn-ea"/>
                <a:cs typeface="Times New Roman" pitchFamily="18" charset="0"/>
              </a:rPr>
              <a:t/>
            </a:r>
            <a:br>
              <a:rPr lang="en-US" altLang="zh-CN" sz="4000" dirty="0" smtClean="0">
                <a:latin typeface="Times New Roman" pitchFamily="18" charset="0"/>
                <a:ea typeface="+mn-ea"/>
                <a:cs typeface="Times New Roman" pitchFamily="18" charset="0"/>
              </a:rPr>
            </a:br>
            <a:r>
              <a:rPr lang="en-US" altLang="zh-CN" sz="4000" dirty="0" smtClean="0">
                <a:latin typeface="Times New Roman" pitchFamily="18" charset="0"/>
                <a:ea typeface="+mn-ea"/>
                <a:cs typeface="Times New Roman" pitchFamily="18" charset="0"/>
              </a:rPr>
              <a:t>    </a:t>
            </a:r>
            <a:r>
              <a:rPr lang="zh-CN" altLang="en-US" sz="4900" b="1" dirty="0" smtClean="0">
                <a:latin typeface="Times New Roman" pitchFamily="18" charset="0"/>
                <a:ea typeface="+mn-ea"/>
                <a:cs typeface="Times New Roman" pitchFamily="18" charset="0"/>
              </a:rPr>
              <a:t>指数变换</a:t>
            </a:r>
          </a:p>
        </p:txBody>
      </p:sp>
      <p:sp>
        <p:nvSpPr>
          <p:cNvPr id="59395" name="Rectangle 4"/>
          <p:cNvSpPr>
            <a:spLocks noChangeArrowheads="1"/>
          </p:cNvSpPr>
          <p:nvPr/>
        </p:nvSpPr>
        <p:spPr bwMode="auto">
          <a:xfrm>
            <a:off x="467544" y="2022332"/>
            <a:ext cx="8676456" cy="4203389"/>
          </a:xfrm>
          <a:prstGeom prst="rect">
            <a:avLst/>
          </a:prstGeom>
          <a:noFill/>
          <a:ln w="9525">
            <a:noFill/>
            <a:miter lim="800000"/>
            <a:headEnd/>
            <a:tailEnd/>
          </a:ln>
        </p:spPr>
        <p:txBody>
          <a:bodyPr wrap="square" lIns="0" tIns="17457" rIns="0" bIns="0" anchor="ctr">
            <a:spAutoFit/>
          </a:bodyPr>
          <a:lstStyle/>
          <a:p>
            <a:pPr indent="223838"/>
            <a:r>
              <a:rPr lang="en-US" altLang="zh-CN" sz="3200" dirty="0">
                <a:latin typeface="Times New Roman" pitchFamily="18" charset="0"/>
                <a:cs typeface="Times New Roman" pitchFamily="18" charset="0"/>
              </a:rPr>
              <a:t>Expression is  :</a:t>
            </a:r>
            <a:r>
              <a:rPr lang="en-US" altLang="zh-CN" sz="3200" b="0" dirty="0">
                <a:latin typeface="Times New Roman" pitchFamily="18" charset="0"/>
                <a:cs typeface="Times New Roman" pitchFamily="18" charset="0"/>
              </a:rPr>
              <a:t>      </a:t>
            </a:r>
          </a:p>
          <a:p>
            <a:pPr indent="223838"/>
            <a:r>
              <a:rPr lang="zh-CN" altLang="en-US" sz="3200" dirty="0">
                <a:latin typeface="Times New Roman" pitchFamily="18" charset="0"/>
                <a:cs typeface="Times New Roman" pitchFamily="18" charset="0"/>
              </a:rPr>
              <a:t>指数变换的基本表达式为：</a:t>
            </a:r>
          </a:p>
          <a:p>
            <a:pPr indent="223838" eaLnBrk="0" hangingPunct="0"/>
            <a:r>
              <a:rPr lang="en-US" altLang="zh-CN" sz="4000" b="0" i="1" dirty="0">
                <a:latin typeface="Times New Roman" pitchFamily="18" charset="0"/>
                <a:cs typeface="Times New Roman" pitchFamily="18" charset="0"/>
              </a:rPr>
              <a:t>y</a:t>
            </a:r>
            <a:r>
              <a:rPr lang="en-US" altLang="zh-CN" sz="4000" b="0" dirty="0">
                <a:latin typeface="Times New Roman" pitchFamily="18" charset="0"/>
                <a:cs typeface="Times New Roman" pitchFamily="18" charset="0"/>
              </a:rPr>
              <a:t>=</a:t>
            </a:r>
            <a:r>
              <a:rPr lang="en-US" altLang="zh-CN" sz="4000" b="0" i="1" dirty="0" err="1">
                <a:latin typeface="Times New Roman" pitchFamily="18" charset="0"/>
                <a:cs typeface="Times New Roman" pitchFamily="18" charset="0"/>
              </a:rPr>
              <a:t>b</a:t>
            </a:r>
            <a:r>
              <a:rPr lang="en-US" altLang="zh-CN" sz="4000" b="0" i="1" baseline="30000" dirty="0" err="1">
                <a:latin typeface="Times New Roman" pitchFamily="18" charset="0"/>
                <a:cs typeface="Times New Roman" pitchFamily="18" charset="0"/>
              </a:rPr>
              <a:t>c</a:t>
            </a:r>
            <a:r>
              <a:rPr lang="en-US" altLang="zh-CN" sz="4000" b="0" i="1" baseline="30000" dirty="0">
                <a:latin typeface="Times New Roman" pitchFamily="18" charset="0"/>
                <a:cs typeface="Times New Roman" pitchFamily="18" charset="0"/>
              </a:rPr>
              <a:t>(x-a)</a:t>
            </a:r>
            <a:r>
              <a:rPr lang="en-US" altLang="zh-CN" sz="4000" b="0" dirty="0">
                <a:latin typeface="Times New Roman" pitchFamily="18" charset="0"/>
                <a:cs typeface="Times New Roman" pitchFamily="18" charset="0"/>
              </a:rPr>
              <a:t>-</a:t>
            </a:r>
            <a:r>
              <a:rPr lang="en-US" altLang="zh-CN" sz="4000" b="0" dirty="0" smtClean="0">
                <a:latin typeface="Times New Roman" pitchFamily="18" charset="0"/>
                <a:cs typeface="Times New Roman" pitchFamily="18" charset="0"/>
              </a:rPr>
              <a:t>1</a:t>
            </a:r>
          </a:p>
          <a:p>
            <a:pPr indent="223838" eaLnBrk="0" hangingPunct="0"/>
            <a:endParaRPr lang="en-US" altLang="zh-CN" sz="4000" b="0" dirty="0" smtClean="0">
              <a:latin typeface="Times New Roman" pitchFamily="18" charset="0"/>
              <a:cs typeface="Times New Roman" pitchFamily="18" charset="0"/>
            </a:endParaRPr>
          </a:p>
          <a:p>
            <a:pPr indent="223838" eaLnBrk="0" fontAlgn="ctr" hangingPunct="0"/>
            <a:r>
              <a:rPr lang="en-US" altLang="zh-CN" sz="3200" dirty="0" smtClean="0">
                <a:latin typeface="Times New Roman" pitchFamily="18" charset="0"/>
                <a:cs typeface="Times New Roman" pitchFamily="18" charset="0"/>
              </a:rPr>
              <a:t>                       The different influences of value </a:t>
            </a:r>
            <a:r>
              <a:rPr lang="en-US" altLang="zh-CN" sz="3200" i="1" dirty="0" smtClean="0">
                <a:latin typeface="Times New Roman" pitchFamily="18" charset="0"/>
                <a:cs typeface="Times New Roman" pitchFamily="18" charset="0"/>
              </a:rPr>
              <a:t>c</a:t>
            </a:r>
            <a:r>
              <a:rPr lang="en-US" altLang="zh-CN" sz="3200" dirty="0" smtClean="0">
                <a:latin typeface="Times New Roman" pitchFamily="18" charset="0"/>
                <a:cs typeface="Times New Roman" pitchFamily="18" charset="0"/>
              </a:rPr>
              <a:t>.</a:t>
            </a:r>
          </a:p>
          <a:p>
            <a:pPr indent="223838" eaLnBrk="0" hangingPunct="0"/>
            <a:r>
              <a:rPr lang="zh-CN" altLang="en-US" sz="3200" dirty="0" smtClean="0">
                <a:latin typeface="Times New Roman" pitchFamily="18" charset="0"/>
                <a:cs typeface="Times New Roman" pitchFamily="18" charset="0"/>
              </a:rPr>
              <a:t>不同</a:t>
            </a:r>
            <a:r>
              <a:rPr lang="en-US" altLang="zh-CN" sz="3200" i="1" dirty="0" smtClean="0">
                <a:latin typeface="Times New Roman" pitchFamily="18" charset="0"/>
                <a:cs typeface="Times New Roman" pitchFamily="18" charset="0"/>
              </a:rPr>
              <a:t>c</a:t>
            </a:r>
            <a:r>
              <a:rPr lang="zh-CN" altLang="en-US" sz="3200" dirty="0" smtClean="0">
                <a:latin typeface="Times New Roman" pitchFamily="18" charset="0"/>
                <a:cs typeface="Times New Roman" pitchFamily="18" charset="0"/>
              </a:rPr>
              <a:t>值对指数变换函数曲线的影响</a:t>
            </a:r>
            <a:r>
              <a:rPr lang="en-US" altLang="zh-CN" sz="3200" i="1" dirty="0" smtClean="0">
                <a:latin typeface="Times New Roman" pitchFamily="18" charset="0"/>
                <a:cs typeface="Times New Roman" pitchFamily="18" charset="0"/>
              </a:rPr>
              <a:t>a</a:t>
            </a:r>
            <a:r>
              <a:rPr lang="en-US" altLang="zh-CN" sz="3200" dirty="0" smtClean="0">
                <a:latin typeface="Times New Roman" pitchFamily="18" charset="0"/>
                <a:cs typeface="Times New Roman" pitchFamily="18" charset="0"/>
              </a:rPr>
              <a:t>=0</a:t>
            </a:r>
            <a:r>
              <a:rPr lang="zh-CN" altLang="en-US" sz="3200" dirty="0" smtClean="0">
                <a:latin typeface="Times New Roman" pitchFamily="18" charset="0"/>
                <a:cs typeface="Times New Roman" pitchFamily="18" charset="0"/>
              </a:rPr>
              <a:t>，</a:t>
            </a:r>
            <a:r>
              <a:rPr lang="en-US" altLang="zh-CN" sz="3200" i="1" dirty="0" smtClean="0">
                <a:latin typeface="Times New Roman" pitchFamily="18" charset="0"/>
                <a:cs typeface="Times New Roman" pitchFamily="18" charset="0"/>
              </a:rPr>
              <a:t>b</a:t>
            </a:r>
            <a:r>
              <a:rPr lang="en-US" altLang="zh-CN" sz="3200" dirty="0" smtClean="0">
                <a:latin typeface="Times New Roman" pitchFamily="18" charset="0"/>
                <a:cs typeface="Times New Roman" pitchFamily="18" charset="0"/>
              </a:rPr>
              <a:t>=1.5</a:t>
            </a:r>
          </a:p>
          <a:p>
            <a:pPr indent="223838" eaLnBrk="0" hangingPunct="0"/>
            <a:r>
              <a:rPr lang="zh-CN" altLang="en-US" sz="3200" dirty="0" smtClean="0">
                <a:latin typeface="Times New Roman" pitchFamily="18" charset="0"/>
                <a:cs typeface="Times New Roman" pitchFamily="18" charset="0"/>
              </a:rPr>
              <a:t>其中</a:t>
            </a:r>
            <a:r>
              <a:rPr lang="zh-CN" altLang="en-US" sz="3200" dirty="0">
                <a:latin typeface="Times New Roman" pitchFamily="18" charset="0"/>
                <a:cs typeface="Times New Roman" pitchFamily="18" charset="0"/>
              </a:rPr>
              <a:t>参数</a:t>
            </a:r>
            <a:r>
              <a:rPr lang="en-US" altLang="zh-CN" sz="3200" i="1" dirty="0">
                <a:latin typeface="Times New Roman" pitchFamily="18" charset="0"/>
                <a:cs typeface="Times New Roman" pitchFamily="18" charset="0"/>
              </a:rPr>
              <a:t>b</a:t>
            </a:r>
            <a:r>
              <a:rPr lang="zh-CN" altLang="en-US" sz="3200" dirty="0">
                <a:latin typeface="Times New Roman" pitchFamily="18" charset="0"/>
                <a:cs typeface="Times New Roman" pitchFamily="18" charset="0"/>
              </a:rPr>
              <a:t>、</a:t>
            </a:r>
            <a:r>
              <a:rPr lang="en-US" altLang="zh-CN" sz="3200" i="1" dirty="0">
                <a:latin typeface="Times New Roman" pitchFamily="18" charset="0"/>
                <a:cs typeface="Times New Roman" pitchFamily="18" charset="0"/>
              </a:rPr>
              <a:t>c</a:t>
            </a:r>
            <a:r>
              <a:rPr lang="zh-CN" altLang="en-US" sz="3200" dirty="0">
                <a:latin typeface="Times New Roman" pitchFamily="18" charset="0"/>
                <a:cs typeface="Times New Roman" pitchFamily="18" charset="0"/>
              </a:rPr>
              <a:t>控制</a:t>
            </a:r>
            <a:r>
              <a:rPr lang="zh-CN" altLang="en-US" sz="3200" b="1" dirty="0">
                <a:solidFill>
                  <a:srgbClr val="0000FF"/>
                </a:solidFill>
                <a:latin typeface="Times New Roman" pitchFamily="18" charset="0"/>
                <a:cs typeface="Times New Roman" pitchFamily="18" charset="0"/>
              </a:rPr>
              <a:t>曲线形状</a:t>
            </a:r>
            <a:r>
              <a:rPr lang="zh-CN" altLang="en-US" sz="3200" dirty="0">
                <a:latin typeface="Times New Roman" pitchFamily="18" charset="0"/>
                <a:cs typeface="Times New Roman" pitchFamily="18" charset="0"/>
              </a:rPr>
              <a:t>，参数</a:t>
            </a:r>
            <a:r>
              <a:rPr lang="en-US" altLang="zh-CN" sz="3200" i="1" dirty="0">
                <a:latin typeface="Times New Roman" pitchFamily="18" charset="0"/>
                <a:cs typeface="Times New Roman" pitchFamily="18" charset="0"/>
              </a:rPr>
              <a:t>a</a:t>
            </a:r>
            <a:r>
              <a:rPr lang="zh-CN" altLang="en-US" sz="3200" dirty="0">
                <a:latin typeface="Times New Roman" pitchFamily="18" charset="0"/>
                <a:cs typeface="Times New Roman" pitchFamily="18" charset="0"/>
              </a:rPr>
              <a:t>控制曲线</a:t>
            </a:r>
          </a:p>
          <a:p>
            <a:pPr indent="223838" eaLnBrk="0" hangingPunct="0"/>
            <a:r>
              <a:rPr lang="zh-CN" altLang="en-US" sz="3200" dirty="0">
                <a:latin typeface="Times New Roman" pitchFamily="18" charset="0"/>
                <a:cs typeface="Times New Roman" pitchFamily="18" charset="0"/>
              </a:rPr>
              <a:t>的</a:t>
            </a:r>
            <a:r>
              <a:rPr lang="zh-CN" altLang="en-US" sz="3200" b="1" dirty="0">
                <a:solidFill>
                  <a:srgbClr val="0000FF"/>
                </a:solidFill>
                <a:latin typeface="Times New Roman" pitchFamily="18" charset="0"/>
                <a:cs typeface="Times New Roman" pitchFamily="18" charset="0"/>
              </a:rPr>
              <a:t>左右位置</a:t>
            </a:r>
            <a:r>
              <a:rPr lang="zh-CN" altLang="en-US" sz="3200" dirty="0" smtClean="0">
                <a:latin typeface="Times New Roman" pitchFamily="18" charset="0"/>
                <a:cs typeface="Times New Roman" pitchFamily="18" charset="0"/>
              </a:rPr>
              <a:t>。</a:t>
            </a:r>
            <a:r>
              <a:rPr lang="zh-CN" altLang="en-US" sz="2400" b="0" dirty="0" smtClean="0">
                <a:latin typeface="Times New Roman" pitchFamily="18" charset="0"/>
                <a:cs typeface="Times New Roman" pitchFamily="18" charset="0"/>
              </a:rPr>
              <a:t>                                  </a:t>
            </a:r>
            <a:endParaRPr lang="zh-CN" altLang="en-US" sz="2400" dirty="0">
              <a:latin typeface="Times New Roman" pitchFamily="18" charset="0"/>
              <a:cs typeface="Times New Roman" pitchFamily="18" charset="0"/>
            </a:endParaRPr>
          </a:p>
        </p:txBody>
      </p:sp>
      <p:pic>
        <p:nvPicPr>
          <p:cNvPr id="59396" name="Picture 5" descr="image039"/>
          <p:cNvPicPr>
            <a:picLocks noChangeAspect="1" noChangeArrowheads="1"/>
          </p:cNvPicPr>
          <p:nvPr/>
        </p:nvPicPr>
        <p:blipFill>
          <a:blip r:embed="rId3" cstate="print"/>
          <a:srcRect/>
          <a:stretch>
            <a:fillRect/>
          </a:stretch>
        </p:blipFill>
        <p:spPr bwMode="auto">
          <a:xfrm>
            <a:off x="5508625" y="1000108"/>
            <a:ext cx="3203575" cy="320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116632"/>
            <a:ext cx="8229600" cy="1143000"/>
          </a:xfrm>
          <a:noFill/>
        </p:spPr>
        <p:txBody>
          <a:bodyPr anchor="t"/>
          <a:lstStyle/>
          <a:p>
            <a:r>
              <a:rPr lang="en-US" altLang="zh-CN" dirty="0" smtClean="0">
                <a:latin typeface="Times New Roman" pitchFamily="18" charset="0"/>
                <a:cs typeface="Times New Roman" pitchFamily="18" charset="0"/>
              </a:rPr>
              <a:t>Transform Result </a:t>
            </a:r>
            <a:r>
              <a:rPr lang="zh-CN" altLang="en-US" b="1" dirty="0" smtClean="0">
                <a:latin typeface="Times New Roman" pitchFamily="18" charset="0"/>
                <a:cs typeface="Times New Roman" pitchFamily="18" charset="0"/>
              </a:rPr>
              <a:t>变换结果</a:t>
            </a:r>
          </a:p>
        </p:txBody>
      </p:sp>
      <p:sp>
        <p:nvSpPr>
          <p:cNvPr id="60419" name="Rectangle 4"/>
          <p:cNvSpPr>
            <a:spLocks noChangeArrowheads="1"/>
          </p:cNvSpPr>
          <p:nvPr/>
        </p:nvSpPr>
        <p:spPr bwMode="auto">
          <a:xfrm>
            <a:off x="647700" y="720941"/>
            <a:ext cx="7956550" cy="5865382"/>
          </a:xfrm>
          <a:prstGeom prst="rect">
            <a:avLst/>
          </a:prstGeom>
          <a:noFill/>
          <a:ln w="9525">
            <a:noFill/>
            <a:miter lim="800000"/>
            <a:headEnd/>
            <a:tailEnd/>
          </a:ln>
        </p:spPr>
        <p:txBody>
          <a:bodyPr lIns="0" tIns="17457" rIns="0" bIns="0" anchor="ctr">
            <a:spAutoFit/>
          </a:bodyPr>
          <a:lstStyle/>
          <a:p>
            <a:pPr indent="223838"/>
            <a:r>
              <a:rPr lang="en-US" altLang="zh-CN" sz="2400" b="0" dirty="0">
                <a:latin typeface="Times New Roman" pitchFamily="18" charset="0"/>
                <a:cs typeface="Times New Roman" pitchFamily="18" charset="0"/>
              </a:rPr>
              <a:t>Index transform can expend the high gray level and compress the low gray level</a:t>
            </a:r>
            <a:r>
              <a:rPr lang="en-US" altLang="zh-CN" sz="2400" b="0" dirty="0" smtClean="0">
                <a:latin typeface="Times New Roman" pitchFamily="18" charset="0"/>
                <a:cs typeface="Times New Roman" pitchFamily="18" charset="0"/>
              </a:rPr>
              <a:t>.</a:t>
            </a:r>
          </a:p>
          <a:p>
            <a:pPr indent="223838"/>
            <a:r>
              <a:rPr lang="zh-CN" altLang="en-US" sz="2800" dirty="0" smtClean="0">
                <a:latin typeface="Times New Roman" pitchFamily="18" charset="0"/>
                <a:cs typeface="Times New Roman" pitchFamily="18" charset="0"/>
              </a:rPr>
              <a:t>指数变换的作用是</a:t>
            </a:r>
            <a:r>
              <a:rPr lang="zh-CN" altLang="en-US" sz="2800" b="1" dirty="0" smtClean="0">
                <a:solidFill>
                  <a:srgbClr val="0000FF"/>
                </a:solidFill>
                <a:latin typeface="Times New Roman" pitchFamily="18" charset="0"/>
                <a:cs typeface="Times New Roman" pitchFamily="18" charset="0"/>
              </a:rPr>
              <a:t>扩展图像的高灰度级</a:t>
            </a:r>
            <a:r>
              <a:rPr lang="zh-CN" altLang="en-US" sz="2800" dirty="0" smtClean="0">
                <a:latin typeface="Times New Roman" pitchFamily="18" charset="0"/>
                <a:cs typeface="Times New Roman" pitchFamily="18" charset="0"/>
              </a:rPr>
              <a:t>、压缩低灰度级。虽然幂次变换也有这个功能，但是图像经过指数变换后对比度更高，高灰度级也被扩展到了更宽的范围</a:t>
            </a:r>
            <a:r>
              <a:rPr lang="en-US" altLang="zh-CN" sz="2800" dirty="0" smtClean="0">
                <a:latin typeface="Times New Roman" pitchFamily="18" charset="0"/>
                <a:cs typeface="Times New Roman" pitchFamily="18" charset="0"/>
              </a:rPr>
              <a:t>.</a:t>
            </a:r>
            <a:endParaRPr lang="zh-CN" altLang="en-US" sz="2800" dirty="0" smtClean="0">
              <a:latin typeface="Times New Roman" pitchFamily="18" charset="0"/>
              <a:cs typeface="Times New Roman" pitchFamily="18" charset="0"/>
            </a:endParaRPr>
          </a:p>
          <a:p>
            <a:pPr indent="223838" eaLnBrk="0" fontAlgn="ctr" hangingPunct="0"/>
            <a:endParaRPr lang="zh-CN" altLang="en-US" sz="2400" b="0" dirty="0">
              <a:latin typeface="Times New Roman" pitchFamily="18" charset="0"/>
              <a:cs typeface="Times New Roman" pitchFamily="18" charset="0"/>
            </a:endParaRPr>
          </a:p>
          <a:p>
            <a:pPr indent="223838" eaLnBrk="0" fontAlgn="ctr" hangingPunct="0"/>
            <a:endParaRPr lang="zh-CN" altLang="en-US" sz="2400" b="0" dirty="0">
              <a:latin typeface="Times New Roman" pitchFamily="18" charset="0"/>
              <a:cs typeface="Times New Roman" pitchFamily="18" charset="0"/>
            </a:endParaRPr>
          </a:p>
          <a:p>
            <a:pPr indent="223838" eaLnBrk="0" fontAlgn="ctr" hangingPunct="0"/>
            <a:endParaRPr lang="zh-CN" altLang="en-US" sz="2400" b="0" dirty="0">
              <a:latin typeface="Times New Roman" pitchFamily="18" charset="0"/>
              <a:cs typeface="Times New Roman" pitchFamily="18" charset="0"/>
            </a:endParaRPr>
          </a:p>
          <a:p>
            <a:pPr indent="223838" eaLnBrk="0" fontAlgn="ctr" hangingPunct="0"/>
            <a:endParaRPr lang="zh-CN" altLang="en-US" sz="2400" b="0" dirty="0">
              <a:latin typeface="Times New Roman" pitchFamily="18" charset="0"/>
              <a:cs typeface="Times New Roman" pitchFamily="18" charset="0"/>
            </a:endParaRPr>
          </a:p>
          <a:p>
            <a:pPr indent="223838" eaLnBrk="0" fontAlgn="ctr" hangingPunct="0"/>
            <a:endParaRPr lang="zh-CN" altLang="en-US" sz="2400" b="0" dirty="0">
              <a:latin typeface="Times New Roman" pitchFamily="18" charset="0"/>
              <a:cs typeface="Times New Roman" pitchFamily="18" charset="0"/>
            </a:endParaRPr>
          </a:p>
          <a:p>
            <a:pPr indent="223838" eaLnBrk="0" fontAlgn="ctr" hangingPunct="0"/>
            <a:endParaRPr lang="zh-CN" altLang="en-US" sz="2400" b="0" dirty="0">
              <a:latin typeface="Times New Roman" pitchFamily="18" charset="0"/>
              <a:cs typeface="Times New Roman" pitchFamily="18" charset="0"/>
            </a:endParaRPr>
          </a:p>
          <a:p>
            <a:pPr indent="223838" eaLnBrk="0" fontAlgn="ctr" hangingPunct="0"/>
            <a:endParaRPr lang="zh-CN" altLang="en-US" sz="2400" b="0" dirty="0">
              <a:latin typeface="Times New Roman" pitchFamily="18" charset="0"/>
              <a:cs typeface="Times New Roman" pitchFamily="18" charset="0"/>
            </a:endParaRPr>
          </a:p>
          <a:p>
            <a:pPr indent="223838" eaLnBrk="0" fontAlgn="ctr" hangingPunct="0"/>
            <a:r>
              <a:rPr lang="zh-CN" altLang="en-US" sz="2400" b="0" dirty="0">
                <a:latin typeface="Times New Roman" pitchFamily="18" charset="0"/>
                <a:cs typeface="Times New Roman" pitchFamily="18" charset="0"/>
              </a:rPr>
              <a:t>         </a:t>
            </a:r>
            <a:r>
              <a:rPr lang="en-US" altLang="zh-CN" sz="2400" b="0" dirty="0">
                <a:latin typeface="Times New Roman" pitchFamily="18" charset="0"/>
                <a:cs typeface="Times New Roman" pitchFamily="18" charset="0"/>
              </a:rPr>
              <a:t>Comparison </a:t>
            </a:r>
          </a:p>
          <a:p>
            <a:pPr indent="223838" eaLnBrk="0" fontAlgn="ctr" hangingPunct="0"/>
            <a:r>
              <a:rPr lang="zh-CN" altLang="en-US" sz="2800" dirty="0">
                <a:latin typeface="Times New Roman" pitchFamily="18" charset="0"/>
                <a:cs typeface="Times New Roman" pitchFamily="18" charset="0"/>
              </a:rPr>
              <a:t>指数变换前后图像的对比</a:t>
            </a:r>
          </a:p>
        </p:txBody>
      </p:sp>
      <p:pic>
        <p:nvPicPr>
          <p:cNvPr id="60420" name="Picture 5" descr="image040"/>
          <p:cNvPicPr>
            <a:picLocks noChangeAspect="1" noChangeArrowheads="1"/>
          </p:cNvPicPr>
          <p:nvPr/>
        </p:nvPicPr>
        <p:blipFill>
          <a:blip r:embed="rId2" cstate="print"/>
          <a:srcRect/>
          <a:stretch>
            <a:fillRect/>
          </a:stretch>
        </p:blipFill>
        <p:spPr bwMode="auto">
          <a:xfrm>
            <a:off x="684213" y="3190875"/>
            <a:ext cx="7667625" cy="243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p:spPr>
      </p:pic>
      <p:sp>
        <p:nvSpPr>
          <p:cNvPr id="61443" name="Text Box 3"/>
          <p:cNvSpPr txBox="1">
            <a:spLocks noChangeArrowheads="1"/>
          </p:cNvSpPr>
          <p:nvPr/>
        </p:nvSpPr>
        <p:spPr bwMode="auto">
          <a:xfrm>
            <a:off x="6858000" y="419100"/>
            <a:ext cx="1946275" cy="617538"/>
          </a:xfrm>
          <a:prstGeom prst="rect">
            <a:avLst/>
          </a:prstGeom>
          <a:solidFill>
            <a:schemeClr val="tx2"/>
          </a:solidFill>
          <a:ln w="38100" cmpd="dbl">
            <a:solidFill>
              <a:srgbClr val="FFFFFF"/>
            </a:solidFill>
            <a:miter lim="800000"/>
            <a:headEnd type="none" w="sm" len="sm"/>
            <a:tailEnd type="none" w="sm" len="sm"/>
          </a:ln>
        </p:spPr>
        <p:txBody>
          <a:bodyPr>
            <a:spAutoFit/>
          </a:bodyPr>
          <a:lstStyle/>
          <a:p>
            <a:pPr algn="ctr"/>
            <a:r>
              <a:rPr kumimoji="1" lang="zh-CN" altLang="en-US" sz="3200" b="0">
                <a:solidFill>
                  <a:srgbClr val="FFFFFF"/>
                </a:solidFill>
                <a:latin typeface="Times New Roman" pitchFamily="18" charset="0"/>
                <a:ea typeface="华文新魏" pitchFamily="2" charset="-122"/>
              </a:rPr>
              <a:t>原始图象</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p:spPr>
      </p:pic>
      <p:sp>
        <p:nvSpPr>
          <p:cNvPr id="62467" name="Text Box 3"/>
          <p:cNvSpPr txBox="1">
            <a:spLocks noChangeArrowheads="1"/>
          </p:cNvSpPr>
          <p:nvPr/>
        </p:nvSpPr>
        <p:spPr bwMode="auto">
          <a:xfrm>
            <a:off x="990600" y="5486400"/>
            <a:ext cx="3124200" cy="1104900"/>
          </a:xfrm>
          <a:prstGeom prst="rect">
            <a:avLst/>
          </a:prstGeom>
          <a:solidFill>
            <a:schemeClr val="tx2"/>
          </a:solidFill>
          <a:ln w="38100" cmpd="dbl">
            <a:solidFill>
              <a:srgbClr val="FFFFFF"/>
            </a:solidFill>
            <a:miter lim="800000"/>
            <a:headEnd type="none" w="sm" len="sm"/>
            <a:tailEnd type="none" w="sm" len="sm"/>
          </a:ln>
        </p:spPr>
        <p:txBody>
          <a:bodyPr>
            <a:spAutoFit/>
          </a:bodyPr>
          <a:lstStyle/>
          <a:p>
            <a:pPr algn="ctr"/>
            <a:r>
              <a:rPr kumimoji="1" lang="zh-CN" altLang="en-US" sz="3200" b="0" dirty="0">
                <a:solidFill>
                  <a:srgbClr val="FFFFFF"/>
                </a:solidFill>
                <a:latin typeface="Times New Roman" pitchFamily="18" charset="0"/>
                <a:ea typeface="华文新魏" pitchFamily="2" charset="-122"/>
              </a:rPr>
              <a:t>非线性灰度变换</a:t>
            </a:r>
            <a:r>
              <a:rPr kumimoji="1" lang="zh-CN" altLang="en-US" sz="3200" b="0" dirty="0">
                <a:solidFill>
                  <a:schemeClr val="bg1"/>
                </a:solidFill>
                <a:latin typeface="Times New Roman" pitchFamily="18" charset="0"/>
                <a:ea typeface="华文新魏" pitchFamily="2" charset="-122"/>
              </a:rPr>
              <a:t>指数</a:t>
            </a:r>
            <a:r>
              <a:rPr kumimoji="1" lang="zh-CN" altLang="en-US" sz="3200" b="0" dirty="0">
                <a:solidFill>
                  <a:srgbClr val="FFFFFF"/>
                </a:solidFill>
                <a:latin typeface="Times New Roman" pitchFamily="18" charset="0"/>
                <a:ea typeface="华文新魏" pitchFamily="2" charset="-122"/>
              </a:rPr>
              <a:t>效应</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42860"/>
            <a:ext cx="8229600" cy="1143000"/>
          </a:xfrm>
        </p:spPr>
        <p:txBody>
          <a:bodyPr/>
          <a:lstStyle/>
          <a:p>
            <a:r>
              <a:rPr lang="zh-CN" altLang="en-US" b="1" dirty="0" smtClean="0"/>
              <a:t>主要内容</a:t>
            </a:r>
            <a:endParaRPr lang="zh-CN" altLang="en-US" b="1" dirty="0"/>
          </a:p>
        </p:txBody>
      </p:sp>
      <p:sp>
        <p:nvSpPr>
          <p:cNvPr id="3" name="内容占位符 2"/>
          <p:cNvSpPr>
            <a:spLocks noGrp="1"/>
          </p:cNvSpPr>
          <p:nvPr>
            <p:ph idx="1"/>
          </p:nvPr>
        </p:nvSpPr>
        <p:spPr>
          <a:xfrm>
            <a:off x="827584" y="1052736"/>
            <a:ext cx="7128792" cy="5805264"/>
          </a:xfrm>
        </p:spPr>
        <p:txBody>
          <a:bodyPr>
            <a:normAutofit fontScale="92500" lnSpcReduction="20000"/>
          </a:bodyPr>
          <a:lstStyle/>
          <a:p>
            <a:pPr>
              <a:buNone/>
            </a:pPr>
            <a:r>
              <a:rPr lang="en-US" altLang="zh-CN" dirty="0" smtClean="0">
                <a:latin typeface="+mn-ea"/>
              </a:rPr>
              <a:t>3.1 </a:t>
            </a:r>
            <a:r>
              <a:rPr lang="zh-CN" altLang="en-US" dirty="0" smtClean="0">
                <a:latin typeface="+mn-ea"/>
              </a:rPr>
              <a:t>引言</a:t>
            </a:r>
            <a:endParaRPr lang="en-US" altLang="zh-CN" dirty="0" smtClean="0">
              <a:latin typeface="+mn-ea"/>
            </a:endParaRPr>
          </a:p>
          <a:p>
            <a:pPr>
              <a:buNone/>
            </a:pPr>
            <a:r>
              <a:rPr lang="en-US" altLang="zh-CN" dirty="0" smtClean="0">
                <a:latin typeface="+mn-ea"/>
              </a:rPr>
              <a:t>3.2 </a:t>
            </a:r>
            <a:r>
              <a:rPr lang="zh-CN" altLang="en-US" dirty="0" smtClean="0">
                <a:latin typeface="+mn-ea"/>
              </a:rPr>
              <a:t>线性变换</a:t>
            </a:r>
            <a:endParaRPr lang="en-US" altLang="zh-CN" dirty="0" smtClean="0">
              <a:latin typeface="+mn-ea"/>
            </a:endParaRPr>
          </a:p>
          <a:p>
            <a:pPr lvl="1">
              <a:buNone/>
            </a:pPr>
            <a:r>
              <a:rPr lang="en-US" altLang="zh-CN" dirty="0" smtClean="0">
                <a:latin typeface="+mn-ea"/>
              </a:rPr>
              <a:t>3.2.1 </a:t>
            </a:r>
            <a:r>
              <a:rPr lang="zh-CN" altLang="en-US" dirty="0" smtClean="0">
                <a:latin typeface="+mn-ea"/>
              </a:rPr>
              <a:t>反色、二值化、线性比例</a:t>
            </a:r>
            <a:endParaRPr lang="en-US" altLang="zh-CN" dirty="0" smtClean="0">
              <a:latin typeface="+mn-ea"/>
            </a:endParaRPr>
          </a:p>
          <a:p>
            <a:pPr lvl="1">
              <a:buNone/>
            </a:pPr>
            <a:r>
              <a:rPr lang="en-US" altLang="zh-CN" dirty="0" smtClean="0">
                <a:latin typeface="+mn-ea"/>
              </a:rPr>
              <a:t>3.2.2 </a:t>
            </a:r>
            <a:r>
              <a:rPr lang="zh-CN" altLang="en-US" dirty="0" smtClean="0">
                <a:latin typeface="+mn-ea"/>
              </a:rPr>
              <a:t>对比度线性展宽</a:t>
            </a:r>
            <a:endParaRPr lang="en-US" altLang="zh-CN" dirty="0" smtClean="0">
              <a:latin typeface="+mn-ea"/>
            </a:endParaRPr>
          </a:p>
          <a:p>
            <a:pPr lvl="1">
              <a:buNone/>
            </a:pPr>
            <a:r>
              <a:rPr lang="en-US" altLang="zh-CN" dirty="0" smtClean="0">
                <a:latin typeface="+mn-ea"/>
              </a:rPr>
              <a:t>3.2.3 </a:t>
            </a:r>
            <a:r>
              <a:rPr lang="zh-CN" altLang="en-US" dirty="0" smtClean="0">
                <a:latin typeface="+mn-ea"/>
              </a:rPr>
              <a:t>灰级窗与灰级窗切片</a:t>
            </a:r>
            <a:endParaRPr lang="en-US" altLang="zh-CN" dirty="0" smtClean="0">
              <a:latin typeface="+mn-ea"/>
            </a:endParaRPr>
          </a:p>
          <a:p>
            <a:pPr lvl="1">
              <a:buNone/>
            </a:pPr>
            <a:r>
              <a:rPr lang="en-US" altLang="zh-CN" dirty="0" smtClean="0">
                <a:latin typeface="+mn-ea"/>
              </a:rPr>
              <a:t>3.2.4 </a:t>
            </a:r>
            <a:r>
              <a:rPr lang="zh-CN" altLang="en-US" dirty="0" smtClean="0">
                <a:latin typeface="+mn-ea"/>
              </a:rPr>
              <a:t>线性动态范围调整</a:t>
            </a:r>
            <a:endParaRPr lang="en-US" altLang="zh-CN" dirty="0" smtClean="0">
              <a:latin typeface="+mn-ea"/>
            </a:endParaRPr>
          </a:p>
          <a:p>
            <a:pPr>
              <a:buNone/>
            </a:pPr>
            <a:r>
              <a:rPr lang="en-US" altLang="zh-CN" b="1" dirty="0" smtClean="0">
                <a:solidFill>
                  <a:srgbClr val="0000FF"/>
                </a:solidFill>
                <a:latin typeface="+mn-ea"/>
              </a:rPr>
              <a:t>3.3 </a:t>
            </a:r>
            <a:r>
              <a:rPr lang="zh-CN" altLang="en-US" b="1" dirty="0" smtClean="0">
                <a:solidFill>
                  <a:srgbClr val="0000FF"/>
                </a:solidFill>
                <a:latin typeface="+mn-ea"/>
              </a:rPr>
              <a:t>非线性变换</a:t>
            </a:r>
            <a:endParaRPr lang="en-US" altLang="zh-CN" b="1" dirty="0" smtClean="0">
              <a:solidFill>
                <a:srgbClr val="0000FF"/>
              </a:solidFill>
              <a:latin typeface="+mn-ea"/>
            </a:endParaRPr>
          </a:p>
          <a:p>
            <a:pPr lvl="1">
              <a:buNone/>
            </a:pPr>
            <a:r>
              <a:rPr lang="en-US" altLang="zh-CN" dirty="0" smtClean="0">
                <a:latin typeface="+mn-ea"/>
              </a:rPr>
              <a:t>3.3.1 </a:t>
            </a:r>
            <a:r>
              <a:rPr lang="zh-CN" altLang="en-US" dirty="0" smtClean="0">
                <a:latin typeface="+mn-ea"/>
              </a:rPr>
              <a:t>对数变换</a:t>
            </a:r>
            <a:endParaRPr lang="en-US" altLang="zh-CN" dirty="0" smtClean="0">
              <a:latin typeface="+mn-ea"/>
            </a:endParaRPr>
          </a:p>
          <a:p>
            <a:pPr lvl="1">
              <a:buNone/>
            </a:pPr>
            <a:r>
              <a:rPr lang="en-US" altLang="zh-CN" dirty="0" smtClean="0">
                <a:latin typeface="+mn-ea"/>
              </a:rPr>
              <a:t>3.3.2 </a:t>
            </a:r>
            <a:r>
              <a:rPr lang="zh-CN" altLang="en-US" dirty="0" smtClean="0">
                <a:latin typeface="+mn-ea"/>
              </a:rPr>
              <a:t>指数变换</a:t>
            </a:r>
            <a:endParaRPr lang="en-US" altLang="zh-CN" dirty="0" smtClean="0">
              <a:latin typeface="+mn-ea"/>
            </a:endParaRPr>
          </a:p>
          <a:p>
            <a:pPr lvl="1">
              <a:buNone/>
            </a:pPr>
            <a:r>
              <a:rPr lang="en-US" altLang="zh-CN" dirty="0" smtClean="0">
                <a:latin typeface="+mn-ea"/>
              </a:rPr>
              <a:t>3.3.3 </a:t>
            </a:r>
            <a:r>
              <a:rPr lang="zh-CN" altLang="en-US" dirty="0" smtClean="0">
                <a:latin typeface="+mn-ea"/>
              </a:rPr>
              <a:t>幂律变换</a:t>
            </a:r>
            <a:endParaRPr lang="en-US" altLang="zh-CN" dirty="0" smtClean="0">
              <a:latin typeface="+mn-ea"/>
            </a:endParaRPr>
          </a:p>
          <a:p>
            <a:pPr>
              <a:buNone/>
            </a:pPr>
            <a:r>
              <a:rPr lang="en-US" altLang="zh-CN" dirty="0" smtClean="0">
                <a:latin typeface="+mn-ea"/>
              </a:rPr>
              <a:t>3.4 </a:t>
            </a:r>
            <a:r>
              <a:rPr lang="zh-CN" altLang="en-US" dirty="0" smtClean="0">
                <a:latin typeface="+mn-ea"/>
              </a:rPr>
              <a:t>直方图增强方法</a:t>
            </a:r>
            <a:endParaRPr lang="en-US" altLang="zh-CN" dirty="0" smtClean="0">
              <a:latin typeface="+mn-ea"/>
            </a:endParaRPr>
          </a:p>
          <a:p>
            <a:pPr lvl="1">
              <a:buNone/>
            </a:pPr>
            <a:r>
              <a:rPr lang="en-US" altLang="zh-CN" dirty="0" smtClean="0">
                <a:latin typeface="+mn-ea"/>
              </a:rPr>
              <a:t>3.4.1 </a:t>
            </a:r>
            <a:r>
              <a:rPr lang="zh-CN" altLang="en-US" dirty="0" smtClean="0">
                <a:latin typeface="+mn-ea"/>
              </a:rPr>
              <a:t>直方图均衡化</a:t>
            </a:r>
            <a:endParaRPr lang="en-US" altLang="zh-CN" dirty="0" smtClean="0">
              <a:latin typeface="+mn-ea"/>
            </a:endParaRPr>
          </a:p>
          <a:p>
            <a:pPr lvl="1">
              <a:buNone/>
            </a:pPr>
            <a:r>
              <a:rPr lang="en-US" altLang="zh-CN" dirty="0" smtClean="0">
                <a:latin typeface="+mn-ea"/>
              </a:rPr>
              <a:t>3.4.2 </a:t>
            </a:r>
            <a:r>
              <a:rPr lang="zh-CN" altLang="en-US" dirty="0" smtClean="0">
                <a:latin typeface="+mn-ea"/>
              </a:rPr>
              <a:t>直方图规定化</a:t>
            </a:r>
            <a:endParaRPr lang="zh-CN" altLang="en-US" dirty="0">
              <a:latin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p:spPr>
      </p:pic>
      <p:sp>
        <p:nvSpPr>
          <p:cNvPr id="63491" name="Text Box 3"/>
          <p:cNvSpPr txBox="1">
            <a:spLocks noChangeArrowheads="1"/>
          </p:cNvSpPr>
          <p:nvPr/>
        </p:nvSpPr>
        <p:spPr bwMode="auto">
          <a:xfrm>
            <a:off x="5791200" y="419100"/>
            <a:ext cx="1946275" cy="617538"/>
          </a:xfrm>
          <a:prstGeom prst="rect">
            <a:avLst/>
          </a:prstGeom>
          <a:solidFill>
            <a:schemeClr val="tx2"/>
          </a:solidFill>
          <a:ln w="38100" cmpd="dbl">
            <a:solidFill>
              <a:srgbClr val="FFFFFF"/>
            </a:solidFill>
            <a:miter lim="800000"/>
            <a:headEnd type="none" w="sm" len="sm"/>
            <a:tailEnd type="none" w="sm" len="sm"/>
          </a:ln>
        </p:spPr>
        <p:txBody>
          <a:bodyPr>
            <a:spAutoFit/>
          </a:bodyPr>
          <a:lstStyle/>
          <a:p>
            <a:pPr algn="ctr"/>
            <a:r>
              <a:rPr kumimoji="1" lang="zh-CN" altLang="en-US" sz="3200" b="0">
                <a:solidFill>
                  <a:srgbClr val="FFFFFF"/>
                </a:solidFill>
                <a:latin typeface="Times New Roman" pitchFamily="18" charset="0"/>
                <a:ea typeface="华文新魏" pitchFamily="2" charset="-122"/>
              </a:rPr>
              <a:t>原始图象</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srcRect/>
          <a:stretch>
            <a:fillRect/>
          </a:stretch>
        </p:blipFill>
        <p:spPr bwMode="auto">
          <a:xfrm>
            <a:off x="35496" y="-27384"/>
            <a:ext cx="9180512" cy="6885384"/>
          </a:xfrm>
          <a:prstGeom prst="rect">
            <a:avLst/>
          </a:prstGeom>
          <a:noFill/>
          <a:ln w="12700">
            <a:noFill/>
            <a:miter lim="800000"/>
            <a:headEnd type="none" w="sm" len="sm"/>
            <a:tailEnd type="none" w="sm" len="sm"/>
          </a:ln>
        </p:spPr>
      </p:pic>
      <p:sp>
        <p:nvSpPr>
          <p:cNvPr id="64515" name="Text Box 3"/>
          <p:cNvSpPr txBox="1">
            <a:spLocks noChangeArrowheads="1"/>
          </p:cNvSpPr>
          <p:nvPr/>
        </p:nvSpPr>
        <p:spPr bwMode="auto">
          <a:xfrm>
            <a:off x="5334000" y="457200"/>
            <a:ext cx="3124200" cy="1104900"/>
          </a:xfrm>
          <a:prstGeom prst="rect">
            <a:avLst/>
          </a:prstGeom>
          <a:solidFill>
            <a:schemeClr val="tx2"/>
          </a:solidFill>
          <a:ln w="38100" cmpd="dbl">
            <a:solidFill>
              <a:srgbClr val="FFFFFF"/>
            </a:solidFill>
            <a:miter lim="800000"/>
            <a:headEnd type="none" w="sm" len="sm"/>
            <a:tailEnd type="none" w="sm" len="sm"/>
          </a:ln>
        </p:spPr>
        <p:txBody>
          <a:bodyPr>
            <a:spAutoFit/>
          </a:bodyPr>
          <a:lstStyle/>
          <a:p>
            <a:pPr algn="ctr"/>
            <a:r>
              <a:rPr kumimoji="1" lang="zh-CN" altLang="en-US" sz="3200" b="0" dirty="0">
                <a:solidFill>
                  <a:srgbClr val="FFFFFF"/>
                </a:solidFill>
                <a:latin typeface="Times New Roman" pitchFamily="18" charset="0"/>
                <a:ea typeface="华文新魏" pitchFamily="2" charset="-122"/>
              </a:rPr>
              <a:t>非线性亮度变换</a:t>
            </a:r>
            <a:r>
              <a:rPr kumimoji="1" lang="zh-CN" altLang="en-US" sz="3200" b="0" dirty="0">
                <a:solidFill>
                  <a:schemeClr val="bg1"/>
                </a:solidFill>
                <a:latin typeface="Times New Roman" pitchFamily="18" charset="0"/>
                <a:ea typeface="华文新魏" pitchFamily="2" charset="-122"/>
              </a:rPr>
              <a:t>指数</a:t>
            </a:r>
            <a:r>
              <a:rPr kumimoji="1" lang="zh-CN" altLang="en-US" sz="3200" b="0" dirty="0">
                <a:solidFill>
                  <a:srgbClr val="FFFFFF"/>
                </a:solidFill>
                <a:latin typeface="Times New Roman" pitchFamily="18" charset="0"/>
                <a:ea typeface="华文新魏" pitchFamily="2" charset="-122"/>
              </a:rPr>
              <a:t>效应</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a:xfrm>
            <a:off x="457200" y="214290"/>
            <a:ext cx="8229600" cy="703282"/>
          </a:xfrm>
          <a:noFill/>
        </p:spPr>
        <p:txBody>
          <a:bodyPr anchor="t">
            <a:normAutofit fontScale="90000"/>
          </a:bodyPr>
          <a:lstStyle/>
          <a:p>
            <a:r>
              <a:rPr lang="en-US" altLang="zh-CN" sz="4900" dirty="0" smtClean="0">
                <a:latin typeface="Times New Roman" pitchFamily="18" charset="0"/>
                <a:cs typeface="Times New Roman" pitchFamily="18" charset="0"/>
              </a:rPr>
              <a:t>Demonstration</a:t>
            </a:r>
            <a:r>
              <a:rPr lang="en-US" altLang="zh-CN" sz="4000" dirty="0" smtClean="0">
                <a:latin typeface="Times New Roman" pitchFamily="18" charset="0"/>
                <a:cs typeface="Times New Roman" pitchFamily="18" charset="0"/>
              </a:rPr>
              <a:t/>
            </a:r>
            <a:br>
              <a:rPr lang="en-US" altLang="zh-CN" sz="4000" dirty="0" smtClean="0">
                <a:latin typeface="Times New Roman" pitchFamily="18" charset="0"/>
                <a:cs typeface="Times New Roman" pitchFamily="18" charset="0"/>
              </a:rPr>
            </a:br>
            <a:endParaRPr lang="en-US" altLang="zh-CN" sz="4900" dirty="0" smtClean="0">
              <a:latin typeface="Times New Roman" pitchFamily="18" charset="0"/>
              <a:cs typeface="Times New Roman" pitchFamily="18" charset="0"/>
            </a:endParaRPr>
          </a:p>
        </p:txBody>
      </p:sp>
      <p:pic>
        <p:nvPicPr>
          <p:cNvPr id="65539" name="Picture 5"/>
          <p:cNvPicPr>
            <a:picLocks noChangeAspect="1" noChangeArrowheads="1"/>
          </p:cNvPicPr>
          <p:nvPr/>
        </p:nvPicPr>
        <p:blipFill>
          <a:blip r:embed="rId2" cstate="print"/>
          <a:srcRect/>
          <a:stretch>
            <a:fillRect/>
          </a:stretch>
        </p:blipFill>
        <p:spPr bwMode="auto">
          <a:xfrm>
            <a:off x="4572000" y="1285860"/>
            <a:ext cx="3668024" cy="4005274"/>
          </a:xfrm>
          <a:prstGeom prst="rect">
            <a:avLst/>
          </a:prstGeom>
          <a:noFill/>
          <a:ln w="9525">
            <a:noFill/>
            <a:miter lim="800000"/>
            <a:headEnd/>
            <a:tailEnd/>
          </a:ln>
        </p:spPr>
      </p:pic>
      <p:pic>
        <p:nvPicPr>
          <p:cNvPr id="65540" name="Picture 6"/>
          <p:cNvPicPr>
            <a:picLocks noChangeAspect="1" noChangeArrowheads="1"/>
          </p:cNvPicPr>
          <p:nvPr/>
        </p:nvPicPr>
        <p:blipFill>
          <a:blip r:embed="rId3" cstate="print"/>
          <a:srcRect/>
          <a:stretch>
            <a:fillRect/>
          </a:stretch>
        </p:blipFill>
        <p:spPr bwMode="auto">
          <a:xfrm>
            <a:off x="571472" y="1334534"/>
            <a:ext cx="3673477" cy="3966116"/>
          </a:xfrm>
          <a:prstGeom prst="rect">
            <a:avLst/>
          </a:prstGeom>
          <a:noFill/>
          <a:ln w="9525">
            <a:noFill/>
            <a:miter lim="800000"/>
            <a:headEnd/>
            <a:tailEnd/>
          </a:ln>
        </p:spPr>
      </p:pic>
      <p:sp>
        <p:nvSpPr>
          <p:cNvPr id="65541" name="Text Box 7"/>
          <p:cNvSpPr txBox="1">
            <a:spLocks noChangeArrowheads="1"/>
          </p:cNvSpPr>
          <p:nvPr/>
        </p:nvSpPr>
        <p:spPr bwMode="auto">
          <a:xfrm>
            <a:off x="1258888" y="5484809"/>
            <a:ext cx="3349625" cy="584775"/>
          </a:xfrm>
          <a:prstGeom prst="rect">
            <a:avLst/>
          </a:prstGeom>
          <a:noFill/>
          <a:ln w="9525">
            <a:noFill/>
            <a:miter lim="800000"/>
            <a:headEnd/>
            <a:tailEnd/>
          </a:ln>
        </p:spPr>
        <p:txBody>
          <a:bodyPr>
            <a:spAutoFit/>
          </a:bodyPr>
          <a:lstStyle/>
          <a:p>
            <a:pPr>
              <a:spcBef>
                <a:spcPct val="50000"/>
              </a:spcBef>
            </a:pPr>
            <a:r>
              <a:rPr lang="zh-CN" altLang="en-US" sz="3200" dirty="0">
                <a:latin typeface="Times New Roman" pitchFamily="18" charset="0"/>
                <a:cs typeface="Times New Roman" pitchFamily="18" charset="0"/>
              </a:rPr>
              <a:t>指数变换</a:t>
            </a:r>
          </a:p>
        </p:txBody>
      </p:sp>
      <p:sp>
        <p:nvSpPr>
          <p:cNvPr id="65542" name="Rectangle 8"/>
          <p:cNvSpPr>
            <a:spLocks noChangeArrowheads="1"/>
          </p:cNvSpPr>
          <p:nvPr/>
        </p:nvSpPr>
        <p:spPr bwMode="auto">
          <a:xfrm>
            <a:off x="2843213" y="5413372"/>
            <a:ext cx="2016125" cy="579437"/>
          </a:xfrm>
          <a:prstGeom prst="rect">
            <a:avLst/>
          </a:prstGeom>
          <a:noFill/>
          <a:ln w="9525">
            <a:noFill/>
            <a:miter lim="800000"/>
            <a:headEnd/>
            <a:tailEnd/>
          </a:ln>
        </p:spPr>
        <p:txBody>
          <a:bodyPr>
            <a:spAutoFit/>
          </a:bodyPr>
          <a:lstStyle/>
          <a:p>
            <a:pPr eaLnBrk="0" hangingPunct="0"/>
            <a:r>
              <a:rPr lang="en-US" altLang="zh-CN" sz="3200" b="0" i="1" dirty="0" smtClean="0">
                <a:latin typeface="Times New Roman" pitchFamily="18" charset="0"/>
                <a:cs typeface="Times New Roman" pitchFamily="18" charset="0"/>
              </a:rPr>
              <a:t> y=</a:t>
            </a:r>
            <a:r>
              <a:rPr lang="en-US" altLang="zh-CN" sz="3200" b="0" i="1" dirty="0" err="1" smtClean="0">
                <a:latin typeface="Times New Roman" pitchFamily="18" charset="0"/>
                <a:cs typeface="Times New Roman" pitchFamily="18" charset="0"/>
              </a:rPr>
              <a:t>b</a:t>
            </a:r>
            <a:r>
              <a:rPr lang="en-US" altLang="zh-CN" sz="3200" b="0" i="1" baseline="30000" dirty="0" err="1" smtClean="0">
                <a:latin typeface="Times New Roman" pitchFamily="18" charset="0"/>
                <a:cs typeface="Times New Roman" pitchFamily="18" charset="0"/>
              </a:rPr>
              <a:t>c</a:t>
            </a:r>
            <a:r>
              <a:rPr lang="en-US" altLang="zh-CN" sz="3200" b="0" i="1" baseline="30000" dirty="0" smtClean="0">
                <a:latin typeface="Times New Roman" pitchFamily="18" charset="0"/>
                <a:cs typeface="Times New Roman" pitchFamily="18" charset="0"/>
              </a:rPr>
              <a:t>(x-a</a:t>
            </a:r>
            <a:r>
              <a:rPr lang="en-US" altLang="zh-CN" sz="3200" b="0" i="1" baseline="30000" dirty="0">
                <a:latin typeface="Times New Roman" pitchFamily="18" charset="0"/>
                <a:cs typeface="Times New Roman" pitchFamily="18" charset="0"/>
              </a:rPr>
              <a:t>)</a:t>
            </a:r>
            <a:r>
              <a:rPr lang="en-US" altLang="zh-CN" sz="3200" b="0" dirty="0">
                <a:latin typeface="Times New Roman" pitchFamily="18" charset="0"/>
                <a:cs typeface="Times New Roman" pitchFamily="18" charset="0"/>
              </a:rPr>
              <a:t>-1         </a:t>
            </a:r>
          </a:p>
        </p:txBody>
      </p:sp>
      <p:sp>
        <p:nvSpPr>
          <p:cNvPr id="65543" name="Rectangle 9"/>
          <p:cNvSpPr>
            <a:spLocks noChangeArrowheads="1"/>
          </p:cNvSpPr>
          <p:nvPr/>
        </p:nvSpPr>
        <p:spPr bwMode="auto">
          <a:xfrm>
            <a:off x="4248150" y="5260972"/>
            <a:ext cx="2590800" cy="1569660"/>
          </a:xfrm>
          <a:prstGeom prst="rect">
            <a:avLst/>
          </a:prstGeom>
          <a:noFill/>
          <a:ln w="9525">
            <a:noFill/>
            <a:miter lim="800000"/>
            <a:headEnd/>
            <a:tailEnd/>
          </a:ln>
        </p:spPr>
        <p:txBody>
          <a:bodyPr>
            <a:spAutoFit/>
          </a:bodyPr>
          <a:lstStyle/>
          <a:p>
            <a:r>
              <a:rPr lang="zh-CN" altLang="pt-BR" dirty="0">
                <a:latin typeface="Times New Roman" pitchFamily="18" charset="0"/>
                <a:cs typeface="Times New Roman" pitchFamily="18" charset="0"/>
              </a:rPr>
              <a:t>	</a:t>
            </a:r>
            <a:r>
              <a:rPr lang="pt-BR" altLang="zh-CN" sz="3200" i="1" dirty="0">
                <a:latin typeface="Times New Roman" pitchFamily="18" charset="0"/>
                <a:cs typeface="Times New Roman" pitchFamily="18" charset="0"/>
              </a:rPr>
              <a:t>a</a:t>
            </a:r>
            <a:r>
              <a:rPr lang="pt-BR" altLang="zh-CN" sz="3200" dirty="0">
                <a:latin typeface="Times New Roman" pitchFamily="18" charset="0"/>
                <a:cs typeface="Times New Roman" pitchFamily="18" charset="0"/>
              </a:rPr>
              <a:t> = 0.0 ;</a:t>
            </a:r>
          </a:p>
          <a:p>
            <a:r>
              <a:rPr lang="pt-BR" altLang="zh-CN" sz="3200" dirty="0">
                <a:latin typeface="Times New Roman" pitchFamily="18" charset="0"/>
                <a:cs typeface="Times New Roman" pitchFamily="18" charset="0"/>
              </a:rPr>
              <a:t>	</a:t>
            </a:r>
            <a:r>
              <a:rPr lang="pt-BR" altLang="zh-CN" sz="3200" i="1" dirty="0">
                <a:latin typeface="Times New Roman" pitchFamily="18" charset="0"/>
                <a:cs typeface="Times New Roman" pitchFamily="18" charset="0"/>
              </a:rPr>
              <a:t>b </a:t>
            </a:r>
            <a:r>
              <a:rPr lang="pt-BR" altLang="zh-CN" sz="3200" dirty="0">
                <a:latin typeface="Times New Roman" pitchFamily="18" charset="0"/>
                <a:cs typeface="Times New Roman" pitchFamily="18" charset="0"/>
              </a:rPr>
              <a:t>= 1.5 ;</a:t>
            </a:r>
          </a:p>
          <a:p>
            <a:r>
              <a:rPr lang="pt-BR" altLang="zh-CN" sz="3200" dirty="0">
                <a:latin typeface="Times New Roman" pitchFamily="18" charset="0"/>
                <a:cs typeface="Times New Roman" pitchFamily="18" charset="0"/>
              </a:rPr>
              <a:t>	</a:t>
            </a:r>
            <a:r>
              <a:rPr lang="pt-BR" altLang="zh-CN" sz="3200" i="1" dirty="0">
                <a:latin typeface="Times New Roman" pitchFamily="18" charset="0"/>
                <a:cs typeface="Times New Roman" pitchFamily="18" charset="0"/>
              </a:rPr>
              <a:t>c</a:t>
            </a:r>
            <a:r>
              <a:rPr lang="pt-BR" altLang="zh-CN" sz="3200" dirty="0">
                <a:latin typeface="Times New Roman" pitchFamily="18" charset="0"/>
                <a:cs typeface="Times New Roman" pitchFamily="18" charset="0"/>
              </a:rPr>
              <a:t> = 0.05;</a:t>
            </a:r>
            <a:endParaRPr lang="en-US" altLang="zh-CN" sz="3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71422"/>
            <a:ext cx="8229600" cy="1143000"/>
          </a:xfrm>
        </p:spPr>
        <p:txBody>
          <a:bodyPr/>
          <a:lstStyle/>
          <a:p>
            <a:r>
              <a:rPr lang="zh-CN" altLang="en-US" b="1" dirty="0" smtClean="0"/>
              <a:t>主要内容</a:t>
            </a:r>
            <a:endParaRPr lang="zh-CN" altLang="en-US" b="1" dirty="0"/>
          </a:p>
        </p:txBody>
      </p:sp>
      <p:sp>
        <p:nvSpPr>
          <p:cNvPr id="3" name="内容占位符 2"/>
          <p:cNvSpPr>
            <a:spLocks noGrp="1"/>
          </p:cNvSpPr>
          <p:nvPr>
            <p:ph idx="1"/>
          </p:nvPr>
        </p:nvSpPr>
        <p:spPr>
          <a:xfrm>
            <a:off x="827584" y="1052736"/>
            <a:ext cx="7128792" cy="5805264"/>
          </a:xfrm>
        </p:spPr>
        <p:txBody>
          <a:bodyPr>
            <a:normAutofit fontScale="92500" lnSpcReduction="20000"/>
          </a:bodyPr>
          <a:lstStyle/>
          <a:p>
            <a:pPr>
              <a:buNone/>
            </a:pPr>
            <a:r>
              <a:rPr lang="en-US" altLang="zh-CN" dirty="0" smtClean="0">
                <a:latin typeface="+mn-ea"/>
              </a:rPr>
              <a:t>3.1 </a:t>
            </a:r>
            <a:r>
              <a:rPr lang="zh-CN" altLang="en-US" dirty="0" smtClean="0">
                <a:latin typeface="+mn-ea"/>
              </a:rPr>
              <a:t>引言</a:t>
            </a:r>
            <a:endParaRPr lang="en-US" altLang="zh-CN" dirty="0" smtClean="0">
              <a:latin typeface="+mn-ea"/>
            </a:endParaRPr>
          </a:p>
          <a:p>
            <a:pPr>
              <a:buNone/>
            </a:pPr>
            <a:r>
              <a:rPr lang="en-US" altLang="zh-CN" dirty="0" smtClean="0">
                <a:latin typeface="+mn-ea"/>
              </a:rPr>
              <a:t>3.2 </a:t>
            </a:r>
            <a:r>
              <a:rPr lang="zh-CN" altLang="en-US" dirty="0" smtClean="0">
                <a:latin typeface="+mn-ea"/>
              </a:rPr>
              <a:t>线性变换</a:t>
            </a:r>
            <a:endParaRPr lang="en-US" altLang="zh-CN" dirty="0" smtClean="0">
              <a:latin typeface="+mn-ea"/>
            </a:endParaRPr>
          </a:p>
          <a:p>
            <a:pPr lvl="1">
              <a:buNone/>
            </a:pPr>
            <a:r>
              <a:rPr lang="en-US" altLang="zh-CN" dirty="0" smtClean="0">
                <a:latin typeface="+mn-ea"/>
              </a:rPr>
              <a:t>3.2.1 </a:t>
            </a:r>
            <a:r>
              <a:rPr lang="zh-CN" altLang="en-US" dirty="0" smtClean="0">
                <a:latin typeface="+mn-ea"/>
              </a:rPr>
              <a:t>反色、二值化、线性比例</a:t>
            </a:r>
            <a:endParaRPr lang="en-US" altLang="zh-CN" dirty="0" smtClean="0">
              <a:latin typeface="+mn-ea"/>
            </a:endParaRPr>
          </a:p>
          <a:p>
            <a:pPr lvl="1">
              <a:buNone/>
            </a:pPr>
            <a:r>
              <a:rPr lang="en-US" altLang="zh-CN" dirty="0" smtClean="0">
                <a:latin typeface="+mn-ea"/>
              </a:rPr>
              <a:t>3.2.2 </a:t>
            </a:r>
            <a:r>
              <a:rPr lang="zh-CN" altLang="en-US" dirty="0" smtClean="0">
                <a:latin typeface="+mn-ea"/>
              </a:rPr>
              <a:t>对比度线性展宽</a:t>
            </a:r>
            <a:endParaRPr lang="en-US" altLang="zh-CN" dirty="0" smtClean="0">
              <a:latin typeface="+mn-ea"/>
            </a:endParaRPr>
          </a:p>
          <a:p>
            <a:pPr lvl="1">
              <a:buNone/>
            </a:pPr>
            <a:r>
              <a:rPr lang="en-US" altLang="zh-CN" dirty="0" smtClean="0">
                <a:latin typeface="+mn-ea"/>
              </a:rPr>
              <a:t>3.2.3 </a:t>
            </a:r>
            <a:r>
              <a:rPr lang="zh-CN" altLang="en-US" dirty="0" smtClean="0">
                <a:latin typeface="+mn-ea"/>
              </a:rPr>
              <a:t>灰级窗与灰级窗切片</a:t>
            </a:r>
            <a:endParaRPr lang="en-US" altLang="zh-CN" dirty="0" smtClean="0">
              <a:latin typeface="+mn-ea"/>
            </a:endParaRPr>
          </a:p>
          <a:p>
            <a:pPr lvl="1">
              <a:buNone/>
            </a:pPr>
            <a:r>
              <a:rPr lang="en-US" altLang="zh-CN" dirty="0" smtClean="0">
                <a:latin typeface="+mn-ea"/>
              </a:rPr>
              <a:t>3.2.4 </a:t>
            </a:r>
            <a:r>
              <a:rPr lang="zh-CN" altLang="en-US" dirty="0" smtClean="0">
                <a:latin typeface="+mn-ea"/>
              </a:rPr>
              <a:t>线性动态范围调整</a:t>
            </a:r>
            <a:endParaRPr lang="en-US" altLang="zh-CN" dirty="0" smtClean="0">
              <a:latin typeface="+mn-ea"/>
            </a:endParaRPr>
          </a:p>
          <a:p>
            <a:pPr>
              <a:buNone/>
            </a:pPr>
            <a:r>
              <a:rPr lang="en-US" altLang="zh-CN" b="1" dirty="0" smtClean="0">
                <a:solidFill>
                  <a:srgbClr val="0000FF"/>
                </a:solidFill>
                <a:latin typeface="+mn-ea"/>
              </a:rPr>
              <a:t>3.3 </a:t>
            </a:r>
            <a:r>
              <a:rPr lang="zh-CN" altLang="en-US" b="1" dirty="0" smtClean="0">
                <a:solidFill>
                  <a:srgbClr val="0000FF"/>
                </a:solidFill>
                <a:latin typeface="+mn-ea"/>
              </a:rPr>
              <a:t>非线性变换</a:t>
            </a:r>
            <a:endParaRPr lang="en-US" altLang="zh-CN" b="1" dirty="0" smtClean="0">
              <a:solidFill>
                <a:srgbClr val="0000FF"/>
              </a:solidFill>
              <a:latin typeface="+mn-ea"/>
            </a:endParaRPr>
          </a:p>
          <a:p>
            <a:pPr lvl="1">
              <a:buNone/>
            </a:pPr>
            <a:r>
              <a:rPr lang="en-US" altLang="zh-CN" dirty="0" smtClean="0">
                <a:latin typeface="+mn-ea"/>
              </a:rPr>
              <a:t>3.3.1 </a:t>
            </a:r>
            <a:r>
              <a:rPr lang="zh-CN" altLang="en-US" dirty="0" smtClean="0">
                <a:latin typeface="+mn-ea"/>
              </a:rPr>
              <a:t>对数变换</a:t>
            </a:r>
            <a:endParaRPr lang="en-US" altLang="zh-CN" dirty="0" smtClean="0">
              <a:latin typeface="+mn-ea"/>
            </a:endParaRPr>
          </a:p>
          <a:p>
            <a:pPr lvl="1">
              <a:buNone/>
            </a:pPr>
            <a:r>
              <a:rPr lang="en-US" altLang="zh-CN" dirty="0" smtClean="0">
                <a:latin typeface="+mn-ea"/>
              </a:rPr>
              <a:t>3.3.2 </a:t>
            </a:r>
            <a:r>
              <a:rPr lang="zh-CN" altLang="en-US" dirty="0" smtClean="0">
                <a:latin typeface="+mn-ea"/>
              </a:rPr>
              <a:t>指数变换</a:t>
            </a:r>
            <a:endParaRPr lang="en-US" altLang="zh-CN" dirty="0" smtClean="0">
              <a:latin typeface="+mn-ea"/>
            </a:endParaRPr>
          </a:p>
          <a:p>
            <a:pPr lvl="1">
              <a:buNone/>
            </a:pPr>
            <a:r>
              <a:rPr lang="en-US" altLang="zh-CN" b="1" dirty="0" smtClean="0">
                <a:solidFill>
                  <a:srgbClr val="0000FF"/>
                </a:solidFill>
                <a:latin typeface="+mn-ea"/>
              </a:rPr>
              <a:t>3.3.3 </a:t>
            </a:r>
            <a:r>
              <a:rPr lang="zh-CN" altLang="en-US" b="1" dirty="0" smtClean="0">
                <a:solidFill>
                  <a:srgbClr val="0000FF"/>
                </a:solidFill>
                <a:latin typeface="+mn-ea"/>
              </a:rPr>
              <a:t>幂律变换</a:t>
            </a:r>
            <a:endParaRPr lang="en-US" altLang="zh-CN" b="1" dirty="0" smtClean="0">
              <a:solidFill>
                <a:srgbClr val="0000FF"/>
              </a:solidFill>
              <a:latin typeface="+mn-ea"/>
            </a:endParaRPr>
          </a:p>
          <a:p>
            <a:pPr>
              <a:buNone/>
            </a:pPr>
            <a:r>
              <a:rPr lang="en-US" altLang="zh-CN" dirty="0" smtClean="0">
                <a:latin typeface="+mn-ea"/>
              </a:rPr>
              <a:t>3.4 </a:t>
            </a:r>
            <a:r>
              <a:rPr lang="zh-CN" altLang="en-US" dirty="0" smtClean="0">
                <a:latin typeface="+mn-ea"/>
              </a:rPr>
              <a:t>直方图增强方法</a:t>
            </a:r>
            <a:endParaRPr lang="en-US" altLang="zh-CN" dirty="0" smtClean="0">
              <a:latin typeface="+mn-ea"/>
            </a:endParaRPr>
          </a:p>
          <a:p>
            <a:pPr lvl="1">
              <a:buNone/>
            </a:pPr>
            <a:r>
              <a:rPr lang="en-US" altLang="zh-CN" dirty="0" smtClean="0">
                <a:latin typeface="+mn-ea"/>
              </a:rPr>
              <a:t>3.4.1 </a:t>
            </a:r>
            <a:r>
              <a:rPr lang="zh-CN" altLang="en-US" dirty="0" smtClean="0">
                <a:latin typeface="+mn-ea"/>
              </a:rPr>
              <a:t>直方图均衡化</a:t>
            </a:r>
            <a:endParaRPr lang="en-US" altLang="zh-CN" dirty="0" smtClean="0">
              <a:latin typeface="+mn-ea"/>
            </a:endParaRPr>
          </a:p>
          <a:p>
            <a:pPr lvl="1">
              <a:buNone/>
            </a:pPr>
            <a:r>
              <a:rPr lang="en-US" altLang="zh-CN" dirty="0" smtClean="0">
                <a:latin typeface="+mn-ea"/>
              </a:rPr>
              <a:t>3.4.2 </a:t>
            </a:r>
            <a:r>
              <a:rPr lang="zh-CN" altLang="en-US" dirty="0" smtClean="0">
                <a:latin typeface="+mn-ea"/>
              </a:rPr>
              <a:t>直方图规定化</a:t>
            </a:r>
            <a:endParaRPr lang="zh-CN" altLang="en-US" dirty="0">
              <a:latin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2"/>
          <p:cNvSpPr txBox="1">
            <a:spLocks noChangeArrowheads="1"/>
          </p:cNvSpPr>
          <p:nvPr/>
        </p:nvSpPr>
        <p:spPr bwMode="auto">
          <a:xfrm>
            <a:off x="1835696" y="620688"/>
            <a:ext cx="6236387" cy="769441"/>
          </a:xfrm>
          <a:prstGeom prst="rect">
            <a:avLst/>
          </a:prstGeom>
          <a:noFill/>
          <a:ln w="9525">
            <a:noFill/>
            <a:miter lim="800000"/>
            <a:headEnd/>
            <a:tailEnd/>
          </a:ln>
        </p:spPr>
        <p:txBody>
          <a:bodyPr wrap="none">
            <a:spAutoFit/>
          </a:bodyPr>
          <a:lstStyle/>
          <a:p>
            <a:r>
              <a:rPr lang="en-US" altLang="zh-CN" sz="4400" b="0" dirty="0" smtClean="0">
                <a:latin typeface="Times New Roman" pitchFamily="18" charset="0"/>
                <a:cs typeface="Times New Roman" pitchFamily="18" charset="0"/>
              </a:rPr>
              <a:t>Power-law </a:t>
            </a:r>
            <a:r>
              <a:rPr lang="en-US" altLang="zh-CN" sz="4400" dirty="0">
                <a:latin typeface="Times New Roman" pitchFamily="18" charset="0"/>
                <a:cs typeface="Times New Roman" pitchFamily="18" charset="0"/>
              </a:rPr>
              <a:t>T</a:t>
            </a:r>
            <a:r>
              <a:rPr lang="en-US" altLang="zh-CN" sz="4400" b="0" dirty="0" smtClean="0">
                <a:latin typeface="Times New Roman" pitchFamily="18" charset="0"/>
                <a:cs typeface="Times New Roman" pitchFamily="18" charset="0"/>
              </a:rPr>
              <a:t>ransformation</a:t>
            </a:r>
            <a:endParaRPr lang="en-US" altLang="zh-CN" sz="4400" b="0" dirty="0">
              <a:latin typeface="Times New Roman" pitchFamily="18" charset="0"/>
              <a:cs typeface="Times New Roman" pitchFamily="18" charset="0"/>
            </a:endParaRPr>
          </a:p>
        </p:txBody>
      </p:sp>
      <p:pic>
        <p:nvPicPr>
          <p:cNvPr id="8196" name="Picture 4"/>
          <p:cNvPicPr>
            <a:picLocks noChangeAspect="1" noChangeArrowheads="1"/>
          </p:cNvPicPr>
          <p:nvPr/>
        </p:nvPicPr>
        <p:blipFill>
          <a:blip r:embed="rId3" cstate="print"/>
          <a:srcRect/>
          <a:stretch>
            <a:fillRect/>
          </a:stretch>
        </p:blipFill>
        <p:spPr bwMode="auto">
          <a:xfrm>
            <a:off x="395536" y="1628800"/>
            <a:ext cx="6840538" cy="4862512"/>
          </a:xfrm>
          <a:prstGeom prst="rect">
            <a:avLst/>
          </a:prstGeom>
          <a:noFill/>
          <a:ln w="9525">
            <a:noFill/>
            <a:miter lim="800000"/>
            <a:headEnd/>
            <a:tailEnd/>
          </a:ln>
        </p:spPr>
      </p:pic>
      <p:sp>
        <p:nvSpPr>
          <p:cNvPr id="8197" name="Rectangle 5"/>
          <p:cNvSpPr>
            <a:spLocks noChangeArrowheads="1"/>
          </p:cNvSpPr>
          <p:nvPr/>
        </p:nvSpPr>
        <p:spPr bwMode="auto">
          <a:xfrm>
            <a:off x="3779912" y="159229"/>
            <a:ext cx="2441694" cy="769441"/>
          </a:xfrm>
          <a:prstGeom prst="rect">
            <a:avLst/>
          </a:prstGeom>
          <a:noFill/>
          <a:ln w="9525">
            <a:noFill/>
            <a:miter lim="800000"/>
            <a:headEnd/>
            <a:tailEnd/>
          </a:ln>
        </p:spPr>
        <p:txBody>
          <a:bodyPr wrap="none">
            <a:spAutoFit/>
          </a:bodyPr>
          <a:lstStyle/>
          <a:p>
            <a:r>
              <a:rPr lang="zh-CN" altLang="en-US" sz="4400" b="1" dirty="0">
                <a:latin typeface="Times New Roman" pitchFamily="18" charset="0"/>
                <a:cs typeface="Times New Roman" pitchFamily="18" charset="0"/>
              </a:rPr>
              <a:t>幂律变换</a:t>
            </a:r>
          </a:p>
        </p:txBody>
      </p:sp>
      <p:sp>
        <p:nvSpPr>
          <p:cNvPr id="8198" name="Text Box 6"/>
          <p:cNvSpPr txBox="1">
            <a:spLocks noChangeArrowheads="1"/>
          </p:cNvSpPr>
          <p:nvPr/>
        </p:nvSpPr>
        <p:spPr bwMode="auto">
          <a:xfrm>
            <a:off x="5940152" y="3789040"/>
            <a:ext cx="2268538" cy="584775"/>
          </a:xfrm>
          <a:prstGeom prst="rect">
            <a:avLst/>
          </a:prstGeom>
          <a:noFill/>
          <a:ln w="9525">
            <a:noFill/>
            <a:miter lim="800000"/>
            <a:headEnd/>
            <a:tailEnd/>
          </a:ln>
        </p:spPr>
        <p:txBody>
          <a:bodyPr>
            <a:spAutoFit/>
          </a:bodyPr>
          <a:lstStyle/>
          <a:p>
            <a:pPr>
              <a:spcBef>
                <a:spcPct val="50000"/>
              </a:spcBef>
            </a:pPr>
            <a:r>
              <a:rPr lang="en-US" altLang="zh-CN" sz="3200" i="1" dirty="0" smtClean="0">
                <a:latin typeface="Times New Roman" pitchFamily="18" charset="0"/>
                <a:cs typeface="Times New Roman" pitchFamily="18" charset="0"/>
              </a:rPr>
              <a:t>x</a:t>
            </a:r>
            <a:r>
              <a:rPr lang="en-US" altLang="zh-CN" sz="3200" dirty="0" smtClean="0">
                <a:latin typeface="Times New Roman" pitchFamily="18" charset="0"/>
                <a:cs typeface="Times New Roman" pitchFamily="18" charset="0"/>
              </a:rPr>
              <a:t> = </a:t>
            </a:r>
            <a:r>
              <a:rPr lang="zh-CN" altLang="en-US" sz="3200" dirty="0" smtClean="0">
                <a:latin typeface="Times New Roman" pitchFamily="18" charset="0"/>
                <a:cs typeface="Times New Roman" pitchFamily="18" charset="0"/>
              </a:rPr>
              <a:t>灰度值</a:t>
            </a:r>
            <a:endParaRPr lang="zh-CN" altLang="en-US" sz="3200" dirty="0">
              <a:latin typeface="Times New Roman" pitchFamily="18" charset="0"/>
              <a:cs typeface="Times New Roman" pitchFamily="18" charset="0"/>
            </a:endParaRPr>
          </a:p>
        </p:txBody>
      </p:sp>
      <p:graphicFrame>
        <p:nvGraphicFramePr>
          <p:cNvPr id="8194" name="Object 3"/>
          <p:cNvGraphicFramePr>
            <a:graphicFrameLocks noChangeAspect="1"/>
          </p:cNvGraphicFramePr>
          <p:nvPr/>
        </p:nvGraphicFramePr>
        <p:xfrm>
          <a:off x="5619750" y="2997200"/>
          <a:ext cx="2584450" cy="574675"/>
        </p:xfrm>
        <a:graphic>
          <a:graphicData uri="http://schemas.openxmlformats.org/presentationml/2006/ole">
            <mc:AlternateContent xmlns:mc="http://schemas.openxmlformats.org/markup-compatibility/2006">
              <mc:Choice xmlns:v="urn:schemas-microsoft-com:vml" Requires="v">
                <p:oleObj spid="_x0000_s119845" name="Equation" r:id="rId4" imgW="1028520" imgH="228600" progId="">
                  <p:embed/>
                </p:oleObj>
              </mc:Choice>
              <mc:Fallback>
                <p:oleObj name="Equation" r:id="rId4" imgW="1028520" imgH="22860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0" y="2997200"/>
                        <a:ext cx="2584450"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1447800" y="838200"/>
            <a:ext cx="6003925" cy="762000"/>
          </a:xfrm>
        </p:spPr>
        <p:txBody>
          <a:bodyPr>
            <a:normAutofit/>
          </a:bodyPr>
          <a:lstStyle/>
          <a:p>
            <a:r>
              <a:rPr lang="zh-CN" altLang="en-US" b="1" dirty="0" smtClean="0">
                <a:latin typeface="Times New Roman" pitchFamily="18" charset="0"/>
                <a:cs typeface="Times New Roman" pitchFamily="18" charset="0"/>
              </a:rPr>
              <a:t>输入</a:t>
            </a:r>
            <a:r>
              <a:rPr lang="zh-CN" altLang="en-US" b="1" dirty="0">
                <a:latin typeface="Times New Roman" pitchFamily="18" charset="0"/>
                <a:cs typeface="Times New Roman" pitchFamily="18" charset="0"/>
              </a:rPr>
              <a:t>图像</a:t>
            </a:r>
            <a:r>
              <a:rPr lang="zh-CN" altLang="en-US" b="1" dirty="0" smtClean="0">
                <a:latin typeface="Times New Roman" pitchFamily="18" charset="0"/>
                <a:cs typeface="Times New Roman" pitchFamily="18" charset="0"/>
              </a:rPr>
              <a:t>的伽马校正</a:t>
            </a:r>
            <a:endParaRPr lang="zh-CN" altLang="en-US" b="1" dirty="0">
              <a:latin typeface="Times New Roman" pitchFamily="18" charset="0"/>
              <a:cs typeface="Times New Roman" pitchFamily="18" charset="0"/>
            </a:endParaRPr>
          </a:p>
        </p:txBody>
      </p:sp>
      <p:sp>
        <p:nvSpPr>
          <p:cNvPr id="258051" name="Rectangle 3"/>
          <p:cNvSpPr>
            <a:spLocks noGrp="1" noChangeArrowheads="1"/>
          </p:cNvSpPr>
          <p:nvPr>
            <p:ph type="body" idx="1"/>
          </p:nvPr>
        </p:nvSpPr>
        <p:spPr>
          <a:xfrm>
            <a:off x="539552" y="1988840"/>
            <a:ext cx="7848351" cy="3456384"/>
          </a:xfrm>
        </p:spPr>
        <p:txBody>
          <a:bodyPr>
            <a:normAutofit/>
          </a:bodyPr>
          <a:lstStyle/>
          <a:p>
            <a:pPr algn="just">
              <a:buFont typeface="Wingdings" pitchFamily="2" charset="2"/>
              <a:buNone/>
            </a:pPr>
            <a:r>
              <a:rPr lang="en-US" altLang="zh-CN" sz="2400" dirty="0">
                <a:latin typeface="Times New Roman" pitchFamily="18" charset="0"/>
                <a:cs typeface="Times New Roman" pitchFamily="18" charset="0"/>
              </a:rPr>
              <a:t>           </a:t>
            </a:r>
            <a:r>
              <a:rPr lang="en-US" altLang="zh-CN" sz="2400"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我们</a:t>
            </a:r>
            <a:r>
              <a:rPr lang="zh-CN" altLang="en-US" dirty="0">
                <a:latin typeface="Times New Roman" pitchFamily="18" charset="0"/>
                <a:cs typeface="Times New Roman" pitchFamily="18" charset="0"/>
              </a:rPr>
              <a:t>知道，数字图像信息的获取来自于</a:t>
            </a:r>
            <a:r>
              <a:rPr lang="en-US" altLang="zh-CN" dirty="0">
                <a:solidFill>
                  <a:srgbClr val="0000FF"/>
                </a:solidFill>
                <a:latin typeface="Times New Roman" pitchFamily="18" charset="0"/>
                <a:cs typeface="Times New Roman" pitchFamily="18" charset="0"/>
              </a:rPr>
              <a:t>CCD</a:t>
            </a:r>
            <a:r>
              <a:rPr lang="zh-CN" altLang="en-US" b="1" dirty="0">
                <a:solidFill>
                  <a:srgbClr val="0000FF"/>
                </a:solidFill>
                <a:latin typeface="Times New Roman" pitchFamily="18" charset="0"/>
                <a:cs typeface="Times New Roman" pitchFamily="18" charset="0"/>
              </a:rPr>
              <a:t>图像传感器</a:t>
            </a:r>
            <a:r>
              <a:rPr lang="zh-CN" altLang="en-US" dirty="0">
                <a:latin typeface="Times New Roman" pitchFamily="18" charset="0"/>
                <a:cs typeface="Times New Roman" pitchFamily="18" charset="0"/>
              </a:rPr>
              <a:t>。但是，</a:t>
            </a:r>
            <a:r>
              <a:rPr lang="en-US" altLang="zh-CN" dirty="0">
                <a:latin typeface="Times New Roman" pitchFamily="18" charset="0"/>
                <a:cs typeface="Times New Roman" pitchFamily="18" charset="0"/>
              </a:rPr>
              <a:t>CCD</a:t>
            </a:r>
            <a:r>
              <a:rPr lang="zh-CN" altLang="en-US" dirty="0">
                <a:latin typeface="Times New Roman" pitchFamily="18" charset="0"/>
                <a:cs typeface="Times New Roman" pitchFamily="18" charset="0"/>
              </a:rPr>
              <a:t>的</a:t>
            </a:r>
            <a:r>
              <a:rPr lang="zh-CN" altLang="en-US" b="1" dirty="0">
                <a:solidFill>
                  <a:srgbClr val="0000FF"/>
                </a:solidFill>
                <a:latin typeface="Times New Roman" pitchFamily="18" charset="0"/>
                <a:cs typeface="Times New Roman" pitchFamily="18" charset="0"/>
              </a:rPr>
              <a:t>输入输出特性不是线性的</a:t>
            </a:r>
            <a:r>
              <a:rPr lang="zh-CN" altLang="en-US" dirty="0">
                <a:latin typeface="Times New Roman" pitchFamily="18" charset="0"/>
                <a:cs typeface="Times New Roman" pitchFamily="18" charset="0"/>
              </a:rPr>
              <a:t>，所以如果不进行校正处理的话，将无法得到好的</a:t>
            </a:r>
            <a:r>
              <a:rPr lang="zh-CN" altLang="en-US" b="1" dirty="0">
                <a:solidFill>
                  <a:srgbClr val="0000FF"/>
                </a:solidFill>
                <a:latin typeface="Times New Roman" pitchFamily="18" charset="0"/>
                <a:cs typeface="Times New Roman" pitchFamily="18" charset="0"/>
              </a:rPr>
              <a:t>图像效果</a:t>
            </a:r>
            <a:r>
              <a:rPr lang="zh-CN" altLang="en-US" dirty="0">
                <a:latin typeface="Times New Roman" pitchFamily="18" charset="0"/>
                <a:cs typeface="Times New Roman" pitchFamily="18" charset="0"/>
              </a:rPr>
              <a:t>。 （同理，</a:t>
            </a:r>
            <a:r>
              <a:rPr lang="zh-CN" altLang="en-US" b="1" dirty="0">
                <a:solidFill>
                  <a:srgbClr val="0000FF"/>
                </a:solidFill>
                <a:latin typeface="Times New Roman" pitchFamily="18" charset="0"/>
                <a:cs typeface="Times New Roman" pitchFamily="18" charset="0"/>
              </a:rPr>
              <a:t>加洗照片</a:t>
            </a:r>
            <a:r>
              <a:rPr lang="zh-CN" altLang="en-US" dirty="0">
                <a:latin typeface="Times New Roman" pitchFamily="18" charset="0"/>
                <a:cs typeface="Times New Roman" pitchFamily="18" charset="0"/>
              </a:rPr>
              <a:t>不对颜色进行校正配准，所以效果都会略差一些。）</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 calcmode="lin" valueType="num">
                                      <p:cBhvr additive="base">
                                        <p:cTn id="7" dur="500" fill="hold"/>
                                        <p:tgtEl>
                                          <p:spTgt spid="2580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805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467544" y="404664"/>
            <a:ext cx="8229600" cy="1143000"/>
          </a:xfrm>
        </p:spPr>
        <p:txBody>
          <a:bodyPr>
            <a:normAutofit/>
          </a:bodyPr>
          <a:lstStyle/>
          <a:p>
            <a:r>
              <a:rPr lang="zh-CN" altLang="en-US" b="1" dirty="0">
                <a:latin typeface="+mn-ea"/>
                <a:ea typeface="+mn-ea"/>
              </a:rPr>
              <a:t>无校正</a:t>
            </a:r>
            <a:r>
              <a:rPr lang="en-US" altLang="zh-CN" dirty="0">
                <a:latin typeface="Times New Roman" pitchFamily="18" charset="0"/>
                <a:ea typeface="+mn-ea"/>
                <a:cs typeface="Times New Roman" pitchFamily="18" charset="0"/>
              </a:rPr>
              <a:t>CCD</a:t>
            </a:r>
            <a:r>
              <a:rPr lang="zh-CN" altLang="en-US" b="1" dirty="0">
                <a:latin typeface="+mn-ea"/>
                <a:ea typeface="+mn-ea"/>
              </a:rPr>
              <a:t>图像效果示意图</a:t>
            </a:r>
          </a:p>
        </p:txBody>
      </p:sp>
      <p:pic>
        <p:nvPicPr>
          <p:cNvPr id="262151" name="Picture 7" descr="tt002gama"/>
          <p:cNvPicPr>
            <a:picLocks noGrp="1" noChangeAspect="1" noChangeArrowheads="1"/>
          </p:cNvPicPr>
          <p:nvPr>
            <p:ph sz="half" idx="1"/>
          </p:nvPr>
        </p:nvPicPr>
        <p:blipFill>
          <a:blip r:embed="rId2" cstate="print"/>
          <a:srcRect/>
          <a:stretch>
            <a:fillRect/>
          </a:stretch>
        </p:blipFill>
        <p:spPr>
          <a:xfrm>
            <a:off x="4572000" y="2143116"/>
            <a:ext cx="4320413" cy="3240310"/>
          </a:xfrm>
          <a:noFill/>
          <a:ln/>
        </p:spPr>
      </p:pic>
      <p:pic>
        <p:nvPicPr>
          <p:cNvPr id="262153" name="Picture 9" descr="tt002"/>
          <p:cNvPicPr>
            <a:picLocks noGrp="1" noChangeAspect="1" noChangeArrowheads="1"/>
          </p:cNvPicPr>
          <p:nvPr>
            <p:ph sz="half" idx="2"/>
          </p:nvPr>
        </p:nvPicPr>
        <p:blipFill>
          <a:blip r:embed="rId3" cstate="print"/>
          <a:srcRect/>
          <a:stretch>
            <a:fillRect/>
          </a:stretch>
        </p:blipFill>
        <p:spPr>
          <a:xfrm>
            <a:off x="173800" y="2143166"/>
            <a:ext cx="4320413" cy="3240310"/>
          </a:xfrm>
          <a:noFill/>
          <a:ln/>
        </p:spPr>
      </p:pic>
      <p:sp>
        <p:nvSpPr>
          <p:cNvPr id="5" name="TextBox 4"/>
          <p:cNvSpPr txBox="1"/>
          <p:nvPr/>
        </p:nvSpPr>
        <p:spPr>
          <a:xfrm>
            <a:off x="1285852" y="5643578"/>
            <a:ext cx="7572428" cy="584775"/>
          </a:xfrm>
          <a:prstGeom prst="rect">
            <a:avLst/>
          </a:prstGeom>
          <a:noFill/>
        </p:spPr>
        <p:txBody>
          <a:bodyPr wrap="square" rtlCol="0">
            <a:spAutoFit/>
          </a:bodyPr>
          <a:lstStyle/>
          <a:p>
            <a:r>
              <a:rPr lang="zh-CN" altLang="en-US" sz="3200" dirty="0" smtClean="0"/>
              <a:t>实际图像                         </a:t>
            </a:r>
            <a:r>
              <a:rPr lang="en-US" altLang="zh-CN" sz="3200" dirty="0" smtClean="0">
                <a:latin typeface="Times New Roman" pitchFamily="18" charset="0"/>
                <a:cs typeface="Times New Roman" pitchFamily="18" charset="0"/>
              </a:rPr>
              <a:t>CCD</a:t>
            </a:r>
            <a:r>
              <a:rPr lang="zh-CN" altLang="en-US" sz="3200" dirty="0" smtClean="0"/>
              <a:t>的输出图像</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62153"/>
                                        </p:tgtEl>
                                        <p:attrNameLst>
                                          <p:attrName>style.visibility</p:attrName>
                                        </p:attrNameLst>
                                      </p:cBhvr>
                                      <p:to>
                                        <p:strVal val="visible"/>
                                      </p:to>
                                    </p:set>
                                    <p:animEffect transition="in" filter="box(in)">
                                      <p:cBhvr>
                                        <p:cTn id="7" dur="500"/>
                                        <p:tgtEl>
                                          <p:spTgt spid="26215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62151"/>
                                        </p:tgtEl>
                                        <p:attrNameLst>
                                          <p:attrName>style.visibility</p:attrName>
                                        </p:attrNameLst>
                                      </p:cBhvr>
                                      <p:to>
                                        <p:strVal val="visible"/>
                                      </p:to>
                                    </p:set>
                                    <p:animEffect transition="in" filter="checkerboard(across)">
                                      <p:cBhvr>
                                        <p:cTn id="12" dur="500"/>
                                        <p:tgtEl>
                                          <p:spTgt spid="262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1619250" y="765175"/>
            <a:ext cx="5905500" cy="779463"/>
          </a:xfrm>
        </p:spPr>
        <p:txBody>
          <a:bodyPr>
            <a:normAutofit/>
          </a:bodyPr>
          <a:lstStyle/>
          <a:p>
            <a:r>
              <a:rPr lang="en-US" altLang="zh-CN" dirty="0" smtClean="0">
                <a:latin typeface="Times New Roman" pitchFamily="18" charset="0"/>
                <a:ea typeface="+mn-ea"/>
                <a:cs typeface="Times New Roman" pitchFamily="18" charset="0"/>
              </a:rPr>
              <a:t>CCD</a:t>
            </a:r>
            <a:r>
              <a:rPr lang="zh-CN" altLang="en-US" b="1" dirty="0" smtClean="0">
                <a:latin typeface="Times New Roman" pitchFamily="18" charset="0"/>
                <a:ea typeface="+mn-ea"/>
                <a:cs typeface="Times New Roman" pitchFamily="18" charset="0"/>
              </a:rPr>
              <a:t>的</a:t>
            </a:r>
            <a:r>
              <a:rPr lang="zh-CN" altLang="en-US" b="1" dirty="0" smtClean="0">
                <a:latin typeface="Times New Roman" pitchFamily="18" charset="0"/>
                <a:cs typeface="Times New Roman" pitchFamily="18" charset="0"/>
              </a:rPr>
              <a:t>感光输出</a:t>
            </a:r>
            <a:endParaRPr lang="zh-CN" altLang="en-US" b="1" dirty="0">
              <a:latin typeface="Times New Roman" pitchFamily="18" charset="0"/>
              <a:ea typeface="+mn-ea"/>
              <a:cs typeface="Times New Roman" pitchFamily="18" charset="0"/>
            </a:endParaRPr>
          </a:p>
        </p:txBody>
      </p:sp>
      <p:sp>
        <p:nvSpPr>
          <p:cNvPr id="259075" name="Rectangle 3"/>
          <p:cNvSpPr>
            <a:spLocks noGrp="1" noChangeArrowheads="1"/>
          </p:cNvSpPr>
          <p:nvPr>
            <p:ph type="body" sz="half" idx="1"/>
          </p:nvPr>
        </p:nvSpPr>
        <p:spPr>
          <a:xfrm>
            <a:off x="323528" y="1916832"/>
            <a:ext cx="8280920" cy="1079500"/>
          </a:xfrm>
        </p:spPr>
        <p:txBody>
          <a:bodyPr/>
          <a:lstStyle/>
          <a:p>
            <a:pPr>
              <a:buFont typeface="Wingdings" pitchFamily="2" charset="2"/>
              <a:buNone/>
            </a:pPr>
            <a:r>
              <a:rPr lang="en-US" altLang="zh-CN" sz="2000" dirty="0">
                <a:latin typeface="Times New Roman" pitchFamily="18" charset="0"/>
                <a:cs typeface="Times New Roman" pitchFamily="18" charset="0"/>
              </a:rPr>
              <a:t>        </a:t>
            </a:r>
            <a:r>
              <a:rPr lang="zh-CN" altLang="en-US" dirty="0">
                <a:latin typeface="Times New Roman" pitchFamily="18" charset="0"/>
                <a:cs typeface="Times New Roman" pitchFamily="18" charset="0"/>
              </a:rPr>
              <a:t>设</a:t>
            </a:r>
            <a:r>
              <a:rPr lang="en-US" altLang="zh-CN" dirty="0">
                <a:latin typeface="Times New Roman" pitchFamily="18" charset="0"/>
                <a:cs typeface="Times New Roman" pitchFamily="18" charset="0"/>
              </a:rPr>
              <a:t>CCD</a:t>
            </a:r>
            <a:r>
              <a:rPr lang="zh-CN" altLang="en-US" dirty="0">
                <a:latin typeface="Times New Roman" pitchFamily="18" charset="0"/>
                <a:cs typeface="Times New Roman" pitchFamily="18" charset="0"/>
              </a:rPr>
              <a:t>的输入（</a:t>
            </a:r>
            <a:r>
              <a:rPr lang="zh-CN" altLang="en-US" b="1" dirty="0">
                <a:solidFill>
                  <a:srgbClr val="0000FF"/>
                </a:solidFill>
                <a:latin typeface="Times New Roman" pitchFamily="18" charset="0"/>
                <a:cs typeface="Times New Roman" pitchFamily="18" charset="0"/>
              </a:rPr>
              <a:t>入射光强度</a:t>
            </a:r>
            <a:r>
              <a:rPr lang="zh-CN" altLang="en-US" dirty="0">
                <a:latin typeface="Times New Roman" pitchFamily="18" charset="0"/>
                <a:cs typeface="Times New Roman" pitchFamily="18" charset="0"/>
              </a:rPr>
              <a:t>）</a:t>
            </a:r>
            <a:r>
              <a:rPr lang="zh-CN" altLang="en-US" dirty="0" smtClean="0">
                <a:latin typeface="Times New Roman" pitchFamily="18" charset="0"/>
                <a:cs typeface="Times New Roman" pitchFamily="18" charset="0"/>
              </a:rPr>
              <a:t>为</a:t>
            </a:r>
            <a:r>
              <a:rPr lang="en-US" altLang="zh-CN" b="1" i="1" dirty="0">
                <a:solidFill>
                  <a:srgbClr val="0000FF"/>
                </a:solidFill>
                <a:latin typeface="Times New Roman" pitchFamily="18" charset="0"/>
                <a:cs typeface="Times New Roman" pitchFamily="18" charset="0"/>
              </a:rPr>
              <a:t>x</a:t>
            </a:r>
            <a:r>
              <a:rPr lang="zh-CN" altLang="en-US" dirty="0" smtClean="0">
                <a:latin typeface="Times New Roman" pitchFamily="18" charset="0"/>
                <a:cs typeface="Times New Roman" pitchFamily="18" charset="0"/>
              </a:rPr>
              <a:t>，</a:t>
            </a:r>
            <a:r>
              <a:rPr lang="zh-CN" altLang="en-US" dirty="0">
                <a:latin typeface="Times New Roman" pitchFamily="18" charset="0"/>
                <a:cs typeface="Times New Roman" pitchFamily="18" charset="0"/>
              </a:rPr>
              <a:t>输出（</a:t>
            </a:r>
            <a:r>
              <a:rPr lang="zh-CN" altLang="en-US" b="1" dirty="0">
                <a:solidFill>
                  <a:srgbClr val="0000FF"/>
                </a:solidFill>
                <a:latin typeface="Times New Roman" pitchFamily="18" charset="0"/>
                <a:cs typeface="Times New Roman" pitchFamily="18" charset="0"/>
              </a:rPr>
              <a:t>电流强度</a:t>
            </a:r>
            <a:r>
              <a:rPr lang="zh-CN" altLang="en-US" dirty="0">
                <a:latin typeface="Times New Roman" pitchFamily="18" charset="0"/>
                <a:cs typeface="Times New Roman" pitchFamily="18" charset="0"/>
              </a:rPr>
              <a:t>）</a:t>
            </a:r>
            <a:r>
              <a:rPr lang="zh-CN" altLang="en-US" dirty="0" smtClean="0">
                <a:latin typeface="Times New Roman" pitchFamily="18" charset="0"/>
                <a:cs typeface="Times New Roman" pitchFamily="18" charset="0"/>
              </a:rPr>
              <a:t>为</a:t>
            </a:r>
            <a:r>
              <a:rPr lang="en-US" altLang="zh-CN" b="1" i="1" dirty="0" smtClean="0">
                <a:solidFill>
                  <a:srgbClr val="0000FF"/>
                </a:solidFill>
                <a:latin typeface="Times New Roman" pitchFamily="18" charset="0"/>
                <a:cs typeface="Times New Roman" pitchFamily="18" charset="0"/>
              </a:rPr>
              <a:t>y</a:t>
            </a:r>
            <a:r>
              <a:rPr lang="zh-CN" altLang="en-US" dirty="0" smtClean="0">
                <a:latin typeface="Times New Roman" pitchFamily="18" charset="0"/>
                <a:cs typeface="Times New Roman" pitchFamily="18" charset="0"/>
              </a:rPr>
              <a:t>，</a:t>
            </a:r>
            <a:r>
              <a:rPr lang="zh-CN" altLang="en-US" dirty="0">
                <a:latin typeface="Times New Roman" pitchFamily="18" charset="0"/>
                <a:cs typeface="Times New Roman" pitchFamily="18" charset="0"/>
              </a:rPr>
              <a:t>则有：</a:t>
            </a:r>
          </a:p>
          <a:p>
            <a:pPr>
              <a:buFont typeface="Wingdings" pitchFamily="2" charset="2"/>
              <a:buNone/>
            </a:pPr>
            <a:endParaRPr lang="en-US" altLang="zh-CN" sz="2800" dirty="0">
              <a:latin typeface="Times New Roman" pitchFamily="18" charset="0"/>
              <a:cs typeface="Times New Roman" pitchFamily="18" charset="0"/>
            </a:endParaRPr>
          </a:p>
        </p:txBody>
      </p:sp>
      <p:graphicFrame>
        <p:nvGraphicFramePr>
          <p:cNvPr id="259076" name="Object 4"/>
          <p:cNvGraphicFramePr>
            <a:graphicFrameLocks noGrp="1" noChangeAspect="1"/>
          </p:cNvGraphicFramePr>
          <p:nvPr>
            <p:ph sz="half" idx="2"/>
          </p:nvPr>
        </p:nvGraphicFramePr>
        <p:xfrm>
          <a:off x="3559175" y="3284538"/>
          <a:ext cx="1731963" cy="649287"/>
        </p:xfrm>
        <a:graphic>
          <a:graphicData uri="http://schemas.openxmlformats.org/presentationml/2006/ole">
            <mc:AlternateContent xmlns:mc="http://schemas.openxmlformats.org/markup-compatibility/2006">
              <mc:Choice xmlns:v="urn:schemas-microsoft-com:vml" Requires="v">
                <p:oleObj spid="_x0000_s435237" name="Equation" r:id="rId3" imgW="609480" imgH="228600" progId="Equation.3">
                  <p:embed/>
                </p:oleObj>
              </mc:Choice>
              <mc:Fallback>
                <p:oleObj name="Equation" r:id="rId3" imgW="60948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9175" y="3284538"/>
                        <a:ext cx="1731963"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9078" name="Text Box 6"/>
          <p:cNvSpPr txBox="1">
            <a:spLocks noChangeArrowheads="1"/>
          </p:cNvSpPr>
          <p:nvPr/>
        </p:nvSpPr>
        <p:spPr bwMode="auto">
          <a:xfrm>
            <a:off x="683568" y="4293096"/>
            <a:ext cx="7920880" cy="1077218"/>
          </a:xfrm>
          <a:prstGeom prst="rect">
            <a:avLst/>
          </a:prstGeom>
          <a:noFill/>
          <a:ln w="9525">
            <a:noFill/>
            <a:miter lim="800000"/>
            <a:headEnd/>
            <a:tailEnd/>
          </a:ln>
          <a:effectLst/>
        </p:spPr>
        <p:txBody>
          <a:bodyPr wrap="square">
            <a:spAutoFit/>
          </a:bodyPr>
          <a:lstStyle/>
          <a:p>
            <a:r>
              <a:rPr lang="zh-CN" altLang="en-US" sz="3200" dirty="0" smtClean="0">
                <a:latin typeface="Times New Roman" pitchFamily="18" charset="0"/>
                <a:cs typeface="Times New Roman" pitchFamily="18" charset="0"/>
              </a:rPr>
              <a:t>通常</a:t>
            </a:r>
            <a:r>
              <a:rPr lang="en-US" altLang="zh-CN" sz="3200" dirty="0" smtClean="0">
                <a:latin typeface="Times New Roman" pitchFamily="18" charset="0"/>
                <a:cs typeface="Times New Roman" pitchFamily="18" charset="0"/>
              </a:rPr>
              <a:t>CCD</a:t>
            </a:r>
            <a:r>
              <a:rPr lang="zh-CN" altLang="en-US" sz="3200" dirty="0" smtClean="0">
                <a:latin typeface="Times New Roman" pitchFamily="18" charset="0"/>
                <a:cs typeface="Times New Roman" pitchFamily="18" charset="0"/>
              </a:rPr>
              <a:t>的</a:t>
            </a:r>
            <a:r>
              <a:rPr lang="el-GR" altLang="zh-CN" sz="3200" dirty="0" smtClean="0">
                <a:latin typeface="Times New Roman" pitchFamily="18" charset="0"/>
                <a:cs typeface="Times New Roman" pitchFamily="18" charset="0"/>
              </a:rPr>
              <a:t>γ</a:t>
            </a:r>
            <a:r>
              <a:rPr lang="en-US" altLang="zh-CN" sz="3200" dirty="0" smtClean="0">
                <a:latin typeface="Times New Roman" pitchFamily="18" charset="0"/>
                <a:cs typeface="Times New Roman" pitchFamily="18" charset="0"/>
              </a:rPr>
              <a:t> </a:t>
            </a:r>
            <a:r>
              <a:rPr lang="zh-CN" altLang="en-US" sz="3200" dirty="0" smtClean="0">
                <a:latin typeface="Times New Roman" pitchFamily="18" charset="0"/>
                <a:cs typeface="Times New Roman" pitchFamily="18" charset="0"/>
              </a:rPr>
              <a:t>值在</a:t>
            </a:r>
            <a:r>
              <a:rPr lang="en-US" altLang="zh-CN" sz="3200" dirty="0" smtClean="0">
                <a:latin typeface="Times New Roman" pitchFamily="18" charset="0"/>
                <a:cs typeface="Times New Roman" pitchFamily="18" charset="0"/>
              </a:rPr>
              <a:t>0.4~0.8</a:t>
            </a:r>
            <a:r>
              <a:rPr lang="zh-CN" altLang="en-US" sz="3200" dirty="0" smtClean="0">
                <a:latin typeface="Times New Roman" pitchFamily="18" charset="0"/>
                <a:cs typeface="Times New Roman" pitchFamily="18" charset="0"/>
              </a:rPr>
              <a:t>之间， </a:t>
            </a:r>
            <a:r>
              <a:rPr lang="el-GR" altLang="zh-CN" sz="3200" dirty="0" smtClean="0">
                <a:latin typeface="Times New Roman" pitchFamily="18" charset="0"/>
                <a:cs typeface="Times New Roman" pitchFamily="18" charset="0"/>
              </a:rPr>
              <a:t>γ</a:t>
            </a:r>
            <a:r>
              <a:rPr lang="zh-CN" altLang="en-US" sz="3200" b="1" dirty="0" smtClean="0">
                <a:solidFill>
                  <a:srgbClr val="0000FF"/>
                </a:solidFill>
                <a:latin typeface="Times New Roman" pitchFamily="18" charset="0"/>
                <a:cs typeface="Times New Roman" pitchFamily="18" charset="0"/>
              </a:rPr>
              <a:t>值越小，画面的效果越差</a:t>
            </a:r>
            <a:r>
              <a:rPr lang="zh-CN" altLang="en-US" sz="3200" dirty="0" smtClean="0">
                <a:latin typeface="Times New Roman" pitchFamily="18" charset="0"/>
                <a:cs typeface="Times New Roman" pitchFamily="18" charset="0"/>
              </a:rPr>
              <a:t>。</a:t>
            </a:r>
            <a:r>
              <a:rPr lang="en-US" altLang="zh-CN" sz="3200" dirty="0" smtClean="0">
                <a:latin typeface="Times New Roman" pitchFamily="18" charset="0"/>
                <a:cs typeface="Times New Roman" pitchFamily="18" charset="0"/>
              </a:rPr>
              <a:t>     </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9075">
                                            <p:txEl>
                                              <p:pRg st="0" end="0"/>
                                            </p:txEl>
                                          </p:spTgt>
                                        </p:tgtEl>
                                        <p:attrNameLst>
                                          <p:attrName>style.visibility</p:attrName>
                                        </p:attrNameLst>
                                      </p:cBhvr>
                                      <p:to>
                                        <p:strVal val="visible"/>
                                      </p:to>
                                    </p:set>
                                    <p:anim calcmode="lin" valueType="num">
                                      <p:cBhvr additive="base">
                                        <p:cTn id="7" dur="500" fill="hold"/>
                                        <p:tgtEl>
                                          <p:spTgt spid="2590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9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59076"/>
                                        </p:tgtEl>
                                        <p:attrNameLst>
                                          <p:attrName>style.visibility</p:attrName>
                                        </p:attrNameLst>
                                      </p:cBhvr>
                                      <p:to>
                                        <p:strVal val="visible"/>
                                      </p:to>
                                    </p:set>
                                    <p:animEffect transition="in" filter="box(in)">
                                      <p:cBhvr>
                                        <p:cTn id="13" dur="500"/>
                                        <p:tgtEl>
                                          <p:spTgt spid="25907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59078"/>
                                        </p:tgtEl>
                                        <p:attrNameLst>
                                          <p:attrName>style.visibility</p:attrName>
                                        </p:attrNameLst>
                                      </p:cBhvr>
                                      <p:to>
                                        <p:strVal val="visible"/>
                                      </p:to>
                                    </p:set>
                                    <p:animEffect transition="in" filter="blinds(horizontal)">
                                      <p:cBhvr>
                                        <p:cTn id="18" dur="500"/>
                                        <p:tgtEl>
                                          <p:spTgt spid="259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build="p" autoUpdateAnimBg="0"/>
      <p:bldP spid="2590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a:xfrm>
            <a:off x="1476374" y="642918"/>
            <a:ext cx="6840041" cy="708025"/>
          </a:xfrm>
        </p:spPr>
        <p:txBody>
          <a:bodyPr>
            <a:noAutofit/>
          </a:bodyPr>
          <a:lstStyle/>
          <a:p>
            <a:r>
              <a:rPr lang="zh-CN" altLang="en-US" b="1" dirty="0" smtClean="0">
                <a:latin typeface="Times New Roman" pitchFamily="18" charset="0"/>
                <a:ea typeface="+mn-ea"/>
                <a:cs typeface="Times New Roman" pitchFamily="18" charset="0"/>
              </a:rPr>
              <a:t>不同</a:t>
            </a:r>
            <a:r>
              <a:rPr lang="el-GR" altLang="zh-CN" dirty="0" smtClean="0">
                <a:latin typeface="Times New Roman" pitchFamily="18" charset="0"/>
                <a:cs typeface="Times New Roman" pitchFamily="18" charset="0"/>
              </a:rPr>
              <a:t>γ</a:t>
            </a:r>
            <a:r>
              <a:rPr lang="zh-CN" altLang="en-US" b="1" dirty="0" smtClean="0">
                <a:latin typeface="Times New Roman" pitchFamily="18" charset="0"/>
                <a:ea typeface="+mn-ea"/>
                <a:cs typeface="Times New Roman" pitchFamily="18" charset="0"/>
              </a:rPr>
              <a:t>值</a:t>
            </a:r>
            <a:r>
              <a:rPr lang="zh-CN" altLang="en-US" b="1" dirty="0">
                <a:latin typeface="Times New Roman" pitchFamily="18" charset="0"/>
                <a:ea typeface="+mn-ea"/>
                <a:cs typeface="Times New Roman" pitchFamily="18" charset="0"/>
              </a:rPr>
              <a:t>的效果示意图</a:t>
            </a:r>
          </a:p>
        </p:txBody>
      </p:sp>
      <p:pic>
        <p:nvPicPr>
          <p:cNvPr id="265219" name="Picture 3" descr="tt002gama"/>
          <p:cNvPicPr>
            <a:picLocks noGrp="1" noChangeAspect="1" noChangeArrowheads="1"/>
          </p:cNvPicPr>
          <p:nvPr>
            <p:ph sz="half" idx="1"/>
          </p:nvPr>
        </p:nvPicPr>
        <p:blipFill>
          <a:blip r:embed="rId2" cstate="print"/>
          <a:srcRect/>
          <a:stretch>
            <a:fillRect/>
          </a:stretch>
        </p:blipFill>
        <p:spPr>
          <a:xfrm>
            <a:off x="684213" y="1928802"/>
            <a:ext cx="3810000" cy="2940041"/>
          </a:xfrm>
          <a:noFill/>
          <a:ln/>
        </p:spPr>
      </p:pic>
      <p:pic>
        <p:nvPicPr>
          <p:cNvPr id="265223" name="Picture 7" descr="tt002gama8"/>
          <p:cNvPicPr>
            <a:picLocks noGrp="1" noChangeAspect="1" noChangeArrowheads="1"/>
          </p:cNvPicPr>
          <p:nvPr>
            <p:ph sz="half" idx="2"/>
          </p:nvPr>
        </p:nvPicPr>
        <p:blipFill>
          <a:blip r:embed="rId3" cstate="print"/>
          <a:srcRect/>
          <a:stretch>
            <a:fillRect/>
          </a:stretch>
        </p:blipFill>
        <p:spPr>
          <a:xfrm>
            <a:off x="4572000" y="1928802"/>
            <a:ext cx="3810000" cy="2940041"/>
          </a:xfrm>
          <a:noFill/>
          <a:ln/>
        </p:spPr>
      </p:pic>
      <p:pic>
        <p:nvPicPr>
          <p:cNvPr id="265225" name="Picture 9" descr="tt002"/>
          <p:cNvPicPr>
            <a:picLocks noChangeAspect="1" noChangeArrowheads="1"/>
          </p:cNvPicPr>
          <p:nvPr/>
        </p:nvPicPr>
        <p:blipFill>
          <a:blip r:embed="rId4" cstate="print"/>
          <a:srcRect/>
          <a:stretch>
            <a:fillRect/>
          </a:stretch>
        </p:blipFill>
        <p:spPr bwMode="auto">
          <a:xfrm>
            <a:off x="642910" y="1928802"/>
            <a:ext cx="3845570" cy="2944805"/>
          </a:xfrm>
          <a:prstGeom prst="rect">
            <a:avLst/>
          </a:prstGeom>
          <a:noFill/>
        </p:spPr>
      </p:pic>
      <p:sp>
        <p:nvSpPr>
          <p:cNvPr id="265227" name="Text Box 11"/>
          <p:cNvSpPr txBox="1">
            <a:spLocks noChangeArrowheads="1"/>
          </p:cNvSpPr>
          <p:nvPr/>
        </p:nvSpPr>
        <p:spPr bwMode="auto">
          <a:xfrm>
            <a:off x="1403350" y="4964093"/>
            <a:ext cx="1739890" cy="584775"/>
          </a:xfrm>
          <a:prstGeom prst="rect">
            <a:avLst/>
          </a:prstGeom>
          <a:noFill/>
          <a:ln w="9525">
            <a:noFill/>
            <a:miter lim="800000"/>
            <a:headEnd/>
            <a:tailEnd/>
          </a:ln>
          <a:effectLst/>
        </p:spPr>
        <p:txBody>
          <a:bodyPr wrap="square">
            <a:spAutoFit/>
          </a:bodyPr>
          <a:lstStyle/>
          <a:p>
            <a:pPr algn="ctr"/>
            <a:r>
              <a:rPr lang="el-GR" altLang="zh-CN" sz="3200" dirty="0" smtClean="0">
                <a:latin typeface="Times New Roman" pitchFamily="18" charset="0"/>
                <a:cs typeface="Times New Roman" pitchFamily="18" charset="0"/>
              </a:rPr>
              <a:t>γ</a:t>
            </a:r>
            <a:r>
              <a:rPr lang="en-US" altLang="zh-CN" sz="3200" dirty="0" smtClean="0">
                <a:latin typeface="Times New Roman" pitchFamily="18" charset="0"/>
                <a:cs typeface="Times New Roman" pitchFamily="18" charset="0"/>
              </a:rPr>
              <a:t>=0.4</a:t>
            </a:r>
            <a:endParaRPr lang="en-US" altLang="zh-CN" sz="3200" dirty="0">
              <a:latin typeface="Times New Roman" pitchFamily="18" charset="0"/>
              <a:cs typeface="Times New Roman" pitchFamily="18" charset="0"/>
            </a:endParaRPr>
          </a:p>
        </p:txBody>
      </p:sp>
      <p:sp>
        <p:nvSpPr>
          <p:cNvPr id="265228" name="Text Box 12"/>
          <p:cNvSpPr txBox="1">
            <a:spLocks noChangeArrowheads="1"/>
          </p:cNvSpPr>
          <p:nvPr/>
        </p:nvSpPr>
        <p:spPr bwMode="auto">
          <a:xfrm>
            <a:off x="5929322" y="4964093"/>
            <a:ext cx="1295400" cy="584775"/>
          </a:xfrm>
          <a:prstGeom prst="rect">
            <a:avLst/>
          </a:prstGeom>
          <a:noFill/>
          <a:ln w="9525">
            <a:noFill/>
            <a:miter lim="800000"/>
            <a:headEnd/>
            <a:tailEnd/>
          </a:ln>
          <a:effectLst/>
        </p:spPr>
        <p:txBody>
          <a:bodyPr>
            <a:spAutoFit/>
          </a:bodyPr>
          <a:lstStyle/>
          <a:p>
            <a:r>
              <a:rPr lang="el-GR" altLang="zh-CN" sz="3200" dirty="0" smtClean="0">
                <a:latin typeface="Times New Roman" pitchFamily="18" charset="0"/>
                <a:cs typeface="Times New Roman" pitchFamily="18" charset="0"/>
              </a:rPr>
              <a:t>γ</a:t>
            </a:r>
            <a:r>
              <a:rPr lang="en-US" altLang="zh-CN" sz="3200" dirty="0" smtClean="0">
                <a:latin typeface="Times New Roman" pitchFamily="18" charset="0"/>
                <a:cs typeface="Times New Roman" pitchFamily="18" charset="0"/>
              </a:rPr>
              <a:t>=0.8</a:t>
            </a:r>
            <a:endParaRPr lang="en-US" altLang="zh-CN" sz="3200" dirty="0">
              <a:latin typeface="Times New Roman" pitchFamily="18" charset="0"/>
              <a:cs typeface="Times New Roman" pitchFamily="18" charset="0"/>
            </a:endParaRPr>
          </a:p>
        </p:txBody>
      </p:sp>
      <p:sp>
        <p:nvSpPr>
          <p:cNvPr id="265229" name="Text Box 13"/>
          <p:cNvSpPr txBox="1">
            <a:spLocks noChangeArrowheads="1"/>
          </p:cNvSpPr>
          <p:nvPr/>
        </p:nvSpPr>
        <p:spPr bwMode="auto">
          <a:xfrm>
            <a:off x="1071538" y="5000636"/>
            <a:ext cx="2592288" cy="584775"/>
          </a:xfrm>
          <a:prstGeom prst="rect">
            <a:avLst/>
          </a:prstGeom>
          <a:solidFill>
            <a:schemeClr val="bg1"/>
          </a:solidFill>
          <a:ln w="9525">
            <a:noFill/>
            <a:miter lim="800000"/>
            <a:headEnd/>
            <a:tailEnd/>
          </a:ln>
          <a:effectLst/>
        </p:spPr>
        <p:txBody>
          <a:bodyPr wrap="square">
            <a:spAutoFit/>
          </a:bodyPr>
          <a:lstStyle/>
          <a:p>
            <a:pPr algn="ctr"/>
            <a:r>
              <a:rPr lang="zh-CN" altLang="en-US" sz="3200" dirty="0" smtClean="0">
                <a:latin typeface="Times New Roman" pitchFamily="18" charset="0"/>
                <a:cs typeface="Times New Roman" pitchFamily="18" charset="0"/>
              </a:rPr>
              <a:t>标准图像</a:t>
            </a:r>
            <a:endParaRPr lang="zh-CN" altLang="zh-CN" sz="3200" dirty="0">
              <a:latin typeface="Times New Roman" pitchFamily="18" charset="0"/>
              <a:cs typeface="Times New Roman" pitchFamily="18" charset="0"/>
            </a:endParaRPr>
          </a:p>
        </p:txBody>
      </p:sp>
      <p:sp>
        <p:nvSpPr>
          <p:cNvPr id="10" name="矩形 9"/>
          <p:cNvSpPr/>
          <p:nvPr/>
        </p:nvSpPr>
        <p:spPr>
          <a:xfrm>
            <a:off x="395536" y="5495054"/>
            <a:ext cx="8534182" cy="1077218"/>
          </a:xfrm>
          <a:prstGeom prst="rect">
            <a:avLst/>
          </a:prstGeom>
        </p:spPr>
        <p:txBody>
          <a:bodyPr wrap="square">
            <a:spAutoFit/>
          </a:bodyPr>
          <a:lstStyle/>
          <a:p>
            <a:r>
              <a:rPr lang="zh-CN" altLang="en-US" sz="3200" dirty="0" smtClean="0">
                <a:latin typeface="Times New Roman" pitchFamily="18" charset="0"/>
                <a:cs typeface="Times New Roman" pitchFamily="18" charset="0"/>
              </a:rPr>
              <a:t>所以，当我们得到信号</a:t>
            </a:r>
            <a:r>
              <a:rPr lang="en-US" altLang="zh-CN" sz="3200" i="1" dirty="0" smtClean="0">
                <a:latin typeface="Times New Roman" pitchFamily="18" charset="0"/>
                <a:cs typeface="Times New Roman" pitchFamily="18" charset="0"/>
              </a:rPr>
              <a:t>y</a:t>
            </a:r>
            <a:r>
              <a:rPr lang="zh-CN" altLang="en-US" sz="3200" dirty="0" smtClean="0">
                <a:latin typeface="Times New Roman" pitchFamily="18" charset="0"/>
                <a:cs typeface="Times New Roman" pitchFamily="18" charset="0"/>
              </a:rPr>
              <a:t>之后，</a:t>
            </a:r>
            <a:r>
              <a:rPr lang="zh-CN" altLang="en-US" sz="3200" b="1" dirty="0" smtClean="0">
                <a:solidFill>
                  <a:srgbClr val="0000FF"/>
                </a:solidFill>
                <a:latin typeface="Times New Roman" pitchFamily="18" charset="0"/>
                <a:cs typeface="Times New Roman" pitchFamily="18" charset="0"/>
              </a:rPr>
              <a:t>必须对其进行校正</a:t>
            </a:r>
            <a:r>
              <a:rPr lang="zh-CN" altLang="en-US" sz="3200" dirty="0" smtClean="0">
                <a:latin typeface="Times New Roman" pitchFamily="18" charset="0"/>
                <a:cs typeface="Times New Roman" pitchFamily="18" charset="0"/>
              </a:rPr>
              <a:t>，使得处理后的信息为</a:t>
            </a:r>
            <a:r>
              <a:rPr lang="en-US" altLang="zh-CN" sz="3200" i="1" dirty="0" smtClean="0">
                <a:latin typeface="Times New Roman" pitchFamily="18" charset="0"/>
                <a:cs typeface="Times New Roman" pitchFamily="18" charset="0"/>
              </a:rPr>
              <a:t>x</a:t>
            </a:r>
            <a:r>
              <a:rPr lang="zh-CN" altLang="en-US" sz="3200" dirty="0" smtClean="0">
                <a:latin typeface="Times New Roman" pitchFamily="18" charset="0"/>
                <a:cs typeface="Times New Roman" pitchFamily="18" charset="0"/>
              </a:rPr>
              <a:t>的估计值或</a:t>
            </a:r>
            <a:r>
              <a:rPr lang="zh-CN" altLang="en-US" sz="3200" b="1" dirty="0" smtClean="0">
                <a:solidFill>
                  <a:srgbClr val="0000FF"/>
                </a:solidFill>
                <a:latin typeface="Times New Roman" pitchFamily="18" charset="0"/>
                <a:cs typeface="Times New Roman" pitchFamily="18" charset="0"/>
              </a:rPr>
              <a:t>近似值</a:t>
            </a:r>
            <a:r>
              <a:rPr lang="zh-CN" altLang="en-US" sz="3200" dirty="0" smtClean="0">
                <a:latin typeface="Times New Roman" pitchFamily="18" charset="0"/>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65219"/>
                                        </p:tgtEl>
                                        <p:attrNameLst>
                                          <p:attrName>style.visibility</p:attrName>
                                        </p:attrNameLst>
                                      </p:cBhvr>
                                      <p:to>
                                        <p:strVal val="visible"/>
                                      </p:to>
                                    </p:set>
                                    <p:animEffect transition="in" filter="checkerboard(across)">
                                      <p:cBhvr>
                                        <p:cTn id="7" dur="500"/>
                                        <p:tgtEl>
                                          <p:spTgt spid="2652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5227"/>
                                        </p:tgtEl>
                                        <p:attrNameLst>
                                          <p:attrName>style.visibility</p:attrName>
                                        </p:attrNameLst>
                                      </p:cBhvr>
                                      <p:to>
                                        <p:strVal val="visible"/>
                                      </p:to>
                                    </p:set>
                                    <p:animEffect transition="in" filter="blinds(horizontal)">
                                      <p:cBhvr>
                                        <p:cTn id="12" dur="500"/>
                                        <p:tgtEl>
                                          <p:spTgt spid="26522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65223"/>
                                        </p:tgtEl>
                                        <p:attrNameLst>
                                          <p:attrName>style.visibility</p:attrName>
                                        </p:attrNameLst>
                                      </p:cBhvr>
                                      <p:to>
                                        <p:strVal val="visible"/>
                                      </p:to>
                                    </p:set>
                                    <p:animEffect transition="in" filter="checkerboard(across)">
                                      <p:cBhvr>
                                        <p:cTn id="17" dur="500"/>
                                        <p:tgtEl>
                                          <p:spTgt spid="26522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65228"/>
                                        </p:tgtEl>
                                        <p:attrNameLst>
                                          <p:attrName>style.visibility</p:attrName>
                                        </p:attrNameLst>
                                      </p:cBhvr>
                                      <p:to>
                                        <p:strVal val="visible"/>
                                      </p:to>
                                    </p:set>
                                    <p:animEffect transition="in" filter="checkerboard(across)">
                                      <p:cBhvr>
                                        <p:cTn id="22" dur="500"/>
                                        <p:tgtEl>
                                          <p:spTgt spid="265228"/>
                                        </p:tgtEl>
                                      </p:cBhvr>
                                    </p:animEffect>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65225"/>
                                        </p:tgtEl>
                                        <p:attrNameLst>
                                          <p:attrName>style.visibility</p:attrName>
                                        </p:attrNameLst>
                                      </p:cBhvr>
                                      <p:to>
                                        <p:strVal val="visible"/>
                                      </p:to>
                                    </p:set>
                                    <p:anim to="" calcmode="lin" valueType="num">
                                      <p:cBhvr>
                                        <p:cTn id="27" dur="1" fill="hold"/>
                                        <p:tgtEl>
                                          <p:spTgt spid="265225"/>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265229"/>
                                        </p:tgtEl>
                                        <p:attrNameLst>
                                          <p:attrName>style.visibility</p:attrName>
                                        </p:attrNameLst>
                                      </p:cBhvr>
                                      <p:to>
                                        <p:strVal val="visible"/>
                                      </p:to>
                                    </p:set>
                                    <p:anim to="" calcmode="lin" valueType="num">
                                      <p:cBhvr>
                                        <p:cTn id="32" dur="1" fill="hold"/>
                                        <p:tgtEl>
                                          <p:spTgt spid="265229"/>
                                        </p:tgtEl>
                                        <p:attrNameLst>
                                          <p:attrName/>
                                        </p:attrNameLst>
                                      </p:cBhvr>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7" grpId="0"/>
      <p:bldP spid="265228" grpId="0"/>
      <p:bldP spid="265229"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1476375" y="908050"/>
            <a:ext cx="6013450" cy="708025"/>
          </a:xfrm>
        </p:spPr>
        <p:txBody>
          <a:bodyPr>
            <a:noAutofit/>
          </a:bodyPr>
          <a:lstStyle/>
          <a:p>
            <a:r>
              <a:rPr lang="en-US" altLang="zh-CN" dirty="0" smtClean="0">
                <a:latin typeface="Times New Roman" pitchFamily="18" charset="0"/>
                <a:ea typeface="+mn-ea"/>
                <a:cs typeface="Times New Roman" pitchFamily="18" charset="0"/>
              </a:rPr>
              <a:t>CCD</a:t>
            </a:r>
            <a:r>
              <a:rPr lang="zh-CN" altLang="en-US" b="1" dirty="0" smtClean="0">
                <a:latin typeface="Times New Roman" pitchFamily="18" charset="0"/>
                <a:ea typeface="+mn-ea"/>
                <a:cs typeface="Times New Roman" pitchFamily="18" charset="0"/>
              </a:rPr>
              <a:t>的输出效果</a:t>
            </a:r>
            <a:endParaRPr lang="zh-CN" altLang="en-US" b="1" dirty="0">
              <a:latin typeface="Times New Roman" pitchFamily="18" charset="0"/>
              <a:ea typeface="+mn-ea"/>
              <a:cs typeface="Times New Roman" pitchFamily="18" charset="0"/>
            </a:endParaRPr>
          </a:p>
        </p:txBody>
      </p:sp>
      <p:graphicFrame>
        <p:nvGraphicFramePr>
          <p:cNvPr id="281731" name="Group 131"/>
          <p:cNvGraphicFramePr>
            <a:graphicFrameLocks noGrp="1"/>
          </p:cNvGraphicFramePr>
          <p:nvPr>
            <p:ph sz="half" idx="2"/>
          </p:nvPr>
        </p:nvGraphicFramePr>
        <p:xfrm>
          <a:off x="5333383" y="2357430"/>
          <a:ext cx="1871663" cy="1828800"/>
        </p:xfrm>
        <a:graphic>
          <a:graphicData uri="http://schemas.openxmlformats.org/drawingml/2006/table">
            <a:tbl>
              <a:tblPr/>
              <a:tblGrid>
                <a:gridCol w="373063"/>
                <a:gridCol w="376237"/>
                <a:gridCol w="373063"/>
                <a:gridCol w="376237"/>
                <a:gridCol w="373063"/>
              </a:tblGrid>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hlink"/>
                          </a:solidFill>
                          <a:effectLst/>
                          <a:latin typeface="Tahoma" pitchFamily="34"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1644" name="Text Box 44"/>
          <p:cNvSpPr txBox="1">
            <a:spLocks noChangeArrowheads="1"/>
          </p:cNvSpPr>
          <p:nvPr/>
        </p:nvSpPr>
        <p:spPr bwMode="auto">
          <a:xfrm>
            <a:off x="796234" y="4373555"/>
            <a:ext cx="2304255" cy="584775"/>
          </a:xfrm>
          <a:prstGeom prst="rect">
            <a:avLst/>
          </a:prstGeom>
          <a:noFill/>
          <a:ln w="9525">
            <a:noFill/>
            <a:miter lim="800000"/>
            <a:headEnd/>
            <a:tailEnd/>
          </a:ln>
          <a:effectLst/>
        </p:spPr>
        <p:txBody>
          <a:bodyPr wrap="square">
            <a:spAutoFit/>
          </a:bodyPr>
          <a:lstStyle/>
          <a:p>
            <a:r>
              <a:rPr lang="zh-CN" altLang="en-US" sz="3200" dirty="0">
                <a:latin typeface="Times New Roman" pitchFamily="18" charset="0"/>
                <a:cs typeface="Times New Roman" pitchFamily="18" charset="0"/>
              </a:rPr>
              <a:t>原始信息</a:t>
            </a:r>
            <a:r>
              <a:rPr lang="en-US" altLang="zh-CN" sz="3200" i="1" dirty="0">
                <a:latin typeface="Times New Roman" pitchFamily="18" charset="0"/>
                <a:cs typeface="Times New Roman" pitchFamily="18" charset="0"/>
              </a:rPr>
              <a:t>L</a:t>
            </a:r>
          </a:p>
        </p:txBody>
      </p:sp>
      <p:sp>
        <p:nvSpPr>
          <p:cNvPr id="281645" name="AutoShape 45"/>
          <p:cNvSpPr>
            <a:spLocks noChangeArrowheads="1"/>
          </p:cNvSpPr>
          <p:nvPr/>
        </p:nvSpPr>
        <p:spPr bwMode="auto">
          <a:xfrm>
            <a:off x="3676033" y="2862255"/>
            <a:ext cx="863600" cy="647700"/>
          </a:xfrm>
          <a:prstGeom prst="rightArrow">
            <a:avLst>
              <a:gd name="adj1" fmla="val 50000"/>
              <a:gd name="adj2" fmla="val 33333"/>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81646" name="Text Box 46"/>
          <p:cNvSpPr txBox="1">
            <a:spLocks noChangeArrowheads="1"/>
          </p:cNvSpPr>
          <p:nvPr/>
        </p:nvSpPr>
        <p:spPr bwMode="auto">
          <a:xfrm>
            <a:off x="3357554" y="2357430"/>
            <a:ext cx="1435104" cy="584775"/>
          </a:xfrm>
          <a:prstGeom prst="rect">
            <a:avLst/>
          </a:prstGeom>
          <a:noFill/>
          <a:ln w="9525">
            <a:noFill/>
            <a:miter lim="800000"/>
            <a:headEnd/>
            <a:tailEnd/>
          </a:ln>
          <a:effectLst/>
        </p:spPr>
        <p:txBody>
          <a:bodyPr wrap="square">
            <a:spAutoFit/>
          </a:bodyPr>
          <a:lstStyle/>
          <a:p>
            <a:r>
              <a:rPr lang="el-GR" altLang="zh-CN" sz="3200" dirty="0" smtClean="0">
                <a:latin typeface="Times New Roman" pitchFamily="18" charset="0"/>
                <a:cs typeface="Times New Roman" pitchFamily="18" charset="0"/>
              </a:rPr>
              <a:t>γ</a:t>
            </a:r>
            <a:r>
              <a:rPr lang="en-US" altLang="zh-CN" sz="3200" dirty="0" smtClean="0">
                <a:latin typeface="Times New Roman" pitchFamily="18" charset="0"/>
                <a:cs typeface="Times New Roman" pitchFamily="18" charset="0"/>
              </a:rPr>
              <a:t>=0.4</a:t>
            </a:r>
            <a:endParaRPr lang="en-US" altLang="zh-CN" sz="3200" dirty="0">
              <a:latin typeface="Times New Roman" pitchFamily="18" charset="0"/>
              <a:cs typeface="Times New Roman" pitchFamily="18" charset="0"/>
            </a:endParaRPr>
          </a:p>
        </p:txBody>
      </p:sp>
      <p:graphicFrame>
        <p:nvGraphicFramePr>
          <p:cNvPr id="281727" name="Group 127"/>
          <p:cNvGraphicFramePr>
            <a:graphicFrameLocks noGrp="1"/>
          </p:cNvGraphicFramePr>
          <p:nvPr/>
        </p:nvGraphicFramePr>
        <p:xfrm>
          <a:off x="1156671" y="2357430"/>
          <a:ext cx="1800225" cy="1828800"/>
        </p:xfrm>
        <a:graphic>
          <a:graphicData uri="http://schemas.openxmlformats.org/drawingml/2006/table">
            <a:tbl>
              <a:tblPr/>
              <a:tblGrid>
                <a:gridCol w="360362"/>
                <a:gridCol w="360363"/>
                <a:gridCol w="358775"/>
                <a:gridCol w="360362"/>
                <a:gridCol w="360363"/>
              </a:tblGrid>
              <a:tr h="3317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81725" name="Object 125"/>
          <p:cNvGraphicFramePr>
            <a:graphicFrameLocks noGrp="1" noChangeAspect="1"/>
          </p:cNvGraphicFramePr>
          <p:nvPr>
            <p:ph sz="half" idx="1"/>
          </p:nvPr>
        </p:nvGraphicFramePr>
        <p:xfrm>
          <a:off x="3362325" y="3582988"/>
          <a:ext cx="1463675" cy="454025"/>
        </p:xfrm>
        <a:graphic>
          <a:graphicData uri="http://schemas.openxmlformats.org/presentationml/2006/ole">
            <mc:AlternateContent xmlns:mc="http://schemas.openxmlformats.org/markup-compatibility/2006">
              <mc:Choice xmlns:v="urn:schemas-microsoft-com:vml" Requires="v">
                <p:oleObj spid="_x0000_s496677" name="Equation" r:id="rId4" imgW="736560" imgH="228600" progId="Equation.3">
                  <p:embed/>
                </p:oleObj>
              </mc:Choice>
              <mc:Fallback>
                <p:oleObj name="Equation" r:id="rId4" imgW="736560" imgH="228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2325" y="3582988"/>
                        <a:ext cx="1463675"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1730" name="Text Box 130"/>
          <p:cNvSpPr txBox="1">
            <a:spLocks noChangeArrowheads="1"/>
          </p:cNvSpPr>
          <p:nvPr/>
        </p:nvSpPr>
        <p:spPr bwMode="auto">
          <a:xfrm>
            <a:off x="5404821" y="4230680"/>
            <a:ext cx="3096269" cy="584775"/>
          </a:xfrm>
          <a:prstGeom prst="rect">
            <a:avLst/>
          </a:prstGeom>
          <a:noFill/>
          <a:ln w="9525">
            <a:noFill/>
            <a:miter lim="800000"/>
            <a:headEnd/>
            <a:tailEnd/>
          </a:ln>
          <a:effectLst/>
        </p:spPr>
        <p:txBody>
          <a:bodyPr wrap="square">
            <a:spAutoFit/>
          </a:bodyPr>
          <a:lstStyle/>
          <a:p>
            <a:r>
              <a:rPr lang="en-US" altLang="zh-CN" sz="3200" dirty="0">
                <a:latin typeface="Times New Roman" pitchFamily="18" charset="0"/>
                <a:cs typeface="Times New Roman" pitchFamily="18" charset="0"/>
              </a:rPr>
              <a:t>CCD</a:t>
            </a:r>
            <a:r>
              <a:rPr lang="zh-CN" altLang="en-US" sz="3200" dirty="0">
                <a:latin typeface="Times New Roman" pitchFamily="18" charset="0"/>
                <a:cs typeface="Times New Roman" pitchFamily="18" charset="0"/>
              </a:rPr>
              <a:t>的输出信息</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1727"/>
                                        </p:tgtEl>
                                        <p:attrNameLst>
                                          <p:attrName>style.visibility</p:attrName>
                                        </p:attrNameLst>
                                      </p:cBhvr>
                                      <p:to>
                                        <p:strVal val="visible"/>
                                      </p:to>
                                    </p:set>
                                    <p:anim calcmode="lin" valueType="num">
                                      <p:cBhvr additive="base">
                                        <p:cTn id="7" dur="500" fill="hold"/>
                                        <p:tgtEl>
                                          <p:spTgt spid="281727"/>
                                        </p:tgtEl>
                                        <p:attrNameLst>
                                          <p:attrName>ppt_x</p:attrName>
                                        </p:attrNameLst>
                                      </p:cBhvr>
                                      <p:tavLst>
                                        <p:tav tm="0">
                                          <p:val>
                                            <p:strVal val="0-#ppt_w/2"/>
                                          </p:val>
                                        </p:tav>
                                        <p:tav tm="100000">
                                          <p:val>
                                            <p:strVal val="#ppt_x"/>
                                          </p:val>
                                        </p:tav>
                                      </p:tavLst>
                                    </p:anim>
                                    <p:anim calcmode="lin" valueType="num">
                                      <p:cBhvr additive="base">
                                        <p:cTn id="8" dur="500" fill="hold"/>
                                        <p:tgtEl>
                                          <p:spTgt spid="2817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81644"/>
                                        </p:tgtEl>
                                        <p:attrNameLst>
                                          <p:attrName>style.visibility</p:attrName>
                                        </p:attrNameLst>
                                      </p:cBhvr>
                                      <p:to>
                                        <p:strVal val="visible"/>
                                      </p:to>
                                    </p:set>
                                    <p:animEffect transition="in" filter="blinds(horizontal)">
                                      <p:cBhvr>
                                        <p:cTn id="13" dur="500"/>
                                        <p:tgtEl>
                                          <p:spTgt spid="281644"/>
                                        </p:tgtEl>
                                      </p:cBhvr>
                                    </p:animEffect>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0"/>
                                          </p:stCondLst>
                                        </p:cTn>
                                        <p:tgtEl>
                                          <p:spTgt spid="281645"/>
                                        </p:tgtEl>
                                        <p:attrNameLst>
                                          <p:attrName>style.visibility</p:attrName>
                                        </p:attrNameLst>
                                      </p:cBhvr>
                                      <p:to>
                                        <p:strVal val="visible"/>
                                      </p:to>
                                    </p:set>
                                    <p:anim to="" calcmode="lin" valueType="num">
                                      <p:cBhvr>
                                        <p:cTn id="18" dur="1" fill="hold"/>
                                        <p:tgtEl>
                                          <p:spTgt spid="281645"/>
                                        </p:tgtEl>
                                        <p:attrNameLst>
                                          <p:attrName/>
                                        </p:attrNameLst>
                                      </p:cBhvr>
                                    </p:anim>
                                  </p:childTnLst>
                                </p:cTn>
                              </p:par>
                              <p:par>
                                <p:cTn id="19" presetID="24" presetClass="entr" presetSubtype="0" fill="hold" grpId="0" nodeType="withEffect">
                                  <p:stCondLst>
                                    <p:cond delay="0"/>
                                  </p:stCondLst>
                                  <p:childTnLst>
                                    <p:set>
                                      <p:cBhvr>
                                        <p:cTn id="20" dur="1" fill="hold">
                                          <p:stCondLst>
                                            <p:cond delay="0"/>
                                          </p:stCondLst>
                                        </p:cTn>
                                        <p:tgtEl>
                                          <p:spTgt spid="281646"/>
                                        </p:tgtEl>
                                        <p:attrNameLst>
                                          <p:attrName>style.visibility</p:attrName>
                                        </p:attrNameLst>
                                      </p:cBhvr>
                                      <p:to>
                                        <p:strVal val="visible"/>
                                      </p:to>
                                    </p:set>
                                    <p:anim to="" calcmode="lin" valueType="num">
                                      <p:cBhvr>
                                        <p:cTn id="21" dur="1" fill="hold"/>
                                        <p:tgtEl>
                                          <p:spTgt spid="281646"/>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281725"/>
                                        </p:tgtEl>
                                        <p:attrNameLst>
                                          <p:attrName>style.visibility</p:attrName>
                                        </p:attrNameLst>
                                      </p:cBhvr>
                                      <p:to>
                                        <p:strVal val="visible"/>
                                      </p:to>
                                    </p:set>
                                    <p:anim to="" calcmode="lin" valueType="num">
                                      <p:cBhvr>
                                        <p:cTn id="24" dur="1" fill="hold"/>
                                        <p:tgtEl>
                                          <p:spTgt spid="281725"/>
                                        </p:tgtEl>
                                        <p:attrNameLst>
                                          <p:attrName/>
                                        </p:attrNameLst>
                                      </p:cBhvr>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81731"/>
                                        </p:tgtEl>
                                        <p:attrNameLst>
                                          <p:attrName>style.visibility</p:attrName>
                                        </p:attrNameLst>
                                      </p:cBhvr>
                                      <p:to>
                                        <p:strVal val="visible"/>
                                      </p:to>
                                    </p:set>
                                    <p:anim calcmode="lin" valueType="num">
                                      <p:cBhvr additive="base">
                                        <p:cTn id="29" dur="500" fill="hold"/>
                                        <p:tgtEl>
                                          <p:spTgt spid="281731"/>
                                        </p:tgtEl>
                                        <p:attrNameLst>
                                          <p:attrName>ppt_x</p:attrName>
                                        </p:attrNameLst>
                                      </p:cBhvr>
                                      <p:tavLst>
                                        <p:tav tm="0">
                                          <p:val>
                                            <p:strVal val="0-#ppt_w/2"/>
                                          </p:val>
                                        </p:tav>
                                        <p:tav tm="100000">
                                          <p:val>
                                            <p:strVal val="#ppt_x"/>
                                          </p:val>
                                        </p:tav>
                                      </p:tavLst>
                                    </p:anim>
                                    <p:anim calcmode="lin" valueType="num">
                                      <p:cBhvr additive="base">
                                        <p:cTn id="30" dur="500" fill="hold"/>
                                        <p:tgtEl>
                                          <p:spTgt spid="28173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81730"/>
                                        </p:tgtEl>
                                        <p:attrNameLst>
                                          <p:attrName>style.visibility</p:attrName>
                                        </p:attrNameLst>
                                      </p:cBhvr>
                                      <p:to>
                                        <p:strVal val="visible"/>
                                      </p:to>
                                    </p:set>
                                    <p:animEffect transition="in" filter="blinds(horizontal)">
                                      <p:cBhvr>
                                        <p:cTn id="35" dur="500"/>
                                        <p:tgtEl>
                                          <p:spTgt spid="281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44" grpId="0"/>
      <p:bldP spid="281645" grpId="0" animBg="1"/>
      <p:bldP spid="281646" grpId="0"/>
      <p:bldP spid="281730"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395288" y="333375"/>
            <a:ext cx="7993136" cy="1512888"/>
          </a:xfrm>
        </p:spPr>
        <p:txBody>
          <a:bodyPr>
            <a:normAutofit/>
          </a:bodyPr>
          <a:lstStyle/>
          <a:p>
            <a:r>
              <a:rPr lang="zh-CN" altLang="en-US" b="1" dirty="0">
                <a:effectLst/>
                <a:latin typeface="+mn-ea"/>
                <a:ea typeface="+mn-ea"/>
              </a:rPr>
              <a:t>非线性动态范围</a:t>
            </a:r>
            <a:r>
              <a:rPr lang="zh-CN" altLang="en-US" b="1" dirty="0" smtClean="0">
                <a:effectLst/>
                <a:latin typeface="+mn-ea"/>
                <a:ea typeface="+mn-ea"/>
              </a:rPr>
              <a:t>调整原理</a:t>
            </a:r>
            <a:endParaRPr lang="zh-CN" altLang="en-US" b="1" dirty="0">
              <a:effectLst/>
              <a:latin typeface="+mn-ea"/>
              <a:ea typeface="+mn-ea"/>
            </a:endParaRPr>
          </a:p>
        </p:txBody>
      </p:sp>
      <p:sp>
        <p:nvSpPr>
          <p:cNvPr id="211971" name="Rectangle 3"/>
          <p:cNvSpPr>
            <a:spLocks noGrp="1" noChangeArrowheads="1"/>
          </p:cNvSpPr>
          <p:nvPr>
            <p:ph type="body" sz="half" idx="1"/>
          </p:nvPr>
        </p:nvSpPr>
        <p:spPr>
          <a:xfrm>
            <a:off x="250825" y="1844675"/>
            <a:ext cx="8640763" cy="4464050"/>
          </a:xfrm>
        </p:spPr>
        <p:txBody>
          <a:bodyPr/>
          <a:lstStyle/>
          <a:p>
            <a:pPr>
              <a:lnSpc>
                <a:spcPct val="120000"/>
              </a:lnSpc>
            </a:pPr>
            <a:r>
              <a:rPr lang="zh-CN" altLang="en-US" dirty="0">
                <a:effectLst/>
                <a:latin typeface="+mn-ea"/>
              </a:rPr>
              <a:t>提出非线性动态范围调整，是因为线性动态范围调整的</a:t>
            </a:r>
            <a:r>
              <a:rPr lang="zh-CN" altLang="en-US" b="1" dirty="0">
                <a:solidFill>
                  <a:srgbClr val="0000FF"/>
                </a:solidFill>
                <a:effectLst/>
                <a:latin typeface="+mn-ea"/>
              </a:rPr>
              <a:t>分段</a:t>
            </a:r>
            <a:r>
              <a:rPr lang="zh-CN" altLang="en-US" b="1" dirty="0" smtClean="0">
                <a:solidFill>
                  <a:srgbClr val="0000FF"/>
                </a:solidFill>
                <a:effectLst/>
                <a:latin typeface="+mn-ea"/>
              </a:rPr>
              <a:t>线性映射</a:t>
            </a:r>
            <a:r>
              <a:rPr lang="zh-CN" altLang="en-US" b="1" dirty="0">
                <a:solidFill>
                  <a:srgbClr val="0000FF"/>
                </a:solidFill>
                <a:effectLst/>
                <a:latin typeface="+mn-ea"/>
              </a:rPr>
              <a:t>不够光滑</a:t>
            </a:r>
            <a:r>
              <a:rPr lang="zh-CN" altLang="en-US" dirty="0">
                <a:effectLst/>
                <a:latin typeface="+mn-ea"/>
              </a:rPr>
              <a:t>。</a:t>
            </a:r>
          </a:p>
          <a:p>
            <a:pPr>
              <a:lnSpc>
                <a:spcPct val="120000"/>
              </a:lnSpc>
            </a:pPr>
            <a:r>
              <a:rPr lang="zh-CN" altLang="en-US" dirty="0">
                <a:effectLst/>
                <a:latin typeface="+mn-ea"/>
              </a:rPr>
              <a:t>非线性动态范围调整，要求可以用</a:t>
            </a:r>
            <a:r>
              <a:rPr lang="zh-CN" altLang="en-US" b="1" dirty="0">
                <a:solidFill>
                  <a:srgbClr val="0000FF"/>
                </a:solidFill>
                <a:effectLst/>
                <a:latin typeface="+mn-ea"/>
              </a:rPr>
              <a:t>光滑的曲线</a:t>
            </a:r>
            <a:r>
              <a:rPr lang="zh-CN" altLang="en-US" dirty="0">
                <a:effectLst/>
                <a:latin typeface="+mn-ea"/>
              </a:rPr>
              <a:t>来实现</a:t>
            </a:r>
            <a:r>
              <a:rPr lang="zh-CN" altLang="en-US" dirty="0" smtClean="0">
                <a:effectLst/>
                <a:latin typeface="+mn-ea"/>
              </a:rPr>
              <a:t>。</a:t>
            </a:r>
            <a:endParaRPr lang="zh-CN" altLang="en-US" dirty="0">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 calcmode="lin" valueType="num">
                                      <p:cBhvr additive="base">
                                        <p:cTn id="7" dur="500" fill="hold"/>
                                        <p:tgtEl>
                                          <p:spTgt spid="211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1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1971">
                                            <p:txEl>
                                              <p:pRg st="1" end="1"/>
                                            </p:txEl>
                                          </p:spTgt>
                                        </p:tgtEl>
                                        <p:attrNameLst>
                                          <p:attrName>style.visibility</p:attrName>
                                        </p:attrNameLst>
                                      </p:cBhvr>
                                      <p:to>
                                        <p:strVal val="visible"/>
                                      </p:to>
                                    </p:set>
                                    <p:anim calcmode="lin" valueType="num">
                                      <p:cBhvr additive="base">
                                        <p:cTn id="13" dur="500" fill="hold"/>
                                        <p:tgtEl>
                                          <p:spTgt spid="2119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19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1" name="Rectangle 3"/>
          <p:cNvSpPr>
            <a:spLocks noGrp="1" noChangeArrowheads="1"/>
          </p:cNvSpPr>
          <p:nvPr>
            <p:ph type="body" sz="half" idx="1"/>
          </p:nvPr>
        </p:nvSpPr>
        <p:spPr>
          <a:xfrm>
            <a:off x="1187450" y="2276475"/>
            <a:ext cx="6480175" cy="647700"/>
          </a:xfrm>
        </p:spPr>
        <p:txBody>
          <a:bodyPr>
            <a:normAutofit/>
          </a:bodyPr>
          <a:lstStyle/>
          <a:p>
            <a:pPr>
              <a:buFont typeface="Wingdings" pitchFamily="2" charset="2"/>
              <a:buNone/>
            </a:pPr>
            <a:r>
              <a:rPr lang="zh-CN" altLang="en-US" dirty="0" smtClean="0"/>
              <a:t>对</a:t>
            </a:r>
            <a:r>
              <a:rPr lang="zh-CN" altLang="en-US" dirty="0"/>
              <a:t>输入信息</a:t>
            </a:r>
            <a:r>
              <a:rPr lang="zh-CN" altLang="en-US" dirty="0" smtClean="0"/>
              <a:t>进行</a:t>
            </a:r>
            <a:r>
              <a:rPr lang="el-GR" altLang="zh-CN" dirty="0" smtClean="0">
                <a:latin typeface="Times New Roman" pitchFamily="18" charset="0"/>
                <a:cs typeface="Times New Roman" pitchFamily="18" charset="0"/>
              </a:rPr>
              <a:t>γ</a:t>
            </a:r>
            <a:r>
              <a:rPr lang="en-US" altLang="zh-CN" dirty="0" smtClean="0"/>
              <a:t> </a:t>
            </a:r>
            <a:r>
              <a:rPr lang="zh-CN" altLang="en-US" dirty="0" smtClean="0"/>
              <a:t>校正：    </a:t>
            </a:r>
            <a:endParaRPr lang="zh-CN" altLang="en-US" dirty="0"/>
          </a:p>
        </p:txBody>
      </p:sp>
      <p:graphicFrame>
        <p:nvGraphicFramePr>
          <p:cNvPr id="268292" name="Object 4"/>
          <p:cNvGraphicFramePr>
            <a:graphicFrameLocks noGrp="1" noChangeAspect="1"/>
          </p:cNvGraphicFramePr>
          <p:nvPr>
            <p:ph sz="half" idx="2"/>
          </p:nvPr>
        </p:nvGraphicFramePr>
        <p:xfrm>
          <a:off x="1500166" y="3214686"/>
          <a:ext cx="1689100" cy="533400"/>
        </p:xfrm>
        <a:graphic>
          <a:graphicData uri="http://schemas.openxmlformats.org/presentationml/2006/ole">
            <mc:AlternateContent xmlns:mc="http://schemas.openxmlformats.org/markup-compatibility/2006">
              <mc:Choice xmlns:v="urn:schemas-microsoft-com:vml" Requires="v">
                <p:oleObj spid="_x0000_s497736" name="Equation" r:id="rId3" imgW="723600" imgH="228600" progId="Equation.3">
                  <p:embed/>
                </p:oleObj>
              </mc:Choice>
              <mc:Fallback>
                <p:oleObj name="Equation" r:id="rId3" imgW="7236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66" y="3214686"/>
                        <a:ext cx="16891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8293" name="Object 5"/>
          <p:cNvGraphicFramePr>
            <a:graphicFrameLocks noChangeAspect="1"/>
          </p:cNvGraphicFramePr>
          <p:nvPr/>
        </p:nvGraphicFramePr>
        <p:xfrm>
          <a:off x="1303338" y="3913188"/>
          <a:ext cx="5834062" cy="666750"/>
        </p:xfrm>
        <a:graphic>
          <a:graphicData uri="http://schemas.openxmlformats.org/presentationml/2006/ole">
            <mc:AlternateContent xmlns:mc="http://schemas.openxmlformats.org/markup-compatibility/2006">
              <mc:Choice xmlns:v="urn:schemas-microsoft-com:vml" Requires="v">
                <p:oleObj spid="_x0000_s497737" name="Equation" r:id="rId5" imgW="2222280" imgH="253800" progId="Equation.3">
                  <p:embed/>
                </p:oleObj>
              </mc:Choice>
              <mc:Fallback>
                <p:oleObj name="Equation" r:id="rId5" imgW="2222280" imgH="253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3338" y="3913188"/>
                        <a:ext cx="5834062"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p:cNvSpPr txBox="1">
            <a:spLocks noChangeArrowheads="1"/>
          </p:cNvSpPr>
          <p:nvPr/>
        </p:nvSpPr>
        <p:spPr>
          <a:xfrm>
            <a:off x="1835696" y="908720"/>
            <a:ext cx="6013450" cy="708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1"/>
                </a:solidFill>
                <a:effectLst/>
                <a:uLnTx/>
                <a:uFillTx/>
                <a:latin typeface="+mn-ea"/>
                <a:ea typeface="+mn-ea"/>
                <a:cs typeface="+mj-cs"/>
              </a:rPr>
              <a:t>输入图像的伽马校正</a:t>
            </a:r>
            <a:endParaRPr kumimoji="0" lang="zh-CN" altLang="en-US" sz="4400" b="1" i="0" u="none" strike="noStrike" kern="1200" cap="none" spc="0" normalizeH="0" baseline="0" noProof="0" dirty="0">
              <a:ln>
                <a:noFill/>
              </a:ln>
              <a:solidFill>
                <a:schemeClr val="tx1"/>
              </a:solidFill>
              <a:effectLst/>
              <a:uLnTx/>
              <a:uFillTx/>
              <a:latin typeface="+mn-ea"/>
              <a:ea typeface="+mn-ea"/>
              <a:cs typeface="+mj-cs"/>
            </a:endParaRP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 calcmode="lin" valueType="num">
                                      <p:cBhvr additive="base">
                                        <p:cTn id="7" dur="500" fill="hold"/>
                                        <p:tgtEl>
                                          <p:spTgt spid="2682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8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68292"/>
                                        </p:tgtEl>
                                        <p:attrNameLst>
                                          <p:attrName>style.visibility</p:attrName>
                                        </p:attrNameLst>
                                      </p:cBhvr>
                                      <p:to>
                                        <p:strVal val="visible"/>
                                      </p:to>
                                    </p:set>
                                    <p:anim calcmode="lin" valueType="num">
                                      <p:cBhvr additive="base">
                                        <p:cTn id="13" dur="500" fill="hold"/>
                                        <p:tgtEl>
                                          <p:spTgt spid="268292"/>
                                        </p:tgtEl>
                                        <p:attrNameLst>
                                          <p:attrName>ppt_x</p:attrName>
                                        </p:attrNameLst>
                                      </p:cBhvr>
                                      <p:tavLst>
                                        <p:tav tm="0">
                                          <p:val>
                                            <p:strVal val="0-#ppt_w/2"/>
                                          </p:val>
                                        </p:tav>
                                        <p:tav tm="100000">
                                          <p:val>
                                            <p:strVal val="#ppt_x"/>
                                          </p:val>
                                        </p:tav>
                                      </p:tavLst>
                                    </p:anim>
                                    <p:anim calcmode="lin" valueType="num">
                                      <p:cBhvr additive="base">
                                        <p:cTn id="14" dur="500" fill="hold"/>
                                        <p:tgtEl>
                                          <p:spTgt spid="26829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8293"/>
                                        </p:tgtEl>
                                        <p:attrNameLst>
                                          <p:attrName>style.visibility</p:attrName>
                                        </p:attrNameLst>
                                      </p:cBhvr>
                                      <p:to>
                                        <p:strVal val="visible"/>
                                      </p:to>
                                    </p:set>
                                    <p:anim calcmode="lin" valueType="num">
                                      <p:cBhvr additive="base">
                                        <p:cTn id="19" dur="500" fill="hold"/>
                                        <p:tgtEl>
                                          <p:spTgt spid="268293"/>
                                        </p:tgtEl>
                                        <p:attrNameLst>
                                          <p:attrName>ppt_x</p:attrName>
                                        </p:attrNameLst>
                                      </p:cBhvr>
                                      <p:tavLst>
                                        <p:tav tm="0">
                                          <p:val>
                                            <p:strVal val="0-#ppt_w/2"/>
                                          </p:val>
                                        </p:tav>
                                        <p:tav tm="100000">
                                          <p:val>
                                            <p:strVal val="#ppt_x"/>
                                          </p:val>
                                        </p:tav>
                                      </p:tavLst>
                                    </p:anim>
                                    <p:anim calcmode="lin" valueType="num">
                                      <p:cBhvr additive="base">
                                        <p:cTn id="20" dur="500" fill="hold"/>
                                        <p:tgtEl>
                                          <p:spTgt spid="2682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86723" name="Group 3"/>
          <p:cNvGraphicFramePr>
            <a:graphicFrameLocks noGrp="1"/>
          </p:cNvGraphicFramePr>
          <p:nvPr>
            <p:ph sz="half" idx="2"/>
          </p:nvPr>
        </p:nvGraphicFramePr>
        <p:xfrm>
          <a:off x="1116013" y="2636838"/>
          <a:ext cx="1871662" cy="1828800"/>
        </p:xfrm>
        <a:graphic>
          <a:graphicData uri="http://schemas.openxmlformats.org/drawingml/2006/table">
            <a:tbl>
              <a:tblPr/>
              <a:tblGrid>
                <a:gridCol w="373062"/>
                <a:gridCol w="376238"/>
                <a:gridCol w="373062"/>
                <a:gridCol w="376238"/>
                <a:gridCol w="373062"/>
              </a:tblGrid>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6762" name="AutoShape 42"/>
          <p:cNvSpPr>
            <a:spLocks noChangeArrowheads="1"/>
          </p:cNvSpPr>
          <p:nvPr/>
        </p:nvSpPr>
        <p:spPr bwMode="auto">
          <a:xfrm>
            <a:off x="3708400" y="3213100"/>
            <a:ext cx="863600" cy="647700"/>
          </a:xfrm>
          <a:prstGeom prst="rightArrow">
            <a:avLst>
              <a:gd name="adj1" fmla="val 50000"/>
              <a:gd name="adj2" fmla="val 33333"/>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86763" name="Text Box 43"/>
          <p:cNvSpPr txBox="1">
            <a:spLocks noChangeArrowheads="1"/>
          </p:cNvSpPr>
          <p:nvPr/>
        </p:nvSpPr>
        <p:spPr bwMode="auto">
          <a:xfrm>
            <a:off x="3635374" y="2708275"/>
            <a:ext cx="1293815" cy="584775"/>
          </a:xfrm>
          <a:prstGeom prst="rect">
            <a:avLst/>
          </a:prstGeom>
          <a:noFill/>
          <a:ln w="9525">
            <a:noFill/>
            <a:miter lim="800000"/>
            <a:headEnd/>
            <a:tailEnd/>
          </a:ln>
          <a:effectLst/>
        </p:spPr>
        <p:txBody>
          <a:bodyPr wrap="square">
            <a:spAutoFit/>
          </a:bodyPr>
          <a:lstStyle/>
          <a:p>
            <a:r>
              <a:rPr lang="el-GR" altLang="zh-CN" sz="3200" dirty="0" smtClean="0">
                <a:latin typeface="Times New Roman" pitchFamily="18" charset="0"/>
                <a:cs typeface="Times New Roman" pitchFamily="18" charset="0"/>
              </a:rPr>
              <a:t>γ</a:t>
            </a:r>
            <a:r>
              <a:rPr lang="en-US" altLang="zh-CN" sz="3200" dirty="0" smtClean="0">
                <a:latin typeface="Times New Roman" pitchFamily="18" charset="0"/>
                <a:cs typeface="Times New Roman" pitchFamily="18" charset="0"/>
              </a:rPr>
              <a:t>=0.4</a:t>
            </a:r>
            <a:endParaRPr lang="en-US" altLang="zh-CN" sz="3200" dirty="0">
              <a:latin typeface="Times New Roman" pitchFamily="18" charset="0"/>
              <a:cs typeface="Times New Roman" pitchFamily="18" charset="0"/>
            </a:endParaRPr>
          </a:p>
        </p:txBody>
      </p:sp>
      <p:graphicFrame>
        <p:nvGraphicFramePr>
          <p:cNvPr id="286805" name="Group 85"/>
          <p:cNvGraphicFramePr>
            <a:graphicFrameLocks noGrp="1"/>
          </p:cNvGraphicFramePr>
          <p:nvPr/>
        </p:nvGraphicFramePr>
        <p:xfrm>
          <a:off x="5219700" y="2636838"/>
          <a:ext cx="1800225" cy="1828800"/>
        </p:xfrm>
        <a:graphic>
          <a:graphicData uri="http://schemas.openxmlformats.org/drawingml/2006/table">
            <a:tbl>
              <a:tblPr/>
              <a:tblGrid>
                <a:gridCol w="360363"/>
                <a:gridCol w="360362"/>
                <a:gridCol w="358775"/>
                <a:gridCol w="360363"/>
                <a:gridCol w="360362"/>
              </a:tblGrid>
              <a:tr h="3317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6802" name="Text Box 82"/>
          <p:cNvSpPr txBox="1">
            <a:spLocks noChangeArrowheads="1"/>
          </p:cNvSpPr>
          <p:nvPr/>
        </p:nvSpPr>
        <p:spPr bwMode="auto">
          <a:xfrm>
            <a:off x="3203575" y="4508500"/>
            <a:ext cx="1512888" cy="369332"/>
          </a:xfrm>
          <a:prstGeom prst="rect">
            <a:avLst/>
          </a:prstGeom>
          <a:noFill/>
          <a:ln w="9525">
            <a:noFill/>
            <a:miter lim="800000"/>
            <a:headEnd/>
            <a:tailEnd/>
          </a:ln>
          <a:effectLst/>
        </p:spPr>
        <p:txBody>
          <a:bodyPr>
            <a:spAutoFit/>
          </a:bodyPr>
          <a:lstStyle/>
          <a:p>
            <a:endParaRPr lang="zh-CN" altLang="zh-CN">
              <a:latin typeface="Times New Roman" pitchFamily="18" charset="0"/>
              <a:cs typeface="Times New Roman" pitchFamily="18" charset="0"/>
            </a:endParaRPr>
          </a:p>
        </p:txBody>
      </p:sp>
      <p:graphicFrame>
        <p:nvGraphicFramePr>
          <p:cNvPr id="286803" name="Object 83"/>
          <p:cNvGraphicFramePr>
            <a:graphicFrameLocks noGrp="1" noChangeAspect="1"/>
          </p:cNvGraphicFramePr>
          <p:nvPr>
            <p:ph sz="half" idx="1"/>
          </p:nvPr>
        </p:nvGraphicFramePr>
        <p:xfrm>
          <a:off x="3080922" y="3862388"/>
          <a:ext cx="2062582" cy="495306"/>
        </p:xfrm>
        <a:graphic>
          <a:graphicData uri="http://schemas.openxmlformats.org/presentationml/2006/ole">
            <mc:AlternateContent xmlns:mc="http://schemas.openxmlformats.org/markup-compatibility/2006">
              <mc:Choice xmlns:v="urn:schemas-microsoft-com:vml" Requires="v">
                <p:oleObj spid="_x0000_s498725" name="Equation" r:id="rId3" imgW="952200" imgH="228600" progId="Equation.3">
                  <p:embed/>
                </p:oleObj>
              </mc:Choice>
              <mc:Fallback>
                <p:oleObj name="Equation" r:id="rId3" imgW="9522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922" y="3862388"/>
                        <a:ext cx="2062582" cy="495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04" name="Text Box 84"/>
          <p:cNvSpPr txBox="1">
            <a:spLocks noChangeArrowheads="1"/>
          </p:cNvSpPr>
          <p:nvPr/>
        </p:nvSpPr>
        <p:spPr bwMode="auto">
          <a:xfrm>
            <a:off x="395536" y="4581525"/>
            <a:ext cx="3176332" cy="584775"/>
          </a:xfrm>
          <a:prstGeom prst="rect">
            <a:avLst/>
          </a:prstGeom>
          <a:noFill/>
          <a:ln w="9525">
            <a:noFill/>
            <a:miter lim="800000"/>
            <a:headEnd/>
            <a:tailEnd/>
          </a:ln>
          <a:effectLst/>
        </p:spPr>
        <p:txBody>
          <a:bodyPr wrap="square">
            <a:spAutoFit/>
          </a:bodyPr>
          <a:lstStyle/>
          <a:p>
            <a:r>
              <a:rPr lang="en-US" altLang="zh-CN" sz="3200" dirty="0">
                <a:latin typeface="Times New Roman" pitchFamily="18" charset="0"/>
                <a:cs typeface="Times New Roman" pitchFamily="18" charset="0"/>
              </a:rPr>
              <a:t>CCD</a:t>
            </a:r>
            <a:r>
              <a:rPr lang="zh-CN" altLang="en-US" sz="3200" dirty="0">
                <a:latin typeface="Times New Roman" pitchFamily="18" charset="0"/>
                <a:cs typeface="Times New Roman" pitchFamily="18" charset="0"/>
              </a:rPr>
              <a:t>的输出信息</a:t>
            </a:r>
          </a:p>
        </p:txBody>
      </p:sp>
      <p:graphicFrame>
        <p:nvGraphicFramePr>
          <p:cNvPr id="286845" name="Group 125"/>
          <p:cNvGraphicFramePr>
            <a:graphicFrameLocks noGrp="1"/>
          </p:cNvGraphicFramePr>
          <p:nvPr/>
        </p:nvGraphicFramePr>
        <p:xfrm>
          <a:off x="7164388" y="2636838"/>
          <a:ext cx="1800225" cy="1828800"/>
        </p:xfrm>
        <a:graphic>
          <a:graphicData uri="http://schemas.openxmlformats.org/drawingml/2006/table">
            <a:tbl>
              <a:tblPr/>
              <a:tblGrid>
                <a:gridCol w="360362"/>
                <a:gridCol w="360363"/>
                <a:gridCol w="358775"/>
                <a:gridCol w="360362"/>
                <a:gridCol w="360363"/>
              </a:tblGrid>
              <a:tr h="3317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hlink"/>
                          </a:solidFill>
                          <a:effectLst/>
                          <a:latin typeface="Tahoma" pitchFamily="34"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tx1"/>
                          </a:solidFill>
                          <a:effectLst/>
                          <a:latin typeface="Tahoma" pitchFamily="34"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smtClean="0">
                          <a:ln>
                            <a:noFill/>
                          </a:ln>
                          <a:solidFill>
                            <a:schemeClr val="tx1"/>
                          </a:solidFill>
                          <a:effectLst/>
                          <a:latin typeface="Tahoma" pitchFamily="34" charset="0"/>
                          <a:ea typeface="宋体"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6883" name="Text Box 163"/>
          <p:cNvSpPr txBox="1">
            <a:spLocks noChangeArrowheads="1"/>
          </p:cNvSpPr>
          <p:nvPr/>
        </p:nvSpPr>
        <p:spPr bwMode="auto">
          <a:xfrm>
            <a:off x="4427984" y="4509120"/>
            <a:ext cx="3024113" cy="584775"/>
          </a:xfrm>
          <a:prstGeom prst="rect">
            <a:avLst/>
          </a:prstGeom>
          <a:noFill/>
          <a:ln w="9525">
            <a:noFill/>
            <a:miter lim="800000"/>
            <a:headEnd/>
            <a:tailEnd/>
          </a:ln>
          <a:effectLst/>
        </p:spPr>
        <p:txBody>
          <a:bodyPr wrap="square">
            <a:spAutoFit/>
          </a:bodyPr>
          <a:lstStyle/>
          <a:p>
            <a:r>
              <a:rPr lang="el-GR" altLang="zh-CN" sz="3200" dirty="0" smtClean="0">
                <a:latin typeface="Times New Roman" pitchFamily="18" charset="0"/>
                <a:cs typeface="Times New Roman" pitchFamily="18" charset="0"/>
              </a:rPr>
              <a:t>γ</a:t>
            </a:r>
            <a:r>
              <a:rPr lang="en-US" altLang="zh-CN" sz="3200" dirty="0" smtClean="0">
                <a:latin typeface="Times New Roman" pitchFamily="18" charset="0"/>
                <a:cs typeface="Times New Roman" pitchFamily="18" charset="0"/>
              </a:rPr>
              <a:t> </a:t>
            </a:r>
            <a:r>
              <a:rPr lang="zh-CN" altLang="en-US" sz="3200" dirty="0">
                <a:latin typeface="Times New Roman" pitchFamily="18" charset="0"/>
                <a:cs typeface="Times New Roman" pitchFamily="18" charset="0"/>
              </a:rPr>
              <a:t>校正后的信息</a:t>
            </a:r>
          </a:p>
        </p:txBody>
      </p:sp>
      <p:sp>
        <p:nvSpPr>
          <p:cNvPr id="286884" name="Text Box 164"/>
          <p:cNvSpPr txBox="1">
            <a:spLocks noChangeArrowheads="1"/>
          </p:cNvSpPr>
          <p:nvPr/>
        </p:nvSpPr>
        <p:spPr bwMode="auto">
          <a:xfrm>
            <a:off x="7308304" y="4500570"/>
            <a:ext cx="1835695" cy="584775"/>
          </a:xfrm>
          <a:prstGeom prst="rect">
            <a:avLst/>
          </a:prstGeom>
          <a:noFill/>
          <a:ln w="9525">
            <a:noFill/>
            <a:miter lim="800000"/>
            <a:headEnd/>
            <a:tailEnd/>
          </a:ln>
          <a:effectLst/>
        </p:spPr>
        <p:txBody>
          <a:bodyPr wrap="square">
            <a:spAutoFit/>
          </a:bodyPr>
          <a:lstStyle/>
          <a:p>
            <a:r>
              <a:rPr lang="zh-CN" altLang="en-US" sz="3200" dirty="0">
                <a:latin typeface="Times New Roman" pitchFamily="18" charset="0"/>
                <a:cs typeface="Times New Roman" pitchFamily="18" charset="0"/>
              </a:rPr>
              <a:t>原始信息</a:t>
            </a:r>
          </a:p>
        </p:txBody>
      </p:sp>
      <p:sp>
        <p:nvSpPr>
          <p:cNvPr id="14" name="Rectangle 2"/>
          <p:cNvSpPr txBox="1">
            <a:spLocks noChangeArrowheads="1"/>
          </p:cNvSpPr>
          <p:nvPr/>
        </p:nvSpPr>
        <p:spPr>
          <a:xfrm>
            <a:off x="1835696" y="908720"/>
            <a:ext cx="6013450" cy="708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输入图像的伽马校正</a:t>
            </a:r>
            <a:endParaRPr kumimoji="0" lang="zh-CN" altLang="en-US" sz="4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6723"/>
                                        </p:tgtEl>
                                        <p:attrNameLst>
                                          <p:attrName>style.visibility</p:attrName>
                                        </p:attrNameLst>
                                      </p:cBhvr>
                                      <p:to>
                                        <p:strVal val="visible"/>
                                      </p:to>
                                    </p:set>
                                    <p:anim calcmode="lin" valueType="num">
                                      <p:cBhvr additive="base">
                                        <p:cTn id="7" dur="500" fill="hold"/>
                                        <p:tgtEl>
                                          <p:spTgt spid="286723"/>
                                        </p:tgtEl>
                                        <p:attrNameLst>
                                          <p:attrName>ppt_x</p:attrName>
                                        </p:attrNameLst>
                                      </p:cBhvr>
                                      <p:tavLst>
                                        <p:tav tm="0">
                                          <p:val>
                                            <p:strVal val="0-#ppt_w/2"/>
                                          </p:val>
                                        </p:tav>
                                        <p:tav tm="100000">
                                          <p:val>
                                            <p:strVal val="#ppt_x"/>
                                          </p:val>
                                        </p:tav>
                                      </p:tavLst>
                                    </p:anim>
                                    <p:anim calcmode="lin" valueType="num">
                                      <p:cBhvr additive="base">
                                        <p:cTn id="8" dur="500" fill="hold"/>
                                        <p:tgtEl>
                                          <p:spTgt spid="2867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86804"/>
                                        </p:tgtEl>
                                        <p:attrNameLst>
                                          <p:attrName>style.visibility</p:attrName>
                                        </p:attrNameLst>
                                      </p:cBhvr>
                                      <p:to>
                                        <p:strVal val="visible"/>
                                      </p:to>
                                    </p:set>
                                    <p:animEffect transition="in" filter="blinds(horizontal)">
                                      <p:cBhvr>
                                        <p:cTn id="13" dur="500"/>
                                        <p:tgtEl>
                                          <p:spTgt spid="286804"/>
                                        </p:tgtEl>
                                      </p:cBhvr>
                                    </p:animEffect>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0"/>
                                          </p:stCondLst>
                                        </p:cTn>
                                        <p:tgtEl>
                                          <p:spTgt spid="286762"/>
                                        </p:tgtEl>
                                        <p:attrNameLst>
                                          <p:attrName>style.visibility</p:attrName>
                                        </p:attrNameLst>
                                      </p:cBhvr>
                                      <p:to>
                                        <p:strVal val="visible"/>
                                      </p:to>
                                    </p:set>
                                    <p:anim to="" calcmode="lin" valueType="num">
                                      <p:cBhvr>
                                        <p:cTn id="18" dur="1" fill="hold"/>
                                        <p:tgtEl>
                                          <p:spTgt spid="286762"/>
                                        </p:tgtEl>
                                        <p:attrNameLst>
                                          <p:attrName/>
                                        </p:attrNameLst>
                                      </p:cBhvr>
                                    </p:anim>
                                  </p:childTnLst>
                                </p:cTn>
                              </p:par>
                              <p:par>
                                <p:cTn id="19" presetID="24" presetClass="entr" presetSubtype="0" fill="hold" grpId="0" nodeType="withEffect">
                                  <p:stCondLst>
                                    <p:cond delay="0"/>
                                  </p:stCondLst>
                                  <p:childTnLst>
                                    <p:set>
                                      <p:cBhvr>
                                        <p:cTn id="20" dur="1" fill="hold">
                                          <p:stCondLst>
                                            <p:cond delay="0"/>
                                          </p:stCondLst>
                                        </p:cTn>
                                        <p:tgtEl>
                                          <p:spTgt spid="286763"/>
                                        </p:tgtEl>
                                        <p:attrNameLst>
                                          <p:attrName>style.visibility</p:attrName>
                                        </p:attrNameLst>
                                      </p:cBhvr>
                                      <p:to>
                                        <p:strVal val="visible"/>
                                      </p:to>
                                    </p:set>
                                    <p:anim to="" calcmode="lin" valueType="num">
                                      <p:cBhvr>
                                        <p:cTn id="21" dur="1" fill="hold"/>
                                        <p:tgtEl>
                                          <p:spTgt spid="286763"/>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286803"/>
                                        </p:tgtEl>
                                        <p:attrNameLst>
                                          <p:attrName>style.visibility</p:attrName>
                                        </p:attrNameLst>
                                      </p:cBhvr>
                                      <p:to>
                                        <p:strVal val="visible"/>
                                      </p:to>
                                    </p:set>
                                    <p:anim to="" calcmode="lin" valueType="num">
                                      <p:cBhvr>
                                        <p:cTn id="24" dur="1" fill="hold"/>
                                        <p:tgtEl>
                                          <p:spTgt spid="286803"/>
                                        </p:tgtEl>
                                        <p:attrNameLst>
                                          <p:attrName/>
                                        </p:attrNameLst>
                                      </p:cBhvr>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86805"/>
                                        </p:tgtEl>
                                        <p:attrNameLst>
                                          <p:attrName>style.visibility</p:attrName>
                                        </p:attrNameLst>
                                      </p:cBhvr>
                                      <p:to>
                                        <p:strVal val="visible"/>
                                      </p:to>
                                    </p:set>
                                    <p:anim calcmode="lin" valueType="num">
                                      <p:cBhvr additive="base">
                                        <p:cTn id="29" dur="500" fill="hold"/>
                                        <p:tgtEl>
                                          <p:spTgt spid="286805"/>
                                        </p:tgtEl>
                                        <p:attrNameLst>
                                          <p:attrName>ppt_x</p:attrName>
                                        </p:attrNameLst>
                                      </p:cBhvr>
                                      <p:tavLst>
                                        <p:tav tm="0">
                                          <p:val>
                                            <p:strVal val="0-#ppt_w/2"/>
                                          </p:val>
                                        </p:tav>
                                        <p:tav tm="100000">
                                          <p:val>
                                            <p:strVal val="#ppt_x"/>
                                          </p:val>
                                        </p:tav>
                                      </p:tavLst>
                                    </p:anim>
                                    <p:anim calcmode="lin" valueType="num">
                                      <p:cBhvr additive="base">
                                        <p:cTn id="30" dur="500" fill="hold"/>
                                        <p:tgtEl>
                                          <p:spTgt spid="28680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86883"/>
                                        </p:tgtEl>
                                        <p:attrNameLst>
                                          <p:attrName>style.visibility</p:attrName>
                                        </p:attrNameLst>
                                      </p:cBhvr>
                                      <p:to>
                                        <p:strVal val="visible"/>
                                      </p:to>
                                    </p:set>
                                    <p:animEffect transition="in" filter="blinds(horizontal)">
                                      <p:cBhvr>
                                        <p:cTn id="35" dur="500"/>
                                        <p:tgtEl>
                                          <p:spTgt spid="28688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286845"/>
                                        </p:tgtEl>
                                        <p:attrNameLst>
                                          <p:attrName>style.visibility</p:attrName>
                                        </p:attrNameLst>
                                      </p:cBhvr>
                                      <p:to>
                                        <p:strVal val="visible"/>
                                      </p:to>
                                    </p:set>
                                    <p:anim calcmode="lin" valueType="num">
                                      <p:cBhvr additive="base">
                                        <p:cTn id="40" dur="500" fill="hold"/>
                                        <p:tgtEl>
                                          <p:spTgt spid="286845"/>
                                        </p:tgtEl>
                                        <p:attrNameLst>
                                          <p:attrName>ppt_x</p:attrName>
                                        </p:attrNameLst>
                                      </p:cBhvr>
                                      <p:tavLst>
                                        <p:tav tm="0">
                                          <p:val>
                                            <p:strVal val="0-#ppt_w/2"/>
                                          </p:val>
                                        </p:tav>
                                        <p:tav tm="100000">
                                          <p:val>
                                            <p:strVal val="#ppt_x"/>
                                          </p:val>
                                        </p:tav>
                                      </p:tavLst>
                                    </p:anim>
                                    <p:anim calcmode="lin" valueType="num">
                                      <p:cBhvr additive="base">
                                        <p:cTn id="41" dur="500" fill="hold"/>
                                        <p:tgtEl>
                                          <p:spTgt spid="28684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86884"/>
                                        </p:tgtEl>
                                        <p:attrNameLst>
                                          <p:attrName>style.visibility</p:attrName>
                                        </p:attrNameLst>
                                      </p:cBhvr>
                                      <p:to>
                                        <p:strVal val="visible"/>
                                      </p:to>
                                    </p:set>
                                    <p:animEffect transition="in" filter="blinds(horizontal)">
                                      <p:cBhvr>
                                        <p:cTn id="46" dur="500"/>
                                        <p:tgtEl>
                                          <p:spTgt spid="286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2" grpId="0" animBg="1"/>
      <p:bldP spid="286763" grpId="0"/>
      <p:bldP spid="286804" grpId="0"/>
      <p:bldP spid="286883" grpId="0"/>
      <p:bldP spid="28688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51520" y="755412"/>
            <a:ext cx="6148991" cy="369332"/>
          </a:xfrm>
          <a:prstGeom prst="rect">
            <a:avLst/>
          </a:prstGeom>
          <a:noFill/>
          <a:ln w="9525">
            <a:noFill/>
            <a:miter lim="800000"/>
            <a:headEnd/>
            <a:tailEnd/>
          </a:ln>
        </p:spPr>
        <p:txBody>
          <a:bodyPr wrap="none">
            <a:spAutoFit/>
          </a:bodyPr>
          <a:lstStyle/>
          <a:p>
            <a:r>
              <a:rPr lang="en-US" altLang="zh-CN" b="0" dirty="0">
                <a:latin typeface="Times New Roman" pitchFamily="18" charset="0"/>
                <a:cs typeface="Times New Roman" pitchFamily="18" charset="0"/>
              </a:rPr>
              <a:t>A common application of power-law trans is gamma-correction</a:t>
            </a:r>
            <a:r>
              <a:rPr lang="en-US" altLang="zh-CN" b="0" dirty="0" smtClean="0">
                <a:latin typeface="Times New Roman" pitchFamily="18" charset="0"/>
                <a:cs typeface="Times New Roman" pitchFamily="18" charset="0"/>
              </a:rPr>
              <a:t>.</a:t>
            </a:r>
            <a:endParaRPr lang="en-US" altLang="zh-CN" b="0" dirty="0">
              <a:latin typeface="Times New Roman" pitchFamily="18" charset="0"/>
              <a:cs typeface="Times New Roman" pitchFamily="18" charset="0"/>
            </a:endParaRPr>
          </a:p>
        </p:txBody>
      </p:sp>
      <p:pic>
        <p:nvPicPr>
          <p:cNvPr id="66563" name="Picture 3"/>
          <p:cNvPicPr>
            <a:picLocks noChangeAspect="1" noChangeArrowheads="1"/>
          </p:cNvPicPr>
          <p:nvPr/>
        </p:nvPicPr>
        <p:blipFill>
          <a:blip r:embed="rId3" cstate="print"/>
          <a:srcRect/>
          <a:stretch>
            <a:fillRect/>
          </a:stretch>
        </p:blipFill>
        <p:spPr bwMode="auto">
          <a:xfrm>
            <a:off x="1259210" y="1016000"/>
            <a:ext cx="7561262" cy="5183188"/>
          </a:xfrm>
          <a:prstGeom prst="rect">
            <a:avLst/>
          </a:prstGeom>
          <a:noFill/>
          <a:ln w="9525">
            <a:noFill/>
            <a:miter lim="800000"/>
            <a:headEnd/>
            <a:tailEnd/>
          </a:ln>
        </p:spPr>
      </p:pic>
      <p:sp>
        <p:nvSpPr>
          <p:cNvPr id="66564" name="Text Box 4"/>
          <p:cNvSpPr txBox="1">
            <a:spLocks noChangeArrowheads="1"/>
          </p:cNvSpPr>
          <p:nvPr/>
        </p:nvSpPr>
        <p:spPr bwMode="auto">
          <a:xfrm>
            <a:off x="215900" y="4077072"/>
            <a:ext cx="2627908" cy="2308324"/>
          </a:xfrm>
          <a:prstGeom prst="rect">
            <a:avLst/>
          </a:prstGeom>
          <a:noFill/>
          <a:ln w="9525">
            <a:noFill/>
            <a:miter lim="800000"/>
            <a:headEnd/>
            <a:tailEnd/>
          </a:ln>
        </p:spPr>
        <p:txBody>
          <a:bodyPr wrap="square">
            <a:spAutoFit/>
          </a:bodyPr>
          <a:lstStyle/>
          <a:p>
            <a:r>
              <a:rPr lang="zh-CN" altLang="en-US" sz="2400" dirty="0">
                <a:latin typeface="Times New Roman" pitchFamily="18" charset="0"/>
                <a:cs typeface="Times New Roman" pitchFamily="18" charset="0"/>
              </a:rPr>
              <a:t>幂律变换的一个最好应用是伽马校正</a:t>
            </a:r>
            <a:r>
              <a:rPr lang="en-US" altLang="zh-CN" sz="2400" dirty="0">
                <a:latin typeface="Times New Roman" pitchFamily="18" charset="0"/>
                <a:cs typeface="Times New Roman" pitchFamily="18" charset="0"/>
              </a:rPr>
              <a:t>(Gamma correction)</a:t>
            </a:r>
          </a:p>
          <a:p>
            <a:r>
              <a:rPr lang="zh-CN" altLang="en-US" sz="2400" dirty="0">
                <a:latin typeface="Times New Roman" pitchFamily="18" charset="0"/>
                <a:cs typeface="Times New Roman" pitchFamily="18" charset="0"/>
              </a:rPr>
              <a:t>被广泛使用在</a:t>
            </a:r>
            <a:r>
              <a:rPr lang="zh-CN" altLang="en-US" sz="2400" b="1" dirty="0">
                <a:solidFill>
                  <a:srgbClr val="0000FF"/>
                </a:solidFill>
                <a:latin typeface="Times New Roman" pitchFamily="18" charset="0"/>
                <a:cs typeface="Times New Roman" pitchFamily="18" charset="0"/>
              </a:rPr>
              <a:t>图像捕捉、打印和显示设备</a:t>
            </a:r>
            <a:r>
              <a:rPr lang="zh-CN" altLang="en-US" sz="2400" dirty="0">
                <a:latin typeface="Times New Roman" pitchFamily="18" charset="0"/>
                <a:cs typeface="Times New Roman" pitchFamily="18" charset="0"/>
              </a:rPr>
              <a:t>上。</a:t>
            </a:r>
          </a:p>
        </p:txBody>
      </p:sp>
      <p:pic>
        <p:nvPicPr>
          <p:cNvPr id="66565" name="Picture 5"/>
          <p:cNvPicPr>
            <a:picLocks noChangeAspect="1" noChangeArrowheads="1"/>
          </p:cNvPicPr>
          <p:nvPr/>
        </p:nvPicPr>
        <p:blipFill>
          <a:blip r:embed="rId4" cstate="print"/>
          <a:srcRect/>
          <a:stretch>
            <a:fillRect/>
          </a:stretch>
        </p:blipFill>
        <p:spPr bwMode="auto">
          <a:xfrm>
            <a:off x="2987824" y="6153150"/>
            <a:ext cx="4572000" cy="704850"/>
          </a:xfrm>
          <a:prstGeom prst="rect">
            <a:avLst/>
          </a:prstGeom>
          <a:noFill/>
          <a:ln w="9525">
            <a:noFill/>
            <a:miter lim="800000"/>
            <a:headEnd/>
            <a:tailEnd/>
          </a:ln>
        </p:spPr>
      </p:pic>
      <p:sp>
        <p:nvSpPr>
          <p:cNvPr id="7" name="矩形 6"/>
          <p:cNvSpPr/>
          <p:nvPr/>
        </p:nvSpPr>
        <p:spPr>
          <a:xfrm>
            <a:off x="2267744" y="139279"/>
            <a:ext cx="5277407" cy="769441"/>
          </a:xfrm>
          <a:prstGeom prst="rect">
            <a:avLst/>
          </a:prstGeom>
        </p:spPr>
        <p:txBody>
          <a:bodyPr wrap="none">
            <a:spAutoFit/>
          </a:bodyPr>
          <a:lstStyle/>
          <a:p>
            <a:r>
              <a:rPr lang="zh-CN" altLang="en-US" sz="4400" b="1" dirty="0" smtClean="0">
                <a:latin typeface="Times New Roman" pitchFamily="18" charset="0"/>
                <a:cs typeface="Times New Roman" pitchFamily="18" charset="0"/>
              </a:rPr>
              <a:t>显示设备的伽马校正</a:t>
            </a:r>
            <a:endParaRPr lang="zh-CN" altLang="en-US" sz="4400" dirty="0">
              <a:latin typeface="Times New Roman" pitchFamily="18" charset="0"/>
              <a:cs typeface="Times New Roman" pitchFamily="18" charset="0"/>
            </a:endParaRPr>
          </a:p>
        </p:txBody>
      </p:sp>
      <p:sp>
        <p:nvSpPr>
          <p:cNvPr id="2" name="下箭头 1"/>
          <p:cNvSpPr/>
          <p:nvPr/>
        </p:nvSpPr>
        <p:spPr>
          <a:xfrm>
            <a:off x="7452320" y="3356992"/>
            <a:ext cx="216024"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0" y="1052736"/>
            <a:ext cx="2880320" cy="2554545"/>
          </a:xfrm>
          <a:prstGeom prst="rect">
            <a:avLst/>
          </a:prstGeom>
          <a:noFill/>
          <a:ln w="9525">
            <a:noFill/>
            <a:miter lim="800000"/>
            <a:headEnd/>
            <a:tailEnd/>
          </a:ln>
        </p:spPr>
        <p:txBody>
          <a:bodyPr wrap="square">
            <a:spAutoFit/>
          </a:bodyPr>
          <a:lstStyle/>
          <a:p>
            <a:r>
              <a:rPr lang="en-US" altLang="zh-CN" sz="3200" b="0" dirty="0">
                <a:latin typeface="Times New Roman" pitchFamily="18" charset="0"/>
                <a:cs typeface="Times New Roman" pitchFamily="18" charset="0"/>
              </a:rPr>
              <a:t>Another general purpose of power-law trans is contrast </a:t>
            </a:r>
          </a:p>
          <a:p>
            <a:r>
              <a:rPr lang="en-US" altLang="zh-CN" sz="3200" b="0" dirty="0">
                <a:latin typeface="Times New Roman" pitchFamily="18" charset="0"/>
                <a:cs typeface="Times New Roman" pitchFamily="18" charset="0"/>
              </a:rPr>
              <a:t>manipulation.</a:t>
            </a:r>
          </a:p>
        </p:txBody>
      </p:sp>
      <p:pic>
        <p:nvPicPr>
          <p:cNvPr id="67587" name="Picture 3"/>
          <p:cNvPicPr>
            <a:picLocks noChangeAspect="1" noChangeArrowheads="1"/>
          </p:cNvPicPr>
          <p:nvPr/>
        </p:nvPicPr>
        <p:blipFill>
          <a:blip r:embed="rId2" cstate="print"/>
          <a:srcRect/>
          <a:stretch>
            <a:fillRect/>
          </a:stretch>
        </p:blipFill>
        <p:spPr bwMode="auto">
          <a:xfrm>
            <a:off x="3059831" y="1108055"/>
            <a:ext cx="4817343" cy="5021283"/>
          </a:xfrm>
          <a:prstGeom prst="rect">
            <a:avLst/>
          </a:prstGeom>
          <a:noFill/>
          <a:ln w="9525">
            <a:noFill/>
            <a:miter lim="800000"/>
            <a:headEnd/>
            <a:tailEnd/>
          </a:ln>
        </p:spPr>
      </p:pic>
      <p:sp>
        <p:nvSpPr>
          <p:cNvPr id="67588" name="Text Box 4"/>
          <p:cNvSpPr txBox="1">
            <a:spLocks noChangeArrowheads="1"/>
          </p:cNvSpPr>
          <p:nvPr/>
        </p:nvSpPr>
        <p:spPr bwMode="auto">
          <a:xfrm>
            <a:off x="467544" y="3717032"/>
            <a:ext cx="2592288" cy="2554545"/>
          </a:xfrm>
          <a:prstGeom prst="rect">
            <a:avLst/>
          </a:prstGeom>
          <a:noFill/>
          <a:ln w="9525">
            <a:noFill/>
            <a:miter lim="800000"/>
            <a:headEnd/>
            <a:tailEnd/>
          </a:ln>
        </p:spPr>
        <p:txBody>
          <a:bodyPr wrap="square">
            <a:spAutoFit/>
          </a:bodyPr>
          <a:lstStyle/>
          <a:p>
            <a:r>
              <a:rPr lang="en-US" altLang="zh-CN" sz="3200" dirty="0">
                <a:latin typeface="Times New Roman" pitchFamily="18" charset="0"/>
                <a:cs typeface="Times New Roman" pitchFamily="18" charset="0"/>
              </a:rPr>
              <a:t>Gamma</a:t>
            </a:r>
            <a:r>
              <a:rPr lang="zh-CN" altLang="en-US" sz="3200" dirty="0">
                <a:latin typeface="Times New Roman" pitchFamily="18" charset="0"/>
                <a:cs typeface="Times New Roman" pitchFamily="18" charset="0"/>
              </a:rPr>
              <a:t>变换用于通常的对比度</a:t>
            </a:r>
            <a:r>
              <a:rPr lang="zh-CN" altLang="en-US" sz="3200" dirty="0" smtClean="0">
                <a:latin typeface="Times New Roman" pitchFamily="18" charset="0"/>
                <a:cs typeface="Times New Roman" pitchFamily="18" charset="0"/>
              </a:rPr>
              <a:t>操作。</a:t>
            </a:r>
            <a:endParaRPr lang="zh-CN" altLang="en-US" sz="3200" dirty="0">
              <a:latin typeface="Times New Roman" pitchFamily="18" charset="0"/>
              <a:cs typeface="Times New Roman" pitchFamily="18" charset="0"/>
            </a:endParaRPr>
          </a:p>
          <a:p>
            <a:r>
              <a:rPr lang="en-US" altLang="zh-CN" sz="3200" dirty="0" smtClean="0">
                <a:latin typeface="Times New Roman" pitchFamily="18" charset="0"/>
                <a:cs typeface="Times New Roman" pitchFamily="18" charset="0"/>
              </a:rPr>
              <a:t>0.4</a:t>
            </a:r>
            <a:r>
              <a:rPr lang="zh-CN" altLang="en-US" sz="3200" dirty="0">
                <a:latin typeface="Times New Roman" pitchFamily="18" charset="0"/>
                <a:cs typeface="Times New Roman" pitchFamily="18" charset="0"/>
              </a:rPr>
              <a:t>是最好的</a:t>
            </a:r>
            <a:r>
              <a:rPr lang="zh-CN" altLang="en-US" sz="3200" dirty="0" smtClean="0">
                <a:latin typeface="Times New Roman" pitchFamily="18" charset="0"/>
                <a:cs typeface="Times New Roman" pitchFamily="18" charset="0"/>
              </a:rPr>
              <a:t>结果。</a:t>
            </a:r>
            <a:endParaRPr lang="zh-CN" altLang="en-US" sz="3200" dirty="0">
              <a:latin typeface="Times New Roman" pitchFamily="18" charset="0"/>
              <a:cs typeface="Times New Roman" pitchFamily="18" charset="0"/>
            </a:endParaRPr>
          </a:p>
        </p:txBody>
      </p:sp>
      <p:pic>
        <p:nvPicPr>
          <p:cNvPr id="67589" name="Picture 5"/>
          <p:cNvPicPr>
            <a:picLocks noChangeAspect="1" noChangeArrowheads="1"/>
          </p:cNvPicPr>
          <p:nvPr/>
        </p:nvPicPr>
        <p:blipFill>
          <a:blip r:embed="rId3" cstate="print"/>
          <a:srcRect/>
          <a:stretch>
            <a:fillRect/>
          </a:stretch>
        </p:blipFill>
        <p:spPr bwMode="auto">
          <a:xfrm>
            <a:off x="1727200" y="5953125"/>
            <a:ext cx="5791200" cy="904875"/>
          </a:xfrm>
          <a:prstGeom prst="rect">
            <a:avLst/>
          </a:prstGeom>
          <a:noFill/>
          <a:ln w="9525">
            <a:noFill/>
            <a:miter lim="800000"/>
            <a:headEnd/>
            <a:tailEnd/>
          </a:ln>
        </p:spPr>
      </p:pic>
      <p:sp>
        <p:nvSpPr>
          <p:cNvPr id="6" name="矩形 5"/>
          <p:cNvSpPr/>
          <p:nvPr/>
        </p:nvSpPr>
        <p:spPr>
          <a:xfrm>
            <a:off x="1357290" y="230667"/>
            <a:ext cx="6494085" cy="769441"/>
          </a:xfrm>
          <a:prstGeom prst="rect">
            <a:avLst/>
          </a:prstGeom>
        </p:spPr>
        <p:txBody>
          <a:bodyPr wrap="none">
            <a:spAutoFit/>
          </a:bodyPr>
          <a:lstStyle/>
          <a:p>
            <a:r>
              <a:rPr lang="zh-CN" altLang="en-US" sz="4400" b="1" dirty="0" smtClean="0">
                <a:latin typeface="Times New Roman" pitchFamily="18" charset="0"/>
                <a:cs typeface="Times New Roman" pitchFamily="18" charset="0"/>
              </a:rPr>
              <a:t>图像修正中的</a:t>
            </a:r>
            <a:r>
              <a:rPr lang="en-US" altLang="zh-CN" sz="4400" dirty="0" smtClean="0">
                <a:latin typeface="Times New Roman" pitchFamily="18" charset="0"/>
                <a:cs typeface="Times New Roman" pitchFamily="18" charset="0"/>
              </a:rPr>
              <a:t>Gamma</a:t>
            </a:r>
            <a:r>
              <a:rPr lang="zh-CN" altLang="en-US" sz="4400" b="1" dirty="0" smtClean="0">
                <a:latin typeface="Times New Roman" pitchFamily="18" charset="0"/>
                <a:cs typeface="Times New Roman" pitchFamily="18" charset="0"/>
              </a:rPr>
              <a:t>变换</a:t>
            </a:r>
            <a:endParaRPr lang="zh-CN" altLang="en-US" sz="4400" b="1" dirty="0">
              <a:latin typeface="Times New Roman" pitchFamily="18" charset="0"/>
              <a:cs typeface="Times New Roman" pitchFamily="18" charset="0"/>
            </a:endParaRPr>
          </a:p>
        </p:txBody>
      </p:sp>
      <p:sp>
        <p:nvSpPr>
          <p:cNvPr id="3" name="右箭头 2"/>
          <p:cNvSpPr/>
          <p:nvPr/>
        </p:nvSpPr>
        <p:spPr>
          <a:xfrm>
            <a:off x="2699792" y="5445224"/>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9154" name="Picture 2"/>
          <p:cNvPicPr>
            <a:picLocks noChangeAspect="1" noChangeArrowheads="1"/>
          </p:cNvPicPr>
          <p:nvPr/>
        </p:nvPicPr>
        <p:blipFill>
          <a:blip r:embed="rId2"/>
          <a:srcRect/>
          <a:stretch>
            <a:fillRect/>
          </a:stretch>
        </p:blipFill>
        <p:spPr bwMode="auto">
          <a:xfrm>
            <a:off x="68159" y="1785926"/>
            <a:ext cx="9075873" cy="3071834"/>
          </a:xfrm>
          <a:prstGeom prst="rect">
            <a:avLst/>
          </a:prstGeom>
          <a:noFill/>
          <a:ln w="9525">
            <a:noFill/>
            <a:miter lim="800000"/>
            <a:headEnd/>
            <a:tailEnd/>
          </a:ln>
          <a:effectLst/>
        </p:spPr>
      </p:pic>
      <p:sp>
        <p:nvSpPr>
          <p:cNvPr id="3" name="矩形 2"/>
          <p:cNvSpPr/>
          <p:nvPr/>
        </p:nvSpPr>
        <p:spPr>
          <a:xfrm>
            <a:off x="1500166" y="500042"/>
            <a:ext cx="6494085" cy="769441"/>
          </a:xfrm>
          <a:prstGeom prst="rect">
            <a:avLst/>
          </a:prstGeom>
        </p:spPr>
        <p:txBody>
          <a:bodyPr wrap="none">
            <a:spAutoFit/>
          </a:bodyPr>
          <a:lstStyle/>
          <a:p>
            <a:r>
              <a:rPr lang="zh-CN" altLang="en-US" sz="4400" b="1" dirty="0" smtClean="0">
                <a:latin typeface="Times New Roman" pitchFamily="18" charset="0"/>
                <a:cs typeface="Times New Roman" pitchFamily="18" charset="0"/>
              </a:rPr>
              <a:t>图像修正中的</a:t>
            </a:r>
            <a:r>
              <a:rPr lang="en-US" altLang="zh-CN" sz="4400" dirty="0" smtClean="0">
                <a:latin typeface="Times New Roman" pitchFamily="18" charset="0"/>
                <a:cs typeface="Times New Roman" pitchFamily="18" charset="0"/>
              </a:rPr>
              <a:t>Gamma</a:t>
            </a:r>
            <a:r>
              <a:rPr lang="zh-CN" altLang="en-US" sz="4400" b="1" dirty="0" smtClean="0">
                <a:latin typeface="Times New Roman" pitchFamily="18" charset="0"/>
                <a:cs typeface="Times New Roman" pitchFamily="18" charset="0"/>
              </a:rPr>
              <a:t>变换</a:t>
            </a:r>
            <a:endParaRPr lang="zh-CN" altLang="en-US" sz="4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910" y="714356"/>
            <a:ext cx="7848872" cy="4093428"/>
          </a:xfrm>
          <a:prstGeom prst="rect">
            <a:avLst/>
          </a:prstGeom>
        </p:spPr>
        <p:txBody>
          <a:bodyPr wrap="square">
            <a:spAutoFit/>
          </a:bodyPr>
          <a:lstStyle/>
          <a:p>
            <a:r>
              <a:rPr lang="en-US" altLang="zh-CN" sz="3200" dirty="0" smtClean="0">
                <a:latin typeface="Times New Roman" pitchFamily="18" charset="0"/>
                <a:cs typeface="Times New Roman" pitchFamily="18" charset="0"/>
              </a:rPr>
              <a:t>greece24.bmp  </a:t>
            </a:r>
          </a:p>
          <a:p>
            <a:pPr>
              <a:defRPr/>
            </a:pPr>
            <a:r>
              <a:rPr lang="en-US" altLang="zh-CN" sz="3200" dirty="0" smtClean="0">
                <a:latin typeface="Times New Roman" pitchFamily="18" charset="0"/>
                <a:cs typeface="Times New Roman" pitchFamily="18" charset="0"/>
              </a:rPr>
              <a:t>F:\03</a:t>
            </a:r>
            <a:r>
              <a:rPr lang="zh-CN" altLang="en-US" sz="3200" dirty="0" smtClean="0">
                <a:latin typeface="Times New Roman" pitchFamily="18" charset="0"/>
                <a:cs typeface="Times New Roman" pitchFamily="18" charset="0"/>
              </a:rPr>
              <a:t>课堂演示</a:t>
            </a:r>
            <a:r>
              <a:rPr lang="en-US" altLang="zh-CN" sz="3200" dirty="0" smtClean="0">
                <a:latin typeface="Times New Roman" pitchFamily="18" charset="0"/>
                <a:cs typeface="Times New Roman" pitchFamily="18" charset="0"/>
              </a:rPr>
              <a:t>\</a:t>
            </a:r>
            <a:r>
              <a:rPr lang="zh-CN" altLang="en-US" sz="3200" dirty="0" smtClean="0">
                <a:latin typeface="Times New Roman" pitchFamily="18" charset="0"/>
                <a:cs typeface="Times New Roman" pitchFamily="18" charset="0"/>
              </a:rPr>
              <a:t>第</a:t>
            </a:r>
            <a:r>
              <a:rPr lang="en-US" altLang="zh-CN" sz="3200" dirty="0" smtClean="0">
                <a:latin typeface="Times New Roman" pitchFamily="18" charset="0"/>
                <a:cs typeface="Times New Roman" pitchFamily="18" charset="0"/>
              </a:rPr>
              <a:t>4</a:t>
            </a:r>
            <a:r>
              <a:rPr lang="zh-CN" altLang="en-US" sz="3200" dirty="0" smtClean="0">
                <a:latin typeface="Times New Roman" pitchFamily="18" charset="0"/>
                <a:cs typeface="Times New Roman" pitchFamily="18" charset="0"/>
              </a:rPr>
              <a:t>章图像增强</a:t>
            </a:r>
            <a:r>
              <a:rPr lang="en-US" altLang="zh-CN" sz="3200" dirty="0" smtClean="0">
                <a:latin typeface="Times New Roman" pitchFamily="18" charset="0"/>
                <a:cs typeface="Times New Roman" pitchFamily="18" charset="0"/>
              </a:rPr>
              <a:t>\</a:t>
            </a:r>
            <a:r>
              <a:rPr lang="zh-CN" altLang="en-US" sz="3200" dirty="0" smtClean="0">
                <a:latin typeface="Times New Roman" pitchFamily="18" charset="0"/>
                <a:cs typeface="Times New Roman" pitchFamily="18" charset="0"/>
              </a:rPr>
              <a:t>第</a:t>
            </a:r>
            <a:r>
              <a:rPr lang="en-US" altLang="zh-CN" sz="3200" dirty="0" smtClean="0">
                <a:latin typeface="Times New Roman" pitchFamily="18" charset="0"/>
                <a:cs typeface="Times New Roman" pitchFamily="18" charset="0"/>
              </a:rPr>
              <a:t>9</a:t>
            </a:r>
            <a:r>
              <a:rPr lang="zh-CN" altLang="en-US" sz="3200" dirty="0" smtClean="0">
                <a:latin typeface="Times New Roman" pitchFamily="18" charset="0"/>
                <a:cs typeface="Times New Roman" pitchFamily="18" charset="0"/>
              </a:rPr>
              <a:t>章灰度变换</a:t>
            </a:r>
            <a:r>
              <a:rPr lang="en-US" altLang="zh-CN" sz="3200" dirty="0" smtClean="0">
                <a:latin typeface="Times New Roman" pitchFamily="18" charset="0"/>
                <a:cs typeface="Times New Roman" pitchFamily="18" charset="0"/>
              </a:rPr>
              <a:t>-</a:t>
            </a:r>
            <a:r>
              <a:rPr lang="zh-CN" altLang="en-US" sz="3200" dirty="0" smtClean="0">
                <a:latin typeface="Times New Roman" pitchFamily="18" charset="0"/>
                <a:cs typeface="Times New Roman" pitchFamily="18" charset="0"/>
              </a:rPr>
              <a:t>增强</a:t>
            </a:r>
            <a:r>
              <a:rPr lang="en-US" altLang="zh-CN" sz="3200" dirty="0" smtClean="0">
                <a:latin typeface="Times New Roman" pitchFamily="18" charset="0"/>
                <a:cs typeface="Times New Roman" pitchFamily="18" charset="0"/>
              </a:rPr>
              <a:t>-</a:t>
            </a:r>
            <a:r>
              <a:rPr lang="en-US" altLang="zh-CN" sz="3200" dirty="0" smtClean="0">
                <a:latin typeface="Times New Roman" pitchFamily="18" charset="0"/>
                <a:cs typeface="Times New Roman" pitchFamily="18" charset="0"/>
              </a:rPr>
              <a:t>org:   </a:t>
            </a:r>
            <a:r>
              <a:rPr lang="zh-CN" altLang="en-US" sz="3200" b="1" dirty="0" smtClean="0">
                <a:solidFill>
                  <a:srgbClr val="0000FF"/>
                </a:solidFill>
                <a:latin typeface="Times New Roman" pitchFamily="18" charset="0"/>
                <a:cs typeface="Times New Roman" pitchFamily="18" charset="0"/>
              </a:rPr>
              <a:t>幂</a:t>
            </a:r>
            <a:r>
              <a:rPr lang="zh-CN" altLang="en-US" sz="3200" b="1" dirty="0">
                <a:solidFill>
                  <a:srgbClr val="0000FF"/>
                </a:solidFill>
                <a:latin typeface="Times New Roman" pitchFamily="18" charset="0"/>
                <a:cs typeface="Times New Roman" pitchFamily="18" charset="0"/>
              </a:rPr>
              <a:t>次</a:t>
            </a:r>
            <a:r>
              <a:rPr lang="zh-CN" altLang="en-US" sz="3200" b="1" dirty="0" smtClean="0">
                <a:solidFill>
                  <a:srgbClr val="0000FF"/>
                </a:solidFill>
                <a:latin typeface="Times New Roman" pitchFamily="18" charset="0"/>
                <a:cs typeface="Times New Roman" pitchFamily="18" charset="0"/>
              </a:rPr>
              <a:t>变换</a:t>
            </a:r>
            <a:endParaRPr lang="en-US" altLang="zh-CN" sz="3200" b="1" dirty="0" smtClean="0">
              <a:solidFill>
                <a:srgbClr val="0000FF"/>
              </a:solidFill>
              <a:latin typeface="Times New Roman" pitchFamily="18" charset="0"/>
              <a:cs typeface="Times New Roman" pitchFamily="18" charset="0"/>
            </a:endParaRPr>
          </a:p>
          <a:p>
            <a:r>
              <a:rPr lang="zh-CN" altLang="en-US" sz="3200" dirty="0">
                <a:latin typeface="Times New Roman" pitchFamily="18" charset="0"/>
                <a:cs typeface="Times New Roman" pitchFamily="18" charset="0"/>
              </a:rPr>
              <a:t>全局</a:t>
            </a:r>
            <a:r>
              <a:rPr lang="zh-CN" altLang="en-US" sz="3200" dirty="0" smtClean="0">
                <a:latin typeface="Times New Roman" pitchFamily="18" charset="0"/>
                <a:cs typeface="Times New Roman" pitchFamily="18" charset="0"/>
              </a:rPr>
              <a:t>函数：</a:t>
            </a:r>
            <a:r>
              <a:rPr lang="en-US" altLang="zh-CN" sz="3200" dirty="0" smtClean="0">
                <a:latin typeface="Times New Roman" panose="02020603050405020304" pitchFamily="18" charset="0"/>
                <a:cs typeface="Times New Roman" panose="02020603050405020304" pitchFamily="18" charset="0"/>
              </a:rPr>
              <a:t>void </a:t>
            </a:r>
            <a:r>
              <a:rPr lang="en-US" altLang="zh-CN" sz="3200" dirty="0" err="1">
                <a:solidFill>
                  <a:srgbClr val="0000FF"/>
                </a:solidFill>
                <a:latin typeface="Times New Roman" panose="02020603050405020304" pitchFamily="18" charset="0"/>
                <a:cs typeface="Times New Roman" panose="02020603050405020304" pitchFamily="18" charset="0"/>
              </a:rPr>
              <a:t>PowerTrans</a:t>
            </a:r>
            <a:r>
              <a:rPr lang="en-US" altLang="zh-CN" sz="3200" dirty="0">
                <a:latin typeface="Times New Roman" panose="02020603050405020304" pitchFamily="18" charset="0"/>
                <a:cs typeface="Times New Roman" panose="02020603050405020304" pitchFamily="18" charset="0"/>
              </a:rPr>
              <a:t>(BYTE* pixel, BYTE* </a:t>
            </a:r>
            <a:r>
              <a:rPr lang="en-US" altLang="zh-CN" sz="3200" dirty="0" err="1">
                <a:latin typeface="Times New Roman" panose="02020603050405020304" pitchFamily="18" charset="0"/>
                <a:cs typeface="Times New Roman" panose="02020603050405020304" pitchFamily="18" charset="0"/>
              </a:rPr>
              <a:t>tempPixel</a:t>
            </a:r>
            <a:r>
              <a:rPr lang="en-US" altLang="zh-CN" sz="3200" dirty="0">
                <a:latin typeface="Times New Roman" panose="02020603050405020304" pitchFamily="18" charset="0"/>
                <a:cs typeface="Times New Roman" panose="02020603050405020304" pitchFamily="18" charset="0"/>
              </a:rPr>
              <a:t>, UINT width, UINT height, </a:t>
            </a:r>
            <a:r>
              <a:rPr lang="fr-FR" altLang="zh-CN" sz="3200" dirty="0" smtClean="0">
                <a:latin typeface="Times New Roman" panose="02020603050405020304" pitchFamily="18" charset="0"/>
                <a:cs typeface="Times New Roman" panose="02020603050405020304" pitchFamily="18" charset="0"/>
              </a:rPr>
              <a:t>double </a:t>
            </a:r>
            <a:r>
              <a:rPr lang="fr-FR" altLang="zh-CN" sz="3200" dirty="0">
                <a:latin typeface="Times New Roman" panose="02020603050405020304" pitchFamily="18" charset="0"/>
                <a:cs typeface="Times New Roman" panose="02020603050405020304" pitchFamily="18" charset="0"/>
              </a:rPr>
              <a:t>b, double c, double r)</a:t>
            </a:r>
          </a:p>
          <a:p>
            <a:pPr>
              <a:defRPr/>
            </a:pPr>
            <a:r>
              <a:rPr lang="pt-BR" altLang="zh-CN" sz="3200" dirty="0" smtClean="0">
                <a:latin typeface="Times New Roman" pitchFamily="18" charset="0"/>
                <a:cs typeface="Times New Roman" pitchFamily="18" charset="0"/>
              </a:rPr>
              <a:t>dTemp = c * pow( i / 255 ,  </a:t>
            </a:r>
            <a:r>
              <a:rPr lang="pt-BR" altLang="zh-CN" sz="3200" dirty="0" smtClean="0">
                <a:solidFill>
                  <a:srgbClr val="0000FF"/>
                </a:solidFill>
                <a:latin typeface="Times New Roman" pitchFamily="18" charset="0"/>
                <a:cs typeface="Times New Roman" pitchFamily="18" charset="0"/>
              </a:rPr>
              <a:t>r</a:t>
            </a:r>
            <a:r>
              <a:rPr lang="pt-BR" altLang="zh-CN" sz="3200" dirty="0" smtClean="0">
                <a:latin typeface="Times New Roman" pitchFamily="18" charset="0"/>
                <a:cs typeface="Times New Roman" pitchFamily="18" charset="0"/>
              </a:rPr>
              <a:t> ) * 255 + b;</a:t>
            </a:r>
            <a:endParaRPr lang="en-US" altLang="zh-CN" sz="3200" dirty="0" smtClean="0">
              <a:latin typeface="Times New Roman" pitchFamily="18" charset="0"/>
              <a:cs typeface="Times New Roman" pitchFamily="18" charset="0"/>
            </a:endParaRPr>
          </a:p>
          <a:p>
            <a:endParaRPr lang="zh-CN" altLang="en-US" dirty="0" smtClean="0">
              <a:latin typeface="Times New Roman" pitchFamily="18" charset="0"/>
              <a:cs typeface="Times New Roman" pitchFamily="18" charset="0"/>
            </a:endParaRPr>
          </a:p>
          <a:p>
            <a:endParaRPr lang="en-US" altLang="zh-CN" dirty="0" smtClean="0">
              <a:latin typeface="Times New Roman" pitchFamily="18" charset="0"/>
              <a:cs typeface="Times New Roman" pitchFamily="18" charset="0"/>
            </a:endParaRPr>
          </a:p>
        </p:txBody>
      </p:sp>
      <p:sp>
        <p:nvSpPr>
          <p:cNvPr id="3" name="TextBox 2"/>
          <p:cNvSpPr txBox="1"/>
          <p:nvPr/>
        </p:nvSpPr>
        <p:spPr>
          <a:xfrm>
            <a:off x="3643306" y="159229"/>
            <a:ext cx="2088232" cy="769441"/>
          </a:xfrm>
          <a:prstGeom prst="rect">
            <a:avLst/>
          </a:prstGeom>
          <a:noFill/>
        </p:spPr>
        <p:txBody>
          <a:bodyPr wrap="square" rtlCol="0">
            <a:spAutoFit/>
          </a:bodyPr>
          <a:lstStyle/>
          <a:p>
            <a:pPr algn="ctr"/>
            <a:r>
              <a:rPr lang="zh-CN" altLang="en-US" sz="4400" b="1" dirty="0" smtClean="0">
                <a:latin typeface="Times New Roman" pitchFamily="18" charset="0"/>
                <a:cs typeface="Times New Roman" pitchFamily="18" charset="0"/>
              </a:rPr>
              <a:t>演示</a:t>
            </a:r>
            <a:endParaRPr lang="zh-CN" altLang="en-US" sz="4400" b="1" dirty="0">
              <a:latin typeface="Times New Roman" pitchFamily="18" charset="0"/>
              <a:cs typeface="Times New Roman" pitchFamily="18" charset="0"/>
            </a:endParaRPr>
          </a:p>
        </p:txBody>
      </p:sp>
      <p:graphicFrame>
        <p:nvGraphicFramePr>
          <p:cNvPr id="629762" name="Object 3"/>
          <p:cNvGraphicFramePr>
            <a:graphicFrameLocks noChangeAspect="1"/>
          </p:cNvGraphicFramePr>
          <p:nvPr>
            <p:extLst>
              <p:ext uri="{D42A27DB-BD31-4B8C-83A1-F6EECF244321}">
                <p14:modId xmlns:p14="http://schemas.microsoft.com/office/powerpoint/2010/main" val="4051986185"/>
              </p:ext>
            </p:extLst>
          </p:nvPr>
        </p:nvGraphicFramePr>
        <p:xfrm>
          <a:off x="615943" y="4221088"/>
          <a:ext cx="3027363" cy="673100"/>
        </p:xfrm>
        <a:graphic>
          <a:graphicData uri="http://schemas.openxmlformats.org/presentationml/2006/ole">
            <mc:AlternateContent xmlns:mc="http://schemas.openxmlformats.org/markup-compatibility/2006">
              <mc:Choice xmlns:v="urn:schemas-microsoft-com:vml" Requires="v">
                <p:oleObj spid="_x0000_s629797" name="Equation" r:id="rId4" imgW="1028520" imgH="228600" progId="">
                  <p:embed/>
                </p:oleObj>
              </mc:Choice>
              <mc:Fallback>
                <p:oleObj name="Equation" r:id="rId4" imgW="1028520" imgH="22860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43" y="4221088"/>
                        <a:ext cx="3027363"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6"/>
          <a:srcRect/>
          <a:stretch>
            <a:fillRect/>
          </a:stretch>
        </p:blipFill>
        <p:spPr bwMode="auto">
          <a:xfrm>
            <a:off x="3923928" y="4221088"/>
            <a:ext cx="4594821" cy="24744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0138" y="4673758"/>
            <a:ext cx="2560938" cy="584775"/>
          </a:xfrm>
          <a:prstGeom prst="rect">
            <a:avLst/>
          </a:prstGeom>
        </p:spPr>
        <p:txBody>
          <a:bodyPr wrap="square">
            <a:spAutoFit/>
          </a:bodyPr>
          <a:lstStyle/>
          <a:p>
            <a:r>
              <a:rPr lang="zh-CN" altLang="en-US" sz="3200" b="1" dirty="0" smtClean="0">
                <a:solidFill>
                  <a:srgbClr val="0000FF"/>
                </a:solidFill>
                <a:latin typeface="Times New Roman" pitchFamily="18" charset="0"/>
                <a:cs typeface="Times New Roman" pitchFamily="18" charset="0"/>
              </a:rPr>
              <a:t>幂</a:t>
            </a:r>
            <a:r>
              <a:rPr lang="zh-CN" altLang="en-US" sz="3200" b="1" dirty="0">
                <a:solidFill>
                  <a:srgbClr val="0000FF"/>
                </a:solidFill>
                <a:latin typeface="Times New Roman" pitchFamily="18" charset="0"/>
                <a:cs typeface="Times New Roman" pitchFamily="18" charset="0"/>
              </a:rPr>
              <a:t>次</a:t>
            </a:r>
            <a:r>
              <a:rPr lang="zh-CN" altLang="en-US" sz="3200" b="1" dirty="0" smtClean="0">
                <a:solidFill>
                  <a:srgbClr val="0000FF"/>
                </a:solidFill>
                <a:latin typeface="Times New Roman" pitchFamily="18" charset="0"/>
                <a:cs typeface="Times New Roman" pitchFamily="18" charset="0"/>
              </a:rPr>
              <a:t>变换</a:t>
            </a:r>
            <a:endParaRPr lang="en-US" altLang="zh-CN" sz="3200" b="1" dirty="0" smtClean="0">
              <a:solidFill>
                <a:srgbClr val="0000FF"/>
              </a:solidFill>
              <a:latin typeface="Times New Roman" pitchFamily="18" charset="0"/>
              <a:cs typeface="Times New Roman" pitchFamily="18" charset="0"/>
            </a:endParaRPr>
          </a:p>
        </p:txBody>
      </p:sp>
      <p:sp>
        <p:nvSpPr>
          <p:cNvPr id="3" name="TextBox 2"/>
          <p:cNvSpPr txBox="1"/>
          <p:nvPr/>
        </p:nvSpPr>
        <p:spPr>
          <a:xfrm>
            <a:off x="3643306" y="159229"/>
            <a:ext cx="2088232" cy="769441"/>
          </a:xfrm>
          <a:prstGeom prst="rect">
            <a:avLst/>
          </a:prstGeom>
          <a:noFill/>
        </p:spPr>
        <p:txBody>
          <a:bodyPr wrap="square" rtlCol="0">
            <a:spAutoFit/>
          </a:bodyPr>
          <a:lstStyle/>
          <a:p>
            <a:pPr algn="ctr"/>
            <a:r>
              <a:rPr lang="zh-CN" altLang="en-US" sz="4400" b="1" dirty="0" smtClean="0">
                <a:latin typeface="Times New Roman" pitchFamily="18" charset="0"/>
                <a:cs typeface="Times New Roman" pitchFamily="18" charset="0"/>
              </a:rPr>
              <a:t>小 结</a:t>
            </a:r>
            <a:endParaRPr lang="zh-CN" altLang="en-US" sz="4400" b="1" dirty="0">
              <a:latin typeface="Times New Roman" pitchFamily="18" charset="0"/>
              <a:cs typeface="Times New Roman" pitchFamily="18" charset="0"/>
            </a:endParaRPr>
          </a:p>
        </p:txBody>
      </p:sp>
      <p:graphicFrame>
        <p:nvGraphicFramePr>
          <p:cNvPr id="629762" name="Object 3"/>
          <p:cNvGraphicFramePr>
            <a:graphicFrameLocks noChangeAspect="1"/>
          </p:cNvGraphicFramePr>
          <p:nvPr>
            <p:extLst>
              <p:ext uri="{D42A27DB-BD31-4B8C-83A1-F6EECF244321}">
                <p14:modId xmlns:p14="http://schemas.microsoft.com/office/powerpoint/2010/main" val="1238105111"/>
              </p:ext>
            </p:extLst>
          </p:nvPr>
        </p:nvGraphicFramePr>
        <p:xfrm>
          <a:off x="520139" y="5545054"/>
          <a:ext cx="2683710" cy="596693"/>
        </p:xfrm>
        <a:graphic>
          <a:graphicData uri="http://schemas.openxmlformats.org/presentationml/2006/ole">
            <mc:AlternateContent xmlns:mc="http://schemas.openxmlformats.org/markup-compatibility/2006">
              <mc:Choice xmlns:v="urn:schemas-microsoft-com:vml" Requires="v">
                <p:oleObj spid="_x0000_s630788" name="Equation" r:id="rId4" imgW="1028520" imgH="228600" progId="">
                  <p:embed/>
                </p:oleObj>
              </mc:Choice>
              <mc:Fallback>
                <p:oleObj name="Equation" r:id="rId4" imgW="1028520" imgH="228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139" y="5545054"/>
                        <a:ext cx="2683710" cy="596693"/>
                      </a:xfrm>
                      <a:prstGeom prst="rect">
                        <a:avLst/>
                      </a:prstGeom>
                      <a:noFill/>
                      <a:extLst/>
                    </p:spPr>
                  </p:pic>
                </p:oleObj>
              </mc:Fallback>
            </mc:AlternateContent>
          </a:graphicData>
        </a:graphic>
      </p:graphicFrame>
      <p:pic>
        <p:nvPicPr>
          <p:cNvPr id="5" name="Picture 2"/>
          <p:cNvPicPr>
            <a:picLocks noChangeAspect="1" noChangeArrowheads="1"/>
          </p:cNvPicPr>
          <p:nvPr/>
        </p:nvPicPr>
        <p:blipFill>
          <a:blip r:embed="rId6"/>
          <a:srcRect/>
          <a:stretch>
            <a:fillRect/>
          </a:stretch>
        </p:blipFill>
        <p:spPr bwMode="auto">
          <a:xfrm>
            <a:off x="6033746" y="5272348"/>
            <a:ext cx="2642710" cy="1423164"/>
          </a:xfrm>
          <a:prstGeom prst="rect">
            <a:avLst/>
          </a:prstGeom>
          <a:noFill/>
          <a:ln w="9525">
            <a:noFill/>
            <a:miter lim="800000"/>
            <a:headEnd/>
            <a:tailEnd/>
          </a:ln>
          <a:effectLst/>
        </p:spPr>
      </p:pic>
      <p:pic>
        <p:nvPicPr>
          <p:cNvPr id="6" name="Picture 4"/>
          <p:cNvPicPr>
            <a:picLocks noChangeAspect="1" noChangeArrowheads="1"/>
          </p:cNvPicPr>
          <p:nvPr/>
        </p:nvPicPr>
        <p:blipFill>
          <a:blip r:embed="rId7" cstate="print"/>
          <a:srcRect/>
          <a:stretch>
            <a:fillRect/>
          </a:stretch>
        </p:blipFill>
        <p:spPr bwMode="auto">
          <a:xfrm>
            <a:off x="3707904" y="5211117"/>
            <a:ext cx="2088232" cy="1484394"/>
          </a:xfrm>
          <a:prstGeom prst="rect">
            <a:avLst/>
          </a:prstGeom>
          <a:noFill/>
          <a:ln w="9525">
            <a:noFill/>
            <a:miter lim="800000"/>
            <a:headEnd/>
            <a:tailEnd/>
          </a:ln>
        </p:spPr>
      </p:pic>
      <p:sp>
        <p:nvSpPr>
          <p:cNvPr id="7" name="矩形 6"/>
          <p:cNvSpPr/>
          <p:nvPr/>
        </p:nvSpPr>
        <p:spPr>
          <a:xfrm>
            <a:off x="520138" y="2831313"/>
            <a:ext cx="2560938" cy="584775"/>
          </a:xfrm>
          <a:prstGeom prst="rect">
            <a:avLst/>
          </a:prstGeom>
        </p:spPr>
        <p:txBody>
          <a:bodyPr wrap="square">
            <a:spAutoFit/>
          </a:bodyPr>
          <a:lstStyle/>
          <a:p>
            <a:r>
              <a:rPr lang="zh-CN" altLang="en-US" sz="3200" b="1" dirty="0" smtClean="0">
                <a:solidFill>
                  <a:srgbClr val="0000FF"/>
                </a:solidFill>
                <a:latin typeface="Times New Roman" pitchFamily="18" charset="0"/>
                <a:cs typeface="Times New Roman" pitchFamily="18" charset="0"/>
              </a:rPr>
              <a:t>指数变换</a:t>
            </a:r>
            <a:endParaRPr lang="en-US" altLang="zh-CN" sz="3200" b="1" dirty="0" smtClean="0">
              <a:solidFill>
                <a:srgbClr val="0000FF"/>
              </a:solidFill>
              <a:latin typeface="Times New Roman" pitchFamily="18" charset="0"/>
              <a:cs typeface="Times New Roman" pitchFamily="18" charset="0"/>
            </a:endParaRPr>
          </a:p>
        </p:txBody>
      </p:sp>
      <p:sp>
        <p:nvSpPr>
          <p:cNvPr id="8" name="矩形 7"/>
          <p:cNvSpPr/>
          <p:nvPr/>
        </p:nvSpPr>
        <p:spPr>
          <a:xfrm>
            <a:off x="550247" y="1096880"/>
            <a:ext cx="2560938" cy="584775"/>
          </a:xfrm>
          <a:prstGeom prst="rect">
            <a:avLst/>
          </a:prstGeom>
        </p:spPr>
        <p:txBody>
          <a:bodyPr wrap="square">
            <a:spAutoFit/>
          </a:bodyPr>
          <a:lstStyle/>
          <a:p>
            <a:r>
              <a:rPr lang="zh-CN" altLang="en-US" sz="3200" b="1" dirty="0" smtClean="0">
                <a:solidFill>
                  <a:srgbClr val="0000FF"/>
                </a:solidFill>
                <a:latin typeface="Times New Roman" pitchFamily="18" charset="0"/>
                <a:cs typeface="Times New Roman" pitchFamily="18" charset="0"/>
              </a:rPr>
              <a:t>对数变换</a:t>
            </a:r>
            <a:endParaRPr lang="en-US" altLang="zh-CN" sz="3200" b="1" dirty="0" smtClean="0">
              <a:solidFill>
                <a:srgbClr val="0000FF"/>
              </a:solidFill>
              <a:latin typeface="Times New Roman" pitchFamily="18" charset="0"/>
              <a:cs typeface="Times New Roman" pitchFamily="18" charset="0"/>
            </a:endParaRPr>
          </a:p>
        </p:txBody>
      </p:sp>
      <p:pic>
        <p:nvPicPr>
          <p:cNvPr id="9" name="Picture 5"/>
          <p:cNvPicPr>
            <a:picLocks noChangeAspect="1" noChangeArrowheads="1"/>
          </p:cNvPicPr>
          <p:nvPr/>
        </p:nvPicPr>
        <p:blipFill>
          <a:blip r:embed="rId8" cstate="print"/>
          <a:srcRect/>
          <a:stretch>
            <a:fillRect/>
          </a:stretch>
        </p:blipFill>
        <p:spPr bwMode="auto">
          <a:xfrm flipH="1">
            <a:off x="7575892" y="3144776"/>
            <a:ext cx="1270136" cy="1386917"/>
          </a:xfrm>
          <a:prstGeom prst="rect">
            <a:avLst/>
          </a:prstGeom>
          <a:noFill/>
          <a:ln w="9525">
            <a:noFill/>
            <a:miter lim="800000"/>
            <a:headEnd/>
            <a:tailEnd/>
          </a:ln>
        </p:spPr>
      </p:pic>
      <p:pic>
        <p:nvPicPr>
          <p:cNvPr id="10" name="Picture 6"/>
          <p:cNvPicPr>
            <a:picLocks noChangeAspect="1" noChangeArrowheads="1"/>
          </p:cNvPicPr>
          <p:nvPr/>
        </p:nvPicPr>
        <p:blipFill>
          <a:blip r:embed="rId9" cstate="print"/>
          <a:srcRect/>
          <a:stretch>
            <a:fillRect/>
          </a:stretch>
        </p:blipFill>
        <p:spPr bwMode="auto">
          <a:xfrm flipH="1">
            <a:off x="6156176" y="3159938"/>
            <a:ext cx="1272025" cy="1373358"/>
          </a:xfrm>
          <a:prstGeom prst="rect">
            <a:avLst/>
          </a:prstGeom>
          <a:noFill/>
          <a:ln w="9525">
            <a:noFill/>
            <a:miter lim="800000"/>
            <a:headEnd/>
            <a:tailEnd/>
          </a:ln>
        </p:spPr>
      </p:pic>
      <p:pic>
        <p:nvPicPr>
          <p:cNvPr id="11" name="Picture 4" descr="tu33a"/>
          <p:cNvPicPr>
            <a:picLocks noChangeAspect="1" noChangeArrowheads="1"/>
          </p:cNvPicPr>
          <p:nvPr/>
        </p:nvPicPr>
        <p:blipFill>
          <a:blip r:embed="rId10" cstate="print">
            <a:lum bright="-20000"/>
          </a:blip>
          <a:srcRect/>
          <a:stretch>
            <a:fillRect/>
          </a:stretch>
        </p:blipFill>
        <p:spPr bwMode="auto">
          <a:xfrm flipH="1">
            <a:off x="6033745" y="1216352"/>
            <a:ext cx="1204535" cy="1204535"/>
          </a:xfrm>
          <a:prstGeom prst="rect">
            <a:avLst/>
          </a:prstGeom>
          <a:noFill/>
          <a:ln w="9525">
            <a:solidFill>
              <a:schemeClr val="tx1"/>
            </a:solidFill>
            <a:miter lim="800000"/>
            <a:headEnd/>
            <a:tailEnd/>
          </a:ln>
        </p:spPr>
      </p:pic>
      <p:pic>
        <p:nvPicPr>
          <p:cNvPr id="12" name="Picture 5" descr="tu33b"/>
          <p:cNvPicPr>
            <a:picLocks noChangeAspect="1" noChangeArrowheads="1"/>
          </p:cNvPicPr>
          <p:nvPr/>
        </p:nvPicPr>
        <p:blipFill>
          <a:blip r:embed="rId11" cstate="print">
            <a:lum bright="-20000"/>
          </a:blip>
          <a:srcRect/>
          <a:stretch>
            <a:fillRect/>
          </a:stretch>
        </p:blipFill>
        <p:spPr bwMode="auto">
          <a:xfrm flipH="1">
            <a:off x="7663266" y="1224951"/>
            <a:ext cx="1195936" cy="1195936"/>
          </a:xfrm>
          <a:prstGeom prst="rect">
            <a:avLst/>
          </a:prstGeom>
          <a:noFill/>
          <a:ln w="9525">
            <a:solidFill>
              <a:schemeClr val="tx1"/>
            </a:solidFill>
            <a:miter lim="800000"/>
            <a:headEnd/>
            <a:tailEnd/>
          </a:ln>
        </p:spPr>
      </p:pic>
      <p:sp>
        <p:nvSpPr>
          <p:cNvPr id="13" name="Rectangle 4"/>
          <p:cNvSpPr>
            <a:spLocks noChangeArrowheads="1"/>
          </p:cNvSpPr>
          <p:nvPr/>
        </p:nvSpPr>
        <p:spPr bwMode="auto">
          <a:xfrm>
            <a:off x="566043" y="3514852"/>
            <a:ext cx="2808312" cy="633181"/>
          </a:xfrm>
          <a:prstGeom prst="rect">
            <a:avLst/>
          </a:prstGeom>
          <a:noFill/>
          <a:ln w="9525">
            <a:noFill/>
            <a:miter lim="800000"/>
            <a:headEnd/>
            <a:tailEnd/>
          </a:ln>
        </p:spPr>
        <p:txBody>
          <a:bodyPr wrap="square" lIns="0" tIns="17457" rIns="0" bIns="0" anchor="ctr">
            <a:spAutoFit/>
          </a:bodyPr>
          <a:lstStyle/>
          <a:p>
            <a:pPr indent="223838" eaLnBrk="0" hangingPunct="0"/>
            <a:r>
              <a:rPr lang="en-US" altLang="zh-CN" sz="4000" b="0" i="1" dirty="0" smtClean="0">
                <a:latin typeface="Times New Roman" pitchFamily="18" charset="0"/>
                <a:cs typeface="Times New Roman" pitchFamily="18" charset="0"/>
              </a:rPr>
              <a:t>y</a:t>
            </a:r>
            <a:r>
              <a:rPr lang="en-US" altLang="zh-CN" sz="4000" b="0" dirty="0" smtClean="0">
                <a:latin typeface="Times New Roman" pitchFamily="18" charset="0"/>
                <a:cs typeface="Times New Roman" pitchFamily="18" charset="0"/>
              </a:rPr>
              <a:t>=</a:t>
            </a:r>
            <a:r>
              <a:rPr lang="en-US" altLang="zh-CN" sz="4000" b="0" i="1" dirty="0" err="1" smtClean="0">
                <a:latin typeface="Times New Roman" pitchFamily="18" charset="0"/>
                <a:cs typeface="Times New Roman" pitchFamily="18" charset="0"/>
              </a:rPr>
              <a:t>b</a:t>
            </a:r>
            <a:r>
              <a:rPr lang="en-US" altLang="zh-CN" sz="4000" b="0" i="1" baseline="30000" dirty="0" err="1" smtClean="0">
                <a:latin typeface="Times New Roman" pitchFamily="18" charset="0"/>
                <a:cs typeface="Times New Roman" pitchFamily="18" charset="0"/>
              </a:rPr>
              <a:t>c</a:t>
            </a:r>
            <a:r>
              <a:rPr lang="en-US" altLang="zh-CN" sz="4000" b="0" i="1" baseline="30000" dirty="0" smtClean="0">
                <a:latin typeface="Times New Roman" pitchFamily="18" charset="0"/>
                <a:cs typeface="Times New Roman" pitchFamily="18" charset="0"/>
              </a:rPr>
              <a:t>(x-a</a:t>
            </a:r>
            <a:r>
              <a:rPr lang="en-US" altLang="zh-CN" sz="4000" b="0" i="1" baseline="30000" dirty="0">
                <a:latin typeface="Times New Roman" pitchFamily="18" charset="0"/>
                <a:cs typeface="Times New Roman" pitchFamily="18" charset="0"/>
              </a:rPr>
              <a:t>)</a:t>
            </a:r>
            <a:r>
              <a:rPr lang="en-US" altLang="zh-CN" sz="4000" b="0" dirty="0">
                <a:latin typeface="Times New Roman" pitchFamily="18" charset="0"/>
                <a:cs typeface="Times New Roman" pitchFamily="18" charset="0"/>
              </a:rPr>
              <a:t>-</a:t>
            </a:r>
            <a:r>
              <a:rPr lang="en-US" altLang="zh-CN" sz="4000" b="0" dirty="0" smtClean="0">
                <a:latin typeface="Times New Roman" pitchFamily="18" charset="0"/>
                <a:cs typeface="Times New Roman" pitchFamily="18" charset="0"/>
              </a:rPr>
              <a:t>1</a:t>
            </a:r>
            <a:endParaRPr lang="en-US" altLang="zh-CN" sz="4000" b="0" dirty="0" smtClean="0">
              <a:latin typeface="Times New Roman" pitchFamily="18" charset="0"/>
              <a:cs typeface="Times New Roman" pitchFamily="18" charset="0"/>
            </a:endParaRPr>
          </a:p>
        </p:txBody>
      </p:sp>
      <p:pic>
        <p:nvPicPr>
          <p:cNvPr id="14" name="Picture 5" descr="image039"/>
          <p:cNvPicPr>
            <a:picLocks noChangeAspect="1" noChangeArrowheads="1"/>
          </p:cNvPicPr>
          <p:nvPr/>
        </p:nvPicPr>
        <p:blipFill>
          <a:blip r:embed="rId12" cstate="print"/>
          <a:srcRect/>
          <a:stretch>
            <a:fillRect/>
          </a:stretch>
        </p:blipFill>
        <p:spPr bwMode="auto">
          <a:xfrm>
            <a:off x="4251600" y="3046447"/>
            <a:ext cx="1532611" cy="1532611"/>
          </a:xfrm>
          <a:prstGeom prst="rect">
            <a:avLst/>
          </a:prstGeom>
          <a:noFill/>
          <a:ln w="9525">
            <a:noFill/>
            <a:miter lim="800000"/>
            <a:headEnd/>
            <a:tailEnd/>
          </a:ln>
        </p:spPr>
      </p:pic>
      <p:graphicFrame>
        <p:nvGraphicFramePr>
          <p:cNvPr id="15" name="Object 4"/>
          <p:cNvGraphicFramePr>
            <a:graphicFrameLocks noChangeAspect="1"/>
          </p:cNvGraphicFramePr>
          <p:nvPr>
            <p:extLst>
              <p:ext uri="{D42A27DB-BD31-4B8C-83A1-F6EECF244321}">
                <p14:modId xmlns:p14="http://schemas.microsoft.com/office/powerpoint/2010/main" val="1266064535"/>
              </p:ext>
            </p:extLst>
          </p:nvPr>
        </p:nvGraphicFramePr>
        <p:xfrm>
          <a:off x="707662" y="1783719"/>
          <a:ext cx="3479891" cy="484933"/>
        </p:xfrm>
        <a:graphic>
          <a:graphicData uri="http://schemas.openxmlformats.org/presentationml/2006/ole">
            <mc:AlternateContent xmlns:mc="http://schemas.openxmlformats.org/markup-compatibility/2006">
              <mc:Choice xmlns:v="urn:schemas-microsoft-com:vml" Requires="v">
                <p:oleObj spid="_x0000_s630789" name="Equation" r:id="rId13" imgW="1638000" imgH="228600" progId="">
                  <p:embed/>
                </p:oleObj>
              </mc:Choice>
              <mc:Fallback>
                <p:oleObj name="Equation" r:id="rId13" imgW="1638000" imgH="22860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7662" y="1783719"/>
                        <a:ext cx="3479891" cy="484933"/>
                      </a:xfrm>
                      <a:prstGeom prst="rect">
                        <a:avLst/>
                      </a:prstGeom>
                      <a:noFill/>
                      <a:extLst/>
                    </p:spPr>
                  </p:pic>
                </p:oleObj>
              </mc:Fallback>
            </mc:AlternateContent>
          </a:graphicData>
        </a:graphic>
      </p:graphicFrame>
      <p:pic>
        <p:nvPicPr>
          <p:cNvPr id="16" name="Picture 5" descr="第3章01"/>
          <p:cNvPicPr>
            <a:picLocks noChangeAspect="1" noChangeArrowheads="1"/>
          </p:cNvPicPr>
          <p:nvPr/>
        </p:nvPicPr>
        <p:blipFill>
          <a:blip r:embed="rId15" cstate="print">
            <a:lum bright="-36000" contrast="60000"/>
          </a:blip>
          <a:srcRect/>
          <a:stretch>
            <a:fillRect/>
          </a:stretch>
        </p:blipFill>
        <p:spPr>
          <a:xfrm>
            <a:off x="4282198" y="1216353"/>
            <a:ext cx="1539054" cy="1198036"/>
          </a:xfrm>
          <a:prstGeom prst="rect">
            <a:avLst/>
          </a:prstGeom>
          <a:noFill/>
          <a:ln/>
        </p:spPr>
      </p:pic>
    </p:spTree>
    <p:extLst>
      <p:ext uri="{BB962C8B-B14F-4D97-AF65-F5344CB8AC3E}">
        <p14:creationId xmlns:p14="http://schemas.microsoft.com/office/powerpoint/2010/main" val="85373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b="1" dirty="0" smtClean="0"/>
              <a:t>主要内容</a:t>
            </a:r>
            <a:endParaRPr lang="zh-CN" altLang="en-US" b="1" dirty="0"/>
          </a:p>
        </p:txBody>
      </p:sp>
      <p:sp>
        <p:nvSpPr>
          <p:cNvPr id="3" name="内容占位符 2"/>
          <p:cNvSpPr>
            <a:spLocks noGrp="1"/>
          </p:cNvSpPr>
          <p:nvPr>
            <p:ph idx="1"/>
          </p:nvPr>
        </p:nvSpPr>
        <p:spPr>
          <a:xfrm>
            <a:off x="827584" y="1052736"/>
            <a:ext cx="7128792" cy="5805264"/>
          </a:xfrm>
        </p:spPr>
        <p:txBody>
          <a:bodyPr>
            <a:normAutofit fontScale="85000" lnSpcReduction="20000"/>
          </a:bodyPr>
          <a:lstStyle/>
          <a:p>
            <a:pPr>
              <a:buNone/>
            </a:pPr>
            <a:r>
              <a:rPr lang="en-US" altLang="zh-CN" dirty="0" smtClean="0">
                <a:latin typeface="+mn-ea"/>
              </a:rPr>
              <a:t>3.1 </a:t>
            </a:r>
            <a:r>
              <a:rPr lang="zh-CN" altLang="en-US" dirty="0" smtClean="0">
                <a:latin typeface="+mn-ea"/>
              </a:rPr>
              <a:t>引言</a:t>
            </a:r>
            <a:endParaRPr lang="en-US" altLang="zh-CN" dirty="0" smtClean="0">
              <a:latin typeface="+mn-ea"/>
            </a:endParaRPr>
          </a:p>
          <a:p>
            <a:pPr>
              <a:buNone/>
            </a:pPr>
            <a:r>
              <a:rPr lang="en-US" altLang="zh-CN" dirty="0" smtClean="0">
                <a:latin typeface="+mn-ea"/>
              </a:rPr>
              <a:t>3.2 </a:t>
            </a:r>
            <a:r>
              <a:rPr lang="zh-CN" altLang="en-US" dirty="0" smtClean="0">
                <a:latin typeface="+mn-ea"/>
              </a:rPr>
              <a:t>线性变换</a:t>
            </a:r>
            <a:endParaRPr lang="en-US" altLang="zh-CN" dirty="0" smtClean="0">
              <a:latin typeface="+mn-ea"/>
            </a:endParaRPr>
          </a:p>
          <a:p>
            <a:pPr lvl="1">
              <a:buNone/>
            </a:pPr>
            <a:r>
              <a:rPr lang="en-US" altLang="zh-CN" dirty="0" smtClean="0">
                <a:latin typeface="+mn-ea"/>
              </a:rPr>
              <a:t>3.2.1 </a:t>
            </a:r>
            <a:r>
              <a:rPr lang="zh-CN" altLang="en-US" dirty="0" smtClean="0">
                <a:latin typeface="+mn-ea"/>
              </a:rPr>
              <a:t>反色、二值化、线性比例</a:t>
            </a:r>
            <a:endParaRPr lang="en-US" altLang="zh-CN" dirty="0" smtClean="0">
              <a:latin typeface="+mn-ea"/>
            </a:endParaRPr>
          </a:p>
          <a:p>
            <a:pPr lvl="1">
              <a:buNone/>
            </a:pPr>
            <a:r>
              <a:rPr lang="en-US" altLang="zh-CN" dirty="0" smtClean="0">
                <a:latin typeface="+mn-ea"/>
              </a:rPr>
              <a:t>3.2.2 </a:t>
            </a:r>
            <a:r>
              <a:rPr lang="zh-CN" altLang="en-US" dirty="0" smtClean="0">
                <a:latin typeface="+mn-ea"/>
              </a:rPr>
              <a:t>对比度线性展宽</a:t>
            </a:r>
            <a:endParaRPr lang="en-US" altLang="zh-CN" dirty="0" smtClean="0">
              <a:latin typeface="+mn-ea"/>
            </a:endParaRPr>
          </a:p>
          <a:p>
            <a:pPr lvl="1">
              <a:buNone/>
            </a:pPr>
            <a:r>
              <a:rPr lang="en-US" altLang="zh-CN" dirty="0" smtClean="0">
                <a:latin typeface="+mn-ea"/>
              </a:rPr>
              <a:t>3.2.3 </a:t>
            </a:r>
            <a:r>
              <a:rPr lang="zh-CN" altLang="en-US" dirty="0" smtClean="0">
                <a:latin typeface="+mn-ea"/>
              </a:rPr>
              <a:t>灰级窗与灰级窗切片</a:t>
            </a:r>
            <a:endParaRPr lang="en-US" altLang="zh-CN" dirty="0" smtClean="0">
              <a:latin typeface="+mn-ea"/>
            </a:endParaRPr>
          </a:p>
          <a:p>
            <a:pPr lvl="1">
              <a:buNone/>
            </a:pPr>
            <a:r>
              <a:rPr lang="en-US" altLang="zh-CN" dirty="0" smtClean="0">
                <a:latin typeface="+mn-ea"/>
              </a:rPr>
              <a:t>3.2.4 </a:t>
            </a:r>
            <a:r>
              <a:rPr lang="zh-CN" altLang="en-US" dirty="0" smtClean="0">
                <a:latin typeface="+mn-ea"/>
              </a:rPr>
              <a:t>线性动态范围调整</a:t>
            </a:r>
            <a:endParaRPr lang="en-US" altLang="zh-CN" dirty="0" smtClean="0">
              <a:latin typeface="+mn-ea"/>
            </a:endParaRPr>
          </a:p>
          <a:p>
            <a:pPr lvl="1">
              <a:buNone/>
            </a:pPr>
            <a:r>
              <a:rPr lang="en-US" altLang="zh-CN" dirty="0" smtClean="0">
                <a:latin typeface="+mn-ea"/>
              </a:rPr>
              <a:t>3.2.5 </a:t>
            </a:r>
            <a:r>
              <a:rPr lang="zh-CN" altLang="en-US" dirty="0" smtClean="0">
                <a:latin typeface="+mn-ea"/>
              </a:rPr>
              <a:t>位平面图像</a:t>
            </a:r>
            <a:endParaRPr lang="en-US" altLang="zh-CN" dirty="0" smtClean="0">
              <a:latin typeface="+mn-ea"/>
            </a:endParaRPr>
          </a:p>
          <a:p>
            <a:pPr>
              <a:buNone/>
            </a:pPr>
            <a:r>
              <a:rPr lang="en-US" altLang="zh-CN" dirty="0" smtClean="0">
                <a:latin typeface="+mn-ea"/>
              </a:rPr>
              <a:t>3.3 </a:t>
            </a:r>
            <a:r>
              <a:rPr lang="zh-CN" altLang="en-US" dirty="0" smtClean="0">
                <a:latin typeface="+mn-ea"/>
              </a:rPr>
              <a:t>非线性变换</a:t>
            </a:r>
            <a:endParaRPr lang="en-US" altLang="zh-CN" dirty="0" smtClean="0">
              <a:latin typeface="+mn-ea"/>
            </a:endParaRPr>
          </a:p>
          <a:p>
            <a:pPr lvl="1">
              <a:buNone/>
            </a:pPr>
            <a:r>
              <a:rPr lang="en-US" altLang="zh-CN" dirty="0" smtClean="0">
                <a:latin typeface="+mn-ea"/>
              </a:rPr>
              <a:t>3.3.1 </a:t>
            </a:r>
            <a:r>
              <a:rPr lang="zh-CN" altLang="en-US" dirty="0" smtClean="0">
                <a:latin typeface="+mn-ea"/>
              </a:rPr>
              <a:t>对数变换</a:t>
            </a:r>
            <a:endParaRPr lang="en-US" altLang="zh-CN" dirty="0" smtClean="0">
              <a:latin typeface="+mn-ea"/>
            </a:endParaRPr>
          </a:p>
          <a:p>
            <a:pPr lvl="1">
              <a:buNone/>
            </a:pPr>
            <a:r>
              <a:rPr lang="en-US" altLang="zh-CN" dirty="0" smtClean="0">
                <a:latin typeface="+mn-ea"/>
              </a:rPr>
              <a:t>3.3.2 </a:t>
            </a:r>
            <a:r>
              <a:rPr lang="zh-CN" altLang="en-US" dirty="0" smtClean="0">
                <a:latin typeface="+mn-ea"/>
              </a:rPr>
              <a:t>指数变换</a:t>
            </a:r>
            <a:endParaRPr lang="en-US" altLang="zh-CN" dirty="0" smtClean="0">
              <a:latin typeface="+mn-ea"/>
            </a:endParaRPr>
          </a:p>
          <a:p>
            <a:pPr lvl="1">
              <a:buNone/>
            </a:pPr>
            <a:r>
              <a:rPr lang="en-US" altLang="zh-CN" dirty="0" smtClean="0">
                <a:latin typeface="+mn-ea"/>
              </a:rPr>
              <a:t>3.3.3 </a:t>
            </a:r>
            <a:r>
              <a:rPr lang="zh-CN" altLang="en-US" dirty="0" smtClean="0">
                <a:latin typeface="+mn-ea"/>
              </a:rPr>
              <a:t>幂律变换</a:t>
            </a:r>
            <a:endParaRPr lang="en-US" altLang="zh-CN" dirty="0" smtClean="0">
              <a:latin typeface="+mn-ea"/>
            </a:endParaRPr>
          </a:p>
          <a:p>
            <a:pPr>
              <a:buNone/>
            </a:pPr>
            <a:r>
              <a:rPr lang="en-US" altLang="zh-CN" b="1" dirty="0" smtClean="0">
                <a:solidFill>
                  <a:srgbClr val="0000FF"/>
                </a:solidFill>
                <a:latin typeface="+mn-ea"/>
              </a:rPr>
              <a:t>3.4 </a:t>
            </a:r>
            <a:r>
              <a:rPr lang="zh-CN" altLang="en-US" b="1" dirty="0" smtClean="0">
                <a:solidFill>
                  <a:srgbClr val="0000FF"/>
                </a:solidFill>
                <a:latin typeface="+mn-ea"/>
              </a:rPr>
              <a:t>直方图增强方法</a:t>
            </a:r>
            <a:endParaRPr lang="en-US" altLang="zh-CN" b="1" dirty="0" smtClean="0">
              <a:solidFill>
                <a:srgbClr val="0000FF"/>
              </a:solidFill>
              <a:latin typeface="+mn-ea"/>
            </a:endParaRPr>
          </a:p>
          <a:p>
            <a:pPr lvl="1">
              <a:buNone/>
            </a:pPr>
            <a:r>
              <a:rPr lang="en-US" altLang="zh-CN" b="1" dirty="0" smtClean="0">
                <a:solidFill>
                  <a:srgbClr val="0000FF"/>
                </a:solidFill>
                <a:latin typeface="+mn-ea"/>
              </a:rPr>
              <a:t>3.4.1 </a:t>
            </a:r>
            <a:r>
              <a:rPr lang="zh-CN" altLang="en-US" b="1" dirty="0" smtClean="0">
                <a:solidFill>
                  <a:srgbClr val="0000FF"/>
                </a:solidFill>
                <a:latin typeface="+mn-ea"/>
              </a:rPr>
              <a:t>直方图均衡化</a:t>
            </a:r>
            <a:endParaRPr lang="en-US" altLang="zh-CN" b="1" dirty="0" smtClean="0">
              <a:solidFill>
                <a:srgbClr val="0000FF"/>
              </a:solidFill>
              <a:latin typeface="+mn-ea"/>
            </a:endParaRPr>
          </a:p>
          <a:p>
            <a:pPr lvl="1">
              <a:buNone/>
            </a:pPr>
            <a:r>
              <a:rPr lang="en-US" altLang="zh-CN" dirty="0" smtClean="0">
                <a:latin typeface="+mn-ea"/>
              </a:rPr>
              <a:t>3.4.2 </a:t>
            </a:r>
            <a:r>
              <a:rPr lang="zh-CN" altLang="en-US" dirty="0" smtClean="0">
                <a:latin typeface="+mn-ea"/>
              </a:rPr>
              <a:t>直方图规定化</a:t>
            </a:r>
            <a:endParaRPr lang="zh-CN" altLang="en-US" dirty="0">
              <a:latin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4"/>
          <p:cNvSpPr txBox="1">
            <a:spLocks noChangeArrowheads="1"/>
          </p:cNvSpPr>
          <p:nvPr/>
        </p:nvSpPr>
        <p:spPr bwMode="auto">
          <a:xfrm>
            <a:off x="395288" y="2457450"/>
            <a:ext cx="8353425" cy="2769989"/>
          </a:xfrm>
          <a:prstGeom prst="rect">
            <a:avLst/>
          </a:prstGeom>
          <a:noFill/>
          <a:ln w="9525">
            <a:noFill/>
            <a:miter lim="800000"/>
            <a:headEnd/>
            <a:tailEnd/>
          </a:ln>
        </p:spPr>
        <p:txBody>
          <a:bodyPr>
            <a:spAutoFit/>
          </a:bodyPr>
          <a:lstStyle/>
          <a:p>
            <a:pPr marL="342900" indent="-342900">
              <a:spcBef>
                <a:spcPct val="10000"/>
              </a:spcBef>
            </a:pPr>
            <a:r>
              <a:rPr lang="en-US" altLang="zh-CN" sz="2000" b="0" dirty="0">
                <a:latin typeface="Times New Roman" pitchFamily="18" charset="0"/>
                <a:cs typeface="Times New Roman" pitchFamily="18" charset="0"/>
              </a:rPr>
              <a:t>We assume that the transformation function </a:t>
            </a:r>
            <a:r>
              <a:rPr lang="en-US" altLang="zh-CN" sz="2000" b="0" i="1" dirty="0">
                <a:latin typeface="Times New Roman" pitchFamily="18" charset="0"/>
                <a:cs typeface="Times New Roman" pitchFamily="18" charset="0"/>
              </a:rPr>
              <a:t>s</a:t>
            </a:r>
            <a:r>
              <a:rPr lang="en-US" altLang="zh-CN" sz="2000" b="0" dirty="0">
                <a:latin typeface="Times New Roman" pitchFamily="18" charset="0"/>
                <a:cs typeface="Times New Roman" pitchFamily="18" charset="0"/>
              </a:rPr>
              <a:t> = </a:t>
            </a:r>
            <a:r>
              <a:rPr lang="en-US" altLang="zh-CN" sz="2000" b="0" i="1" dirty="0">
                <a:latin typeface="Times New Roman" pitchFamily="18" charset="0"/>
                <a:cs typeface="Times New Roman" pitchFamily="18" charset="0"/>
              </a:rPr>
              <a:t>T</a:t>
            </a:r>
            <a:r>
              <a:rPr lang="en-US" altLang="zh-CN" sz="2000" b="0" dirty="0">
                <a:latin typeface="Times New Roman" pitchFamily="18" charset="0"/>
                <a:cs typeface="Times New Roman" pitchFamily="18" charset="0"/>
              </a:rPr>
              <a:t>(</a:t>
            </a:r>
            <a:r>
              <a:rPr lang="en-US" altLang="zh-CN" sz="2000" b="0" i="1" dirty="0">
                <a:latin typeface="Times New Roman" pitchFamily="18" charset="0"/>
                <a:cs typeface="Times New Roman" pitchFamily="18" charset="0"/>
              </a:rPr>
              <a:t>r</a:t>
            </a:r>
            <a:r>
              <a:rPr lang="en-US" altLang="zh-CN" sz="2000" b="0" dirty="0">
                <a:latin typeface="Times New Roman" pitchFamily="18" charset="0"/>
                <a:cs typeface="Times New Roman" pitchFamily="18" charset="0"/>
              </a:rPr>
              <a:t>) satisfies the</a:t>
            </a:r>
          </a:p>
          <a:p>
            <a:pPr marL="342900" indent="-342900">
              <a:spcBef>
                <a:spcPct val="10000"/>
              </a:spcBef>
            </a:pPr>
            <a:r>
              <a:rPr lang="en-US" altLang="zh-CN" sz="2000" b="0" dirty="0">
                <a:latin typeface="Times New Roman" pitchFamily="18" charset="0"/>
                <a:cs typeface="Times New Roman" pitchFamily="18" charset="0"/>
              </a:rPr>
              <a:t>following two conditions:</a:t>
            </a:r>
          </a:p>
          <a:p>
            <a:pPr marL="342900" indent="-342900">
              <a:spcBef>
                <a:spcPct val="10000"/>
              </a:spcBef>
              <a:buFontTx/>
              <a:buAutoNum type="alphaLcParenR"/>
            </a:pPr>
            <a:r>
              <a:rPr lang="en-US" altLang="zh-CN" sz="2000" b="0" i="1" dirty="0">
                <a:latin typeface="Times New Roman" pitchFamily="18" charset="0"/>
                <a:cs typeface="Times New Roman" pitchFamily="18" charset="0"/>
              </a:rPr>
              <a:t>T</a:t>
            </a:r>
            <a:r>
              <a:rPr lang="en-US" altLang="zh-CN" sz="2000" b="0" dirty="0">
                <a:latin typeface="Times New Roman" pitchFamily="18" charset="0"/>
                <a:cs typeface="Times New Roman" pitchFamily="18" charset="0"/>
              </a:rPr>
              <a:t>(r) is a single-valued and monotonically increasing in the interval 0 </a:t>
            </a:r>
            <a:r>
              <a:rPr lang="en-US" altLang="zh-CN" sz="2000" b="0" dirty="0">
                <a:latin typeface="Times New Roman" pitchFamily="18" charset="0"/>
                <a:cs typeface="Times New Roman" pitchFamily="18" charset="0"/>
                <a:sym typeface="Symbol" pitchFamily="18" charset="2"/>
              </a:rPr>
              <a:t> </a:t>
            </a:r>
            <a:r>
              <a:rPr lang="en-US" altLang="zh-CN" sz="2000" b="0" i="1" dirty="0">
                <a:latin typeface="Times New Roman" pitchFamily="18" charset="0"/>
                <a:cs typeface="Times New Roman" pitchFamily="18" charset="0"/>
                <a:sym typeface="Symbol" pitchFamily="18" charset="2"/>
              </a:rPr>
              <a:t>r</a:t>
            </a:r>
            <a:r>
              <a:rPr lang="en-US" altLang="zh-CN" sz="2000" b="0" dirty="0">
                <a:latin typeface="Times New Roman" pitchFamily="18" charset="0"/>
                <a:cs typeface="Times New Roman" pitchFamily="18" charset="0"/>
                <a:sym typeface="Symbol" pitchFamily="18" charset="2"/>
              </a:rPr>
              <a:t>  1;</a:t>
            </a:r>
          </a:p>
          <a:p>
            <a:pPr marL="342900" indent="-342900">
              <a:spcBef>
                <a:spcPct val="10000"/>
              </a:spcBef>
              <a:buFontTx/>
              <a:buAutoNum type="alphaLcParenR"/>
            </a:pPr>
            <a:r>
              <a:rPr lang="en-US" altLang="zh-CN" sz="2000" b="0" i="1" dirty="0">
                <a:latin typeface="Times New Roman" pitchFamily="18" charset="0"/>
                <a:cs typeface="Times New Roman" pitchFamily="18" charset="0"/>
                <a:sym typeface="Euclid Symbol" pitchFamily="18" charset="2"/>
              </a:rPr>
              <a:t>0 </a:t>
            </a:r>
            <a:r>
              <a:rPr lang="en-US" altLang="zh-CN" b="0" dirty="0">
                <a:latin typeface="Times New Roman" pitchFamily="18" charset="0"/>
                <a:cs typeface="Times New Roman" pitchFamily="18" charset="0"/>
                <a:sym typeface="Symbol" pitchFamily="18" charset="2"/>
              </a:rPr>
              <a:t> </a:t>
            </a:r>
            <a:r>
              <a:rPr lang="en-US" altLang="zh-CN" sz="2000" b="0" i="1" dirty="0">
                <a:latin typeface="Times New Roman" pitchFamily="18" charset="0"/>
                <a:cs typeface="Times New Roman" pitchFamily="18" charset="0"/>
              </a:rPr>
              <a:t>T</a:t>
            </a:r>
            <a:r>
              <a:rPr lang="en-US" altLang="zh-CN" sz="2000" b="0" dirty="0">
                <a:latin typeface="Times New Roman" pitchFamily="18" charset="0"/>
                <a:cs typeface="Times New Roman" pitchFamily="18" charset="0"/>
              </a:rPr>
              <a:t>(r) </a:t>
            </a:r>
            <a:r>
              <a:rPr lang="en-US" altLang="zh-CN" b="0" dirty="0">
                <a:latin typeface="Times New Roman" pitchFamily="18" charset="0"/>
                <a:cs typeface="Times New Roman" pitchFamily="18" charset="0"/>
                <a:sym typeface="Symbol" pitchFamily="18" charset="2"/>
              </a:rPr>
              <a:t> </a:t>
            </a:r>
            <a:r>
              <a:rPr lang="en-US" altLang="zh-CN" sz="2000" b="0" dirty="0">
                <a:latin typeface="Times New Roman" pitchFamily="18" charset="0"/>
                <a:cs typeface="Times New Roman" pitchFamily="18" charset="0"/>
              </a:rPr>
              <a:t>1</a:t>
            </a:r>
            <a:r>
              <a:rPr lang="zh-CN" altLang="en-US" sz="2000" b="0" dirty="0">
                <a:latin typeface="Times New Roman" pitchFamily="18" charset="0"/>
                <a:cs typeface="Times New Roman" pitchFamily="18" charset="0"/>
              </a:rPr>
              <a:t>， </a:t>
            </a:r>
            <a:r>
              <a:rPr lang="en-US" altLang="zh-CN" sz="2000" b="0" dirty="0">
                <a:latin typeface="Times New Roman" pitchFamily="18" charset="0"/>
                <a:cs typeface="Times New Roman" pitchFamily="18" charset="0"/>
              </a:rPr>
              <a:t>for </a:t>
            </a:r>
            <a:r>
              <a:rPr lang="en-US" altLang="zh-CN" sz="2000" b="0" i="1" dirty="0">
                <a:latin typeface="Times New Roman" pitchFamily="18" charset="0"/>
                <a:cs typeface="Times New Roman" pitchFamily="18" charset="0"/>
                <a:sym typeface="Euclid Symbol" pitchFamily="18" charset="2"/>
              </a:rPr>
              <a:t>0 </a:t>
            </a:r>
            <a:r>
              <a:rPr lang="en-US" altLang="zh-CN" b="0" dirty="0">
                <a:latin typeface="Times New Roman" pitchFamily="18" charset="0"/>
                <a:cs typeface="Times New Roman" pitchFamily="18" charset="0"/>
                <a:sym typeface="Symbol" pitchFamily="18" charset="2"/>
              </a:rPr>
              <a:t> </a:t>
            </a:r>
            <a:r>
              <a:rPr lang="en-US" altLang="zh-CN" sz="2000" b="0" i="1" dirty="0">
                <a:latin typeface="Times New Roman" pitchFamily="18" charset="0"/>
                <a:cs typeface="Times New Roman" pitchFamily="18" charset="0"/>
              </a:rPr>
              <a:t>r</a:t>
            </a:r>
            <a:r>
              <a:rPr lang="en-US" altLang="zh-CN" sz="2000" b="0" dirty="0">
                <a:latin typeface="Times New Roman" pitchFamily="18" charset="0"/>
                <a:cs typeface="Times New Roman" pitchFamily="18" charset="0"/>
              </a:rPr>
              <a:t> </a:t>
            </a:r>
            <a:r>
              <a:rPr lang="en-US" altLang="zh-CN" b="0" dirty="0">
                <a:latin typeface="Times New Roman" pitchFamily="18" charset="0"/>
                <a:cs typeface="Times New Roman" pitchFamily="18" charset="0"/>
                <a:sym typeface="Symbol" pitchFamily="18" charset="2"/>
              </a:rPr>
              <a:t> </a:t>
            </a:r>
            <a:r>
              <a:rPr lang="en-US" altLang="zh-CN" sz="2000" b="0" dirty="0">
                <a:latin typeface="Times New Roman" pitchFamily="18" charset="0"/>
                <a:cs typeface="Times New Roman" pitchFamily="18" charset="0"/>
              </a:rPr>
              <a:t>1;</a:t>
            </a:r>
          </a:p>
          <a:p>
            <a:pPr marL="342900" indent="-342900">
              <a:spcBef>
                <a:spcPct val="10000"/>
              </a:spcBef>
            </a:pPr>
            <a:r>
              <a:rPr lang="en-US" altLang="zh-CN" sz="2000" b="0" dirty="0">
                <a:latin typeface="Times New Roman" pitchFamily="18" charset="0"/>
                <a:cs typeface="Times New Roman" pitchFamily="18" charset="0"/>
              </a:rPr>
              <a:t>Where </a:t>
            </a:r>
            <a:r>
              <a:rPr lang="en-US" altLang="zh-CN" sz="2000" b="0" i="1" dirty="0">
                <a:latin typeface="Times New Roman" pitchFamily="18" charset="0"/>
                <a:cs typeface="Times New Roman" pitchFamily="18" charset="0"/>
              </a:rPr>
              <a:t>r</a:t>
            </a:r>
            <a:r>
              <a:rPr lang="en-US" altLang="zh-CN" sz="2000" b="0" dirty="0">
                <a:latin typeface="Times New Roman" pitchFamily="18" charset="0"/>
                <a:cs typeface="Times New Roman" pitchFamily="18" charset="0"/>
              </a:rPr>
              <a:t> and </a:t>
            </a:r>
            <a:r>
              <a:rPr lang="en-US" altLang="zh-CN" sz="2000" b="0" i="1" dirty="0">
                <a:latin typeface="Times New Roman" pitchFamily="18" charset="0"/>
                <a:cs typeface="Times New Roman" pitchFamily="18" charset="0"/>
              </a:rPr>
              <a:t>s</a:t>
            </a:r>
            <a:r>
              <a:rPr lang="en-US" altLang="zh-CN" sz="2000" b="0" dirty="0">
                <a:latin typeface="Times New Roman" pitchFamily="18" charset="0"/>
                <a:cs typeface="Times New Roman" pitchFamily="18" charset="0"/>
              </a:rPr>
              <a:t> represent the normalized gray-level of input and out </a:t>
            </a:r>
          </a:p>
          <a:p>
            <a:pPr marL="342900" indent="-342900">
              <a:spcBef>
                <a:spcPct val="10000"/>
              </a:spcBef>
            </a:pPr>
            <a:r>
              <a:rPr lang="en-US" altLang="zh-CN" sz="2000" b="0" dirty="0">
                <a:latin typeface="Times New Roman" pitchFamily="18" charset="0"/>
                <a:cs typeface="Times New Roman" pitchFamily="18" charset="0"/>
              </a:rPr>
              <a:t>image respectively.</a:t>
            </a:r>
          </a:p>
          <a:p>
            <a:pPr marL="342900" indent="-342900">
              <a:spcBef>
                <a:spcPct val="10000"/>
              </a:spcBef>
            </a:pPr>
            <a:r>
              <a:rPr lang="en-US" altLang="zh-CN" sz="2000" b="0" dirty="0">
                <a:latin typeface="Times New Roman" pitchFamily="18" charset="0"/>
                <a:cs typeface="Times New Roman" pitchFamily="18" charset="0"/>
              </a:rPr>
              <a:t>It can be proved that the cumulative distribution function (CDF) is the </a:t>
            </a:r>
          </a:p>
          <a:p>
            <a:pPr marL="342900" indent="-342900">
              <a:spcBef>
                <a:spcPct val="10000"/>
              </a:spcBef>
            </a:pPr>
            <a:r>
              <a:rPr lang="en-US" altLang="zh-CN" sz="2000" b="0" dirty="0">
                <a:latin typeface="Times New Roman" pitchFamily="18" charset="0"/>
                <a:cs typeface="Times New Roman" pitchFamily="18" charset="0"/>
              </a:rPr>
              <a:t>desired function of histogram equalization.</a:t>
            </a:r>
          </a:p>
        </p:txBody>
      </p:sp>
      <p:sp>
        <p:nvSpPr>
          <p:cNvPr id="112643" name="Rectangle 6"/>
          <p:cNvSpPr>
            <a:spLocks noGrp="1" noChangeArrowheads="1"/>
          </p:cNvSpPr>
          <p:nvPr>
            <p:ph type="title"/>
          </p:nvPr>
        </p:nvSpPr>
        <p:spPr>
          <a:xfrm>
            <a:off x="468313" y="95250"/>
            <a:ext cx="8229600" cy="633413"/>
          </a:xfrm>
          <a:noFill/>
        </p:spPr>
        <p:txBody>
          <a:bodyPr anchor="t">
            <a:noAutofit/>
          </a:bodyPr>
          <a:lstStyle/>
          <a:p>
            <a:r>
              <a:rPr lang="en-US" altLang="zh-CN" dirty="0" smtClean="0">
                <a:latin typeface="Times New Roman" pitchFamily="18" charset="0"/>
                <a:cs typeface="Times New Roman" pitchFamily="18" charset="0"/>
              </a:rPr>
              <a:t>Histogram equalization</a:t>
            </a:r>
          </a:p>
        </p:txBody>
      </p:sp>
      <p:sp>
        <p:nvSpPr>
          <p:cNvPr id="112644" name="Text Box 8"/>
          <p:cNvSpPr txBox="1">
            <a:spLocks noChangeArrowheads="1"/>
          </p:cNvSpPr>
          <p:nvPr/>
        </p:nvSpPr>
        <p:spPr bwMode="auto">
          <a:xfrm>
            <a:off x="323528" y="1268760"/>
            <a:ext cx="8551863" cy="923330"/>
          </a:xfrm>
          <a:prstGeom prst="rect">
            <a:avLst/>
          </a:prstGeom>
          <a:noFill/>
          <a:ln w="9525">
            <a:noFill/>
            <a:miter lim="800000"/>
            <a:headEnd/>
            <a:tailEnd/>
          </a:ln>
        </p:spPr>
        <p:txBody>
          <a:bodyPr>
            <a:spAutoFit/>
          </a:bodyPr>
          <a:lstStyle/>
          <a:p>
            <a:r>
              <a:rPr lang="en-US" altLang="zh-CN" b="0" dirty="0">
                <a:latin typeface="Times New Roman" pitchFamily="18" charset="0"/>
                <a:cs typeface="Times New Roman" pitchFamily="18" charset="0"/>
              </a:rPr>
              <a:t>The histogram equalization spreads the histogram of the input image of the input image so that the levels of the histogram-equalized image will span a fuller range of the gray scale.</a:t>
            </a:r>
          </a:p>
          <a:p>
            <a:r>
              <a:rPr lang="en-US" altLang="zh-CN" b="0" dirty="0">
                <a:latin typeface="Times New Roman" pitchFamily="18" charset="0"/>
                <a:cs typeface="Times New Roman" pitchFamily="18" charset="0"/>
              </a:rPr>
              <a:t>Firstly consider the situation of continuous functions.</a:t>
            </a:r>
          </a:p>
        </p:txBody>
      </p:sp>
      <p:sp>
        <p:nvSpPr>
          <p:cNvPr id="112645" name="Rectangle 11"/>
          <p:cNvSpPr>
            <a:spLocks noChangeArrowheads="1"/>
          </p:cNvSpPr>
          <p:nvPr/>
        </p:nvSpPr>
        <p:spPr bwMode="auto">
          <a:xfrm>
            <a:off x="2411760" y="692696"/>
            <a:ext cx="4681016" cy="692696"/>
          </a:xfrm>
          <a:prstGeom prst="rect">
            <a:avLst/>
          </a:prstGeom>
          <a:noFill/>
          <a:ln w="9525">
            <a:noFill/>
            <a:miter lim="800000"/>
            <a:headEnd/>
            <a:tailEnd/>
          </a:ln>
        </p:spPr>
        <p:txBody>
          <a:bodyPr/>
          <a:lstStyle/>
          <a:p>
            <a:pPr algn="just"/>
            <a:r>
              <a:rPr lang="zh-CN" altLang="en-US" sz="4400" b="1" dirty="0">
                <a:latin typeface="Times New Roman" pitchFamily="18" charset="0"/>
                <a:cs typeface="Times New Roman" pitchFamily="18" charset="0"/>
              </a:rPr>
              <a:t>直方图均衡处理</a:t>
            </a:r>
          </a:p>
        </p:txBody>
      </p:sp>
      <p:pic>
        <p:nvPicPr>
          <p:cNvPr id="112646" name="Picture 12"/>
          <p:cNvPicPr>
            <a:picLocks noChangeAspect="1" noChangeArrowheads="1"/>
          </p:cNvPicPr>
          <p:nvPr/>
        </p:nvPicPr>
        <p:blipFill>
          <a:blip r:embed="rId2" cstate="print"/>
          <a:srcRect/>
          <a:stretch>
            <a:fillRect/>
          </a:stretch>
        </p:blipFill>
        <p:spPr bwMode="auto">
          <a:xfrm>
            <a:off x="395536" y="5373216"/>
            <a:ext cx="8491146" cy="1484784"/>
          </a:xfrm>
          <a:prstGeom prst="rect">
            <a:avLst/>
          </a:prstGeom>
          <a:noFill/>
          <a:ln w="9525">
            <a:noFill/>
            <a:miter lim="800000"/>
            <a:headEnd/>
            <a:tailEnd/>
          </a:ln>
        </p:spPr>
      </p:pic>
      <p:sp>
        <p:nvSpPr>
          <p:cNvPr id="112647" name="Line 13"/>
          <p:cNvSpPr>
            <a:spLocks noChangeShapeType="1"/>
          </p:cNvSpPr>
          <p:nvPr/>
        </p:nvSpPr>
        <p:spPr bwMode="auto">
          <a:xfrm>
            <a:off x="827584" y="6309320"/>
            <a:ext cx="1152128" cy="0"/>
          </a:xfrm>
          <a:prstGeom prst="line">
            <a:avLst/>
          </a:prstGeom>
          <a:noFill/>
          <a:ln w="9525">
            <a:solidFill>
              <a:schemeClr val="tx1"/>
            </a:solidFill>
            <a:round/>
            <a:headEnd/>
            <a:tailEnd/>
          </a:ln>
        </p:spPr>
        <p:txBody>
          <a:bodyPr/>
          <a:lstStyle/>
          <a:p>
            <a:endParaRPr lang="zh-CN" altLang="en-US">
              <a:latin typeface="Times New Roman" pitchFamily="18" charset="0"/>
              <a:cs typeface="Times New Roman" pitchFamily="18" charset="0"/>
            </a:endParaRPr>
          </a:p>
        </p:txBody>
      </p:sp>
      <p:sp>
        <p:nvSpPr>
          <p:cNvPr id="112648" name="Line 14"/>
          <p:cNvSpPr>
            <a:spLocks noChangeShapeType="1"/>
          </p:cNvSpPr>
          <p:nvPr/>
        </p:nvSpPr>
        <p:spPr bwMode="auto">
          <a:xfrm>
            <a:off x="7092280" y="6381328"/>
            <a:ext cx="1656184" cy="0"/>
          </a:xfrm>
          <a:prstGeom prst="line">
            <a:avLst/>
          </a:prstGeom>
          <a:noFill/>
          <a:ln w="9525">
            <a:solidFill>
              <a:schemeClr val="tx1"/>
            </a:solidFill>
            <a:round/>
            <a:headEnd/>
            <a:tailEnd/>
          </a:ln>
        </p:spPr>
        <p:txBody>
          <a:bodyPr/>
          <a:lstStyle/>
          <a:p>
            <a:endParaRPr lang="zh-CN" altLang="en-US">
              <a:latin typeface="Times New Roman" pitchFamily="18" charset="0"/>
              <a:cs typeface="Times New Roman" pitchFamily="18" charset="0"/>
            </a:endParaRPr>
          </a:p>
        </p:txBody>
      </p:sp>
      <p:sp>
        <p:nvSpPr>
          <p:cNvPr id="112649" name="Line 15"/>
          <p:cNvSpPr>
            <a:spLocks noChangeShapeType="1"/>
          </p:cNvSpPr>
          <p:nvPr/>
        </p:nvSpPr>
        <p:spPr bwMode="auto">
          <a:xfrm>
            <a:off x="3779912" y="5805264"/>
            <a:ext cx="1763836" cy="0"/>
          </a:xfrm>
          <a:prstGeom prst="line">
            <a:avLst/>
          </a:prstGeom>
          <a:noFill/>
          <a:ln w="9525">
            <a:solidFill>
              <a:schemeClr val="tx1"/>
            </a:solidFill>
            <a:round/>
            <a:headEnd/>
            <a:tailEnd/>
          </a:ln>
        </p:spPr>
        <p:txBody>
          <a:bodyPr/>
          <a:lstStyle/>
          <a:p>
            <a:endParaRPr lang="zh-CN" alt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130" name="Picture 2" descr="0直方图-1"/>
          <p:cNvPicPr>
            <a:picLocks noChangeAspect="1" noChangeArrowheads="1"/>
          </p:cNvPicPr>
          <p:nvPr/>
        </p:nvPicPr>
        <p:blipFill>
          <a:blip r:embed="rId2" cstate="print"/>
          <a:srcRect/>
          <a:stretch>
            <a:fillRect/>
          </a:stretch>
        </p:blipFill>
        <p:spPr bwMode="auto">
          <a:xfrm>
            <a:off x="254734" y="2060575"/>
            <a:ext cx="8603546" cy="4297383"/>
          </a:xfrm>
          <a:prstGeom prst="rect">
            <a:avLst/>
          </a:prstGeom>
          <a:noFill/>
          <a:ln w="9525">
            <a:noFill/>
            <a:miter lim="800000"/>
            <a:headEnd/>
            <a:tailEnd/>
          </a:ln>
        </p:spPr>
      </p:pic>
      <p:sp>
        <p:nvSpPr>
          <p:cNvPr id="304131" name="Rectangle 3"/>
          <p:cNvSpPr>
            <a:spLocks noChangeArrowheads="1"/>
          </p:cNvSpPr>
          <p:nvPr/>
        </p:nvSpPr>
        <p:spPr bwMode="auto">
          <a:xfrm>
            <a:off x="215900" y="642918"/>
            <a:ext cx="8928100" cy="1569660"/>
          </a:xfrm>
          <a:prstGeom prst="rect">
            <a:avLst/>
          </a:prstGeom>
          <a:noFill/>
          <a:ln w="9525">
            <a:noFill/>
            <a:miter lim="800000"/>
            <a:headEnd/>
            <a:tailEnd/>
          </a:ln>
          <a:effectLst/>
        </p:spPr>
        <p:txBody>
          <a:bodyPr>
            <a:spAutoFit/>
          </a:bodyPr>
          <a:lstStyle/>
          <a:p>
            <a:r>
              <a:rPr lang="en-US" altLang="zh-CN" sz="3200" b="0" dirty="0">
                <a:latin typeface="Times New Roman" pitchFamily="18" charset="0"/>
                <a:cs typeface="Times New Roman" pitchFamily="18" charset="0"/>
              </a:rPr>
              <a:t>Histogram reflects the appearance of an image: dark or light, detail is or not clear, dynamic range of gray-level, and so on.</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4" name="Picture 6"/>
          <p:cNvPicPr>
            <a:picLocks noChangeAspect="1" noChangeArrowheads="1"/>
          </p:cNvPicPr>
          <p:nvPr/>
        </p:nvPicPr>
        <p:blipFill>
          <a:blip r:embed="rId2" cstate="print"/>
          <a:srcRect/>
          <a:stretch>
            <a:fillRect/>
          </a:stretch>
        </p:blipFill>
        <p:spPr bwMode="auto">
          <a:xfrm>
            <a:off x="3635896" y="2060848"/>
            <a:ext cx="5508104" cy="3939404"/>
          </a:xfrm>
          <a:prstGeom prst="rect">
            <a:avLst/>
          </a:prstGeom>
          <a:noFill/>
          <a:ln w="9525">
            <a:noFill/>
            <a:miter lim="800000"/>
            <a:headEnd/>
            <a:tailEnd/>
          </a:ln>
          <a:effectLst/>
        </p:spPr>
      </p:pic>
      <p:sp>
        <p:nvSpPr>
          <p:cNvPr id="124933" name="Text Box 5"/>
          <p:cNvSpPr txBox="1">
            <a:spLocks noChangeArrowheads="1"/>
          </p:cNvSpPr>
          <p:nvPr/>
        </p:nvSpPr>
        <p:spPr bwMode="auto">
          <a:xfrm>
            <a:off x="395536" y="1484784"/>
            <a:ext cx="3384376" cy="5016758"/>
          </a:xfrm>
          <a:prstGeom prst="rect">
            <a:avLst/>
          </a:prstGeom>
          <a:noFill/>
          <a:ln w="9525">
            <a:noFill/>
            <a:miter lim="800000"/>
            <a:headEnd/>
            <a:tailEnd/>
          </a:ln>
          <a:effectLst/>
        </p:spPr>
        <p:txBody>
          <a:bodyPr wrap="square">
            <a:spAutoFit/>
          </a:bodyPr>
          <a:lstStyle/>
          <a:p>
            <a:r>
              <a:rPr lang="en-US" altLang="zh-CN" sz="3200" b="0" dirty="0">
                <a:latin typeface="Times New Roman" pitchFamily="18" charset="0"/>
                <a:cs typeface="Times New Roman" pitchFamily="18" charset="0"/>
              </a:rPr>
              <a:t>Three basic types of point processing functions:</a:t>
            </a:r>
          </a:p>
          <a:p>
            <a:r>
              <a:rPr lang="en-US" altLang="zh-CN" sz="3200" b="0" dirty="0">
                <a:latin typeface="Times New Roman" pitchFamily="18" charset="0"/>
                <a:cs typeface="Times New Roman" pitchFamily="18" charset="0"/>
              </a:rPr>
              <a:t>Linear (negative and identity transformations), logarithmic (log and inverse-log), and power (</a:t>
            </a:r>
            <a:r>
              <a:rPr lang="en-US" altLang="zh-CN" sz="3200" b="0" i="1" dirty="0">
                <a:latin typeface="Times New Roman" pitchFamily="18" charset="0"/>
                <a:cs typeface="Times New Roman" pitchFamily="18" charset="0"/>
              </a:rPr>
              <a:t>n</a:t>
            </a:r>
            <a:r>
              <a:rPr lang="en-US" altLang="zh-CN" sz="3200" b="0" dirty="0">
                <a:latin typeface="Times New Roman" pitchFamily="18" charset="0"/>
                <a:cs typeface="Times New Roman" pitchFamily="18" charset="0"/>
              </a:rPr>
              <a:t>th power and </a:t>
            </a:r>
            <a:r>
              <a:rPr lang="en-US" altLang="zh-CN" sz="3200" b="0" i="1" dirty="0"/>
              <a:t>n</a:t>
            </a:r>
            <a:r>
              <a:rPr lang="en-US" altLang="zh-CN" sz="3200" b="0" dirty="0"/>
              <a:t>th root)</a:t>
            </a:r>
          </a:p>
        </p:txBody>
      </p:sp>
      <p:sp>
        <p:nvSpPr>
          <p:cNvPr id="124935" name="Rectangle 7"/>
          <p:cNvSpPr>
            <a:spLocks noGrp="1" noChangeArrowheads="1"/>
          </p:cNvSpPr>
          <p:nvPr>
            <p:ph type="title"/>
          </p:nvPr>
        </p:nvSpPr>
        <p:spPr bwMode="auto">
          <a:xfrm>
            <a:off x="285720" y="115888"/>
            <a:ext cx="8686800" cy="1512912"/>
          </a:xfrm>
          <a:noFill/>
          <a:ln>
            <a:miter lim="800000"/>
            <a:headEnd/>
            <a:tailEnd/>
          </a:ln>
        </p:spPr>
        <p:txBody>
          <a:bodyPr vert="horz" wrap="square" lIns="91440" tIns="45720" rIns="91440" bIns="45720" numCol="1" anchor="t" anchorCtr="0" compatLnSpc="1">
            <a:prstTxWarp prst="textNoShape">
              <a:avLst/>
            </a:prstTxWarp>
            <a:noAutofit/>
          </a:bodyPr>
          <a:lstStyle/>
          <a:p>
            <a:r>
              <a:rPr lang="en-US" altLang="zh-CN" sz="4000" dirty="0" smtClean="0">
                <a:latin typeface="Times New Roman" pitchFamily="18" charset="0"/>
                <a:cs typeface="Times New Roman" pitchFamily="18" charset="0"/>
              </a:rPr>
              <a:t>Some </a:t>
            </a:r>
            <a:r>
              <a:rPr lang="en-US" altLang="zh-CN" sz="4000" dirty="0">
                <a:latin typeface="Times New Roman" pitchFamily="18" charset="0"/>
                <a:cs typeface="Times New Roman" pitchFamily="18" charset="0"/>
              </a:rPr>
              <a:t>B</a:t>
            </a:r>
            <a:r>
              <a:rPr lang="en-US" altLang="zh-CN" sz="4000" dirty="0" smtClean="0">
                <a:latin typeface="Times New Roman" pitchFamily="18" charset="0"/>
                <a:cs typeface="Times New Roman" pitchFamily="18" charset="0"/>
              </a:rPr>
              <a:t>asic </a:t>
            </a:r>
            <a:r>
              <a:rPr lang="en-US" altLang="zh-CN" sz="4000" dirty="0">
                <a:latin typeface="Times New Roman" pitchFamily="18" charset="0"/>
                <a:cs typeface="Times New Roman" pitchFamily="18" charset="0"/>
              </a:rPr>
              <a:t>G</a:t>
            </a:r>
            <a:r>
              <a:rPr lang="en-US" altLang="zh-CN" sz="4000" dirty="0" smtClean="0">
                <a:latin typeface="Times New Roman" pitchFamily="18" charset="0"/>
                <a:cs typeface="Times New Roman" pitchFamily="18" charset="0"/>
              </a:rPr>
              <a:t>ray </a:t>
            </a:r>
            <a:r>
              <a:rPr lang="en-US" altLang="zh-CN" sz="4000" dirty="0">
                <a:latin typeface="Times New Roman" pitchFamily="18" charset="0"/>
                <a:cs typeface="Times New Roman" pitchFamily="18" charset="0"/>
              </a:rPr>
              <a:t>L</a:t>
            </a:r>
            <a:r>
              <a:rPr lang="en-US" altLang="zh-CN" sz="4000" dirty="0" smtClean="0">
                <a:latin typeface="Times New Roman" pitchFamily="18" charset="0"/>
                <a:cs typeface="Times New Roman" pitchFamily="18" charset="0"/>
              </a:rPr>
              <a:t>evel Transformations</a:t>
            </a:r>
            <a:r>
              <a:rPr lang="en-US" altLang="zh-CN" dirty="0" smtClean="0">
                <a:latin typeface="Times New Roman" pitchFamily="18" charset="0"/>
                <a:cs typeface="Times New Roman" pitchFamily="18" charset="0"/>
              </a:rPr>
              <a:t/>
            </a:r>
            <a:br>
              <a:rPr lang="en-US" altLang="zh-CN" dirty="0" smtClean="0">
                <a:latin typeface="Times New Roman" pitchFamily="18" charset="0"/>
                <a:cs typeface="Times New Roman" pitchFamily="18" charset="0"/>
              </a:rPr>
            </a:br>
            <a:r>
              <a:rPr lang="zh-CN" altLang="en-US" b="1" dirty="0" smtClean="0"/>
              <a:t>一些基本的灰度变换</a:t>
            </a:r>
            <a:r>
              <a:rPr lang="zh-CN" altLang="en-US" dirty="0" smtClean="0"/>
              <a:t/>
            </a:r>
            <a:br>
              <a:rPr lang="zh-CN" altLang="en-US" dirty="0" smtClean="0"/>
            </a:br>
            <a:endParaRPr lang="en-US" altLang="zh-CN" dirty="0">
              <a:latin typeface="Times New Roman" pitchFamily="18" charset="0"/>
              <a:cs typeface="Times New Roman" pitchFamily="18" charset="0"/>
            </a:endParaRPr>
          </a:p>
        </p:txBody>
      </p:sp>
      <p:sp>
        <p:nvSpPr>
          <p:cNvPr id="124936" name="Rectangle 8"/>
          <p:cNvSpPr>
            <a:spLocks noChangeArrowheads="1"/>
          </p:cNvSpPr>
          <p:nvPr/>
        </p:nvSpPr>
        <p:spPr bwMode="auto">
          <a:xfrm>
            <a:off x="971600" y="4581128"/>
            <a:ext cx="2555776" cy="1143000"/>
          </a:xfrm>
          <a:prstGeom prst="rect">
            <a:avLst/>
          </a:prstGeom>
          <a:noFill/>
          <a:ln w="9525">
            <a:noFill/>
            <a:miter lim="800000"/>
            <a:headEnd/>
            <a:tailEnd/>
          </a:ln>
          <a:effectLst/>
        </p:spPr>
        <p:txBody>
          <a:bodyPr/>
          <a:lstStyle/>
          <a:p>
            <a:pPr algn="just"/>
            <a:endParaRPr lang="zh-CN" altLang="en-US" sz="3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12220"/>
          <p:cNvPicPr>
            <a:picLocks noChangeAspect="1" noChangeArrowheads="1"/>
          </p:cNvPicPr>
          <p:nvPr/>
        </p:nvPicPr>
        <p:blipFill>
          <a:blip r:embed="rId2" cstate="print"/>
          <a:srcRect/>
          <a:stretch>
            <a:fillRect/>
          </a:stretch>
        </p:blipFill>
        <p:spPr bwMode="auto">
          <a:xfrm>
            <a:off x="2490788" y="152400"/>
            <a:ext cx="4064000" cy="6400800"/>
          </a:xfrm>
          <a:prstGeom prst="rect">
            <a:avLst/>
          </a:prstGeom>
          <a:noFill/>
          <a:ln w="9525">
            <a:noFill/>
            <a:miter lim="800000"/>
            <a:headEnd/>
            <a:tailEnd/>
          </a:ln>
        </p:spPr>
      </p:pic>
      <p:sp>
        <p:nvSpPr>
          <p:cNvPr id="113667" name="Rectangle 3"/>
          <p:cNvSpPr>
            <a:spLocks noChangeArrowheads="1"/>
          </p:cNvSpPr>
          <p:nvPr/>
        </p:nvSpPr>
        <p:spPr bwMode="auto">
          <a:xfrm>
            <a:off x="381000" y="1066800"/>
            <a:ext cx="3036409" cy="2123658"/>
          </a:xfrm>
          <a:prstGeom prst="rect">
            <a:avLst/>
          </a:prstGeom>
          <a:noFill/>
          <a:ln w="12700">
            <a:noFill/>
            <a:miter lim="800000"/>
            <a:headEnd type="none" w="sm" len="sm"/>
            <a:tailEnd type="none" w="sm" len="lg"/>
          </a:ln>
        </p:spPr>
        <p:txBody>
          <a:bodyPr wrap="none">
            <a:spAutoFit/>
          </a:bodyPr>
          <a:lstStyle/>
          <a:p>
            <a:r>
              <a:rPr kumimoji="1" lang="zh-CN" altLang="en-US" sz="4400" b="1" dirty="0">
                <a:latin typeface="Times New Roman" pitchFamily="18" charset="0"/>
                <a:cs typeface="Times New Roman" pitchFamily="18" charset="0"/>
              </a:rPr>
              <a:t>均衡化</a:t>
            </a:r>
          </a:p>
          <a:p>
            <a:r>
              <a:rPr lang="en-US" altLang="zh-CN" sz="4400" dirty="0">
                <a:latin typeface="Times New Roman" pitchFamily="18" charset="0"/>
                <a:cs typeface="Times New Roman" pitchFamily="18" charset="0"/>
              </a:rPr>
              <a:t>H</a:t>
            </a:r>
            <a:r>
              <a:rPr lang="en-US" altLang="zh-CN" sz="4400" b="0" dirty="0" smtClean="0">
                <a:latin typeface="Times New Roman" pitchFamily="18" charset="0"/>
                <a:cs typeface="Times New Roman" pitchFamily="18" charset="0"/>
              </a:rPr>
              <a:t>istogram </a:t>
            </a:r>
            <a:endParaRPr lang="en-US" altLang="zh-CN" sz="4400" b="0" dirty="0">
              <a:latin typeface="Times New Roman" pitchFamily="18" charset="0"/>
              <a:cs typeface="Times New Roman" pitchFamily="18" charset="0"/>
            </a:endParaRPr>
          </a:p>
          <a:p>
            <a:r>
              <a:rPr lang="en-US" altLang="zh-CN" sz="4400" dirty="0">
                <a:latin typeface="Times New Roman" pitchFamily="18" charset="0"/>
                <a:cs typeface="Times New Roman" pitchFamily="18" charset="0"/>
              </a:rPr>
              <a:t>E</a:t>
            </a:r>
            <a:r>
              <a:rPr lang="en-US" altLang="zh-CN" sz="4400" b="0" dirty="0" smtClean="0">
                <a:latin typeface="Times New Roman" pitchFamily="18" charset="0"/>
                <a:cs typeface="Times New Roman" pitchFamily="18" charset="0"/>
              </a:rPr>
              <a:t>qualization</a:t>
            </a:r>
            <a:endParaRPr lang="en-US" altLang="zh-CN" sz="4400" b="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4"/>
          <p:cNvGraphicFramePr>
            <a:graphicFrameLocks noChangeAspect="1"/>
          </p:cNvGraphicFramePr>
          <p:nvPr/>
        </p:nvGraphicFramePr>
        <p:xfrm>
          <a:off x="1691680" y="3284984"/>
          <a:ext cx="3887788" cy="2247900"/>
        </p:xfrm>
        <a:graphic>
          <a:graphicData uri="http://schemas.openxmlformats.org/presentationml/2006/ole">
            <mc:AlternateContent xmlns:mc="http://schemas.openxmlformats.org/markup-compatibility/2006">
              <mc:Choice xmlns:v="urn:schemas-microsoft-com:vml" Requires="v">
                <p:oleObj spid="_x0000_s120869" name="Equation" r:id="rId3" imgW="1955520" imgH="1130040" progId="">
                  <p:embed/>
                </p:oleObj>
              </mc:Choice>
              <mc:Fallback>
                <p:oleObj name="Equation" r:id="rId3" imgW="1955520" imgH="11300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3284984"/>
                        <a:ext cx="3887788"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43" name="Picture 5"/>
          <p:cNvPicPr>
            <a:picLocks noChangeAspect="1" noChangeArrowheads="1"/>
          </p:cNvPicPr>
          <p:nvPr/>
        </p:nvPicPr>
        <p:blipFill>
          <a:blip r:embed="rId5" cstate="print"/>
          <a:srcRect r="47527"/>
          <a:stretch>
            <a:fillRect/>
          </a:stretch>
        </p:blipFill>
        <p:spPr bwMode="auto">
          <a:xfrm>
            <a:off x="1043609" y="1"/>
            <a:ext cx="4518762" cy="3433198"/>
          </a:xfrm>
          <a:prstGeom prst="rect">
            <a:avLst/>
          </a:prstGeom>
          <a:noFill/>
          <a:ln w="9525">
            <a:noFill/>
            <a:miter lim="800000"/>
            <a:headEnd/>
            <a:tailEnd/>
          </a:ln>
        </p:spPr>
      </p:pic>
      <p:pic>
        <p:nvPicPr>
          <p:cNvPr id="10244" name="Picture 6"/>
          <p:cNvPicPr>
            <a:picLocks noChangeAspect="1" noChangeArrowheads="1"/>
          </p:cNvPicPr>
          <p:nvPr/>
        </p:nvPicPr>
        <p:blipFill>
          <a:blip r:embed="rId5" cstate="print"/>
          <a:srcRect l="76886" b="37997"/>
          <a:stretch>
            <a:fillRect/>
          </a:stretch>
        </p:blipFill>
        <p:spPr bwMode="auto">
          <a:xfrm>
            <a:off x="6660232" y="404664"/>
            <a:ext cx="1782763" cy="1908175"/>
          </a:xfrm>
          <a:prstGeom prst="rect">
            <a:avLst/>
          </a:prstGeom>
          <a:noFill/>
          <a:ln w="9525">
            <a:noFill/>
            <a:miter lim="800000"/>
            <a:headEnd/>
            <a:tailEnd/>
          </a:ln>
        </p:spPr>
      </p:pic>
      <p:sp>
        <p:nvSpPr>
          <p:cNvPr id="10245" name="Text Box 7"/>
          <p:cNvSpPr txBox="1">
            <a:spLocks noChangeArrowheads="1"/>
          </p:cNvSpPr>
          <p:nvPr/>
        </p:nvSpPr>
        <p:spPr bwMode="auto">
          <a:xfrm>
            <a:off x="376238" y="5589588"/>
            <a:ext cx="8767762" cy="369332"/>
          </a:xfrm>
          <a:prstGeom prst="rect">
            <a:avLst/>
          </a:prstGeom>
          <a:noFill/>
          <a:ln w="9525">
            <a:noFill/>
            <a:miter lim="800000"/>
            <a:headEnd/>
            <a:tailEnd/>
          </a:ln>
        </p:spPr>
        <p:txBody>
          <a:bodyPr>
            <a:spAutoFit/>
          </a:bodyPr>
          <a:lstStyle/>
          <a:p>
            <a:r>
              <a:rPr lang="en-US" altLang="zh-CN" b="0">
                <a:latin typeface="Times New Roman" pitchFamily="18" charset="0"/>
                <a:cs typeface="Times New Roman" pitchFamily="18" charset="0"/>
              </a:rPr>
              <a:t>So, we can see that in fact </a:t>
            </a:r>
            <a:r>
              <a:rPr lang="en-US" altLang="zh-CN" b="0" i="1">
                <a:latin typeface="Times New Roman" pitchFamily="18" charset="0"/>
                <a:cs typeface="Times New Roman" pitchFamily="18" charset="0"/>
              </a:rPr>
              <a:t>p</a:t>
            </a:r>
            <a:r>
              <a:rPr lang="en-US" altLang="zh-CN" b="0" baseline="-25000">
                <a:latin typeface="Times New Roman" pitchFamily="18" charset="0"/>
                <a:cs typeface="Times New Roman" pitchFamily="18" charset="0"/>
              </a:rPr>
              <a:t>s</a:t>
            </a:r>
            <a:r>
              <a:rPr lang="en-US" altLang="zh-CN" b="0">
                <a:latin typeface="Times New Roman" pitchFamily="18" charset="0"/>
                <a:cs typeface="Times New Roman" pitchFamily="18" charset="0"/>
              </a:rPr>
              <a:t>(</a:t>
            </a:r>
            <a:r>
              <a:rPr lang="en-US" altLang="zh-CN" b="0" i="1">
                <a:latin typeface="Times New Roman" pitchFamily="18" charset="0"/>
                <a:cs typeface="Times New Roman" pitchFamily="18" charset="0"/>
              </a:rPr>
              <a:t>s</a:t>
            </a:r>
            <a:r>
              <a:rPr lang="en-US" altLang="zh-CN" b="0">
                <a:latin typeface="Times New Roman" pitchFamily="18" charset="0"/>
                <a:cs typeface="Times New Roman" pitchFamily="18" charset="0"/>
              </a:rPr>
              <a:t>) is always uniform and independent the form of </a:t>
            </a:r>
            <a:r>
              <a:rPr lang="en-US" altLang="zh-CN" b="0" i="1">
                <a:latin typeface="Times New Roman" pitchFamily="18" charset="0"/>
                <a:cs typeface="Times New Roman" pitchFamily="18" charset="0"/>
              </a:rPr>
              <a:t>p</a:t>
            </a:r>
            <a:r>
              <a:rPr lang="en-US" altLang="zh-CN" b="0" baseline="-25000">
                <a:latin typeface="Times New Roman" pitchFamily="18" charset="0"/>
                <a:cs typeface="Times New Roman" pitchFamily="18" charset="0"/>
              </a:rPr>
              <a:t>r</a:t>
            </a:r>
            <a:r>
              <a:rPr lang="en-US" altLang="zh-CN" b="0">
                <a:latin typeface="Times New Roman" pitchFamily="18" charset="0"/>
                <a:cs typeface="Times New Roman" pitchFamily="18" charset="0"/>
              </a:rPr>
              <a:t>(</a:t>
            </a:r>
            <a:r>
              <a:rPr lang="en-US" altLang="zh-CN" b="0" i="1">
                <a:latin typeface="Times New Roman" pitchFamily="18" charset="0"/>
                <a:cs typeface="Times New Roman" pitchFamily="18" charset="0"/>
              </a:rPr>
              <a:t>r</a:t>
            </a:r>
            <a:r>
              <a:rPr lang="en-US" altLang="zh-CN" b="0">
                <a:latin typeface="Times New Roman" pitchFamily="18" charset="0"/>
                <a:cs typeface="Times New Roman" pitchFamily="18" charset="0"/>
              </a:rPr>
              <a:t>)</a:t>
            </a:r>
          </a:p>
        </p:txBody>
      </p:sp>
      <p:sp>
        <p:nvSpPr>
          <p:cNvPr id="10246" name="Text Box 8"/>
          <p:cNvSpPr txBox="1">
            <a:spLocks noChangeArrowheads="1"/>
          </p:cNvSpPr>
          <p:nvPr/>
        </p:nvSpPr>
        <p:spPr bwMode="auto">
          <a:xfrm>
            <a:off x="663575" y="3465513"/>
            <a:ext cx="761747" cy="369332"/>
          </a:xfrm>
          <a:prstGeom prst="rect">
            <a:avLst/>
          </a:prstGeom>
          <a:noFill/>
          <a:ln w="9525">
            <a:noFill/>
            <a:miter lim="800000"/>
            <a:headEnd/>
            <a:tailEnd/>
          </a:ln>
        </p:spPr>
        <p:txBody>
          <a:bodyPr wrap="none">
            <a:spAutoFit/>
          </a:bodyPr>
          <a:lstStyle/>
          <a:p>
            <a:r>
              <a:rPr lang="en-US" altLang="zh-CN" b="0">
                <a:latin typeface="Times New Roman" pitchFamily="18" charset="0"/>
                <a:cs typeface="Times New Roman" pitchFamily="18" charset="0"/>
              </a:rPr>
              <a:t>Proof:</a:t>
            </a:r>
          </a:p>
        </p:txBody>
      </p:sp>
      <p:sp>
        <p:nvSpPr>
          <p:cNvPr id="10247" name="Rectangle 10"/>
          <p:cNvSpPr>
            <a:spLocks noChangeArrowheads="1"/>
          </p:cNvSpPr>
          <p:nvPr/>
        </p:nvSpPr>
        <p:spPr bwMode="auto">
          <a:xfrm>
            <a:off x="467544" y="6021288"/>
            <a:ext cx="8392041" cy="584775"/>
          </a:xfrm>
          <a:prstGeom prst="rect">
            <a:avLst/>
          </a:prstGeom>
          <a:noFill/>
          <a:ln w="9525">
            <a:noFill/>
            <a:miter lim="800000"/>
            <a:headEnd/>
            <a:tailEnd/>
          </a:ln>
        </p:spPr>
        <p:txBody>
          <a:bodyPr wrap="none">
            <a:spAutoFit/>
          </a:bodyPr>
          <a:lstStyle/>
          <a:p>
            <a:r>
              <a:rPr lang="zh-CN" altLang="en-US" sz="3200" b="1" dirty="0">
                <a:solidFill>
                  <a:srgbClr val="0000FF"/>
                </a:solidFill>
                <a:latin typeface="Times New Roman" pitchFamily="18" charset="0"/>
                <a:cs typeface="Times New Roman" pitchFamily="18" charset="0"/>
              </a:rPr>
              <a:t>概率累计分布函数</a:t>
            </a:r>
            <a:r>
              <a:rPr lang="zh-CN" altLang="en-US" sz="3200" dirty="0">
                <a:latin typeface="Times New Roman" pitchFamily="18" charset="0"/>
                <a:cs typeface="Times New Roman" pitchFamily="18" charset="0"/>
              </a:rPr>
              <a:t>就是所要的</a:t>
            </a:r>
            <a:r>
              <a:rPr lang="zh-CN" altLang="en-US" sz="3200" b="1" dirty="0">
                <a:solidFill>
                  <a:srgbClr val="0000FF"/>
                </a:solidFill>
                <a:latin typeface="Times New Roman" pitchFamily="18" charset="0"/>
                <a:cs typeface="Times New Roman" pitchFamily="18" charset="0"/>
              </a:rPr>
              <a:t>直方图均衡函数</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2"/>
          <p:cNvSpPr txBox="1">
            <a:spLocks noChangeArrowheads="1"/>
          </p:cNvSpPr>
          <p:nvPr/>
        </p:nvSpPr>
        <p:spPr bwMode="auto">
          <a:xfrm>
            <a:off x="719138" y="225425"/>
            <a:ext cx="4740400" cy="400110"/>
          </a:xfrm>
          <a:prstGeom prst="rect">
            <a:avLst/>
          </a:prstGeom>
          <a:noFill/>
          <a:ln w="9525">
            <a:noFill/>
            <a:miter lim="800000"/>
            <a:headEnd/>
            <a:tailEnd/>
          </a:ln>
        </p:spPr>
        <p:txBody>
          <a:bodyPr wrap="none">
            <a:spAutoFit/>
          </a:bodyPr>
          <a:lstStyle/>
          <a:p>
            <a:r>
              <a:rPr lang="en-US" altLang="zh-CN" sz="2000" b="0" dirty="0">
                <a:latin typeface="Times New Roman" pitchFamily="18" charset="0"/>
                <a:cs typeface="Times New Roman" pitchFamily="18" charset="0"/>
              </a:rPr>
              <a:t>Now let us to consider the discrete situation:</a:t>
            </a:r>
          </a:p>
        </p:txBody>
      </p:sp>
      <p:graphicFrame>
        <p:nvGraphicFramePr>
          <p:cNvPr id="11266" name="Object 3"/>
          <p:cNvGraphicFramePr>
            <a:graphicFrameLocks noChangeAspect="1"/>
          </p:cNvGraphicFramePr>
          <p:nvPr/>
        </p:nvGraphicFramePr>
        <p:xfrm>
          <a:off x="2051720" y="675829"/>
          <a:ext cx="3495675" cy="2897187"/>
        </p:xfrm>
        <a:graphic>
          <a:graphicData uri="http://schemas.openxmlformats.org/presentationml/2006/ole">
            <mc:AlternateContent xmlns:mc="http://schemas.openxmlformats.org/markup-compatibility/2006">
              <mc:Choice xmlns:v="urn:schemas-microsoft-com:vml" Requires="v">
                <p:oleObj spid="_x0000_s121893" name="Equation" r:id="rId3" imgW="1866600" imgH="1549080" progId="">
                  <p:embed/>
                </p:oleObj>
              </mc:Choice>
              <mc:Fallback>
                <p:oleObj name="Equation" r:id="rId3" imgW="1866600" imgH="154908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675829"/>
                        <a:ext cx="3495675" cy="289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8" name="Text Box 4"/>
          <p:cNvSpPr txBox="1">
            <a:spLocks noChangeArrowheads="1"/>
          </p:cNvSpPr>
          <p:nvPr/>
        </p:nvSpPr>
        <p:spPr bwMode="auto">
          <a:xfrm>
            <a:off x="251520" y="3641675"/>
            <a:ext cx="8640762" cy="3108543"/>
          </a:xfrm>
          <a:prstGeom prst="rect">
            <a:avLst/>
          </a:prstGeom>
          <a:noFill/>
          <a:ln w="9525">
            <a:noFill/>
            <a:miter lim="800000"/>
            <a:headEnd/>
            <a:tailEnd/>
          </a:ln>
        </p:spPr>
        <p:txBody>
          <a:bodyPr>
            <a:spAutoFit/>
          </a:bodyPr>
          <a:lstStyle/>
          <a:p>
            <a:pPr marL="342900" indent="-342900">
              <a:spcAft>
                <a:spcPct val="30000"/>
              </a:spcAft>
            </a:pPr>
            <a:r>
              <a:rPr lang="en-US" altLang="zh-CN" sz="2000" b="0" dirty="0">
                <a:latin typeface="Times New Roman" pitchFamily="18" charset="0"/>
                <a:cs typeface="Times New Roman" pitchFamily="18" charset="0"/>
              </a:rPr>
              <a:t>Where, </a:t>
            </a:r>
            <a:r>
              <a:rPr lang="en-US" altLang="zh-CN" sz="2000" b="0" i="1" dirty="0">
                <a:latin typeface="Times New Roman" pitchFamily="18" charset="0"/>
                <a:cs typeface="Times New Roman" pitchFamily="18" charset="0"/>
              </a:rPr>
              <a:t>k</a:t>
            </a:r>
            <a:r>
              <a:rPr lang="en-US" altLang="zh-CN" sz="2000" b="0" dirty="0">
                <a:latin typeface="Times New Roman" pitchFamily="18" charset="0"/>
                <a:cs typeface="Times New Roman" pitchFamily="18" charset="0"/>
              </a:rPr>
              <a:t> presents the variable of gray-level and </a:t>
            </a:r>
            <a:r>
              <a:rPr lang="en-US" altLang="zh-CN" sz="2000" b="0" i="1" dirty="0">
                <a:latin typeface="Times New Roman" pitchFamily="18" charset="0"/>
                <a:cs typeface="Times New Roman" pitchFamily="18" charset="0"/>
              </a:rPr>
              <a:t>L</a:t>
            </a:r>
            <a:r>
              <a:rPr lang="en-US" altLang="zh-CN" sz="2000" b="0" dirty="0">
                <a:latin typeface="Times New Roman" pitchFamily="18" charset="0"/>
                <a:cs typeface="Times New Roman" pitchFamily="18" charset="0"/>
              </a:rPr>
              <a:t> is its range. Usually, </a:t>
            </a:r>
          </a:p>
          <a:p>
            <a:pPr marL="342900" indent="-342900">
              <a:spcAft>
                <a:spcPct val="30000"/>
              </a:spcAft>
            </a:pPr>
            <a:r>
              <a:rPr lang="en-US" altLang="zh-CN" sz="2000" b="0" dirty="0">
                <a:latin typeface="Times New Roman" pitchFamily="18" charset="0"/>
                <a:cs typeface="Times New Roman" pitchFamily="18" charset="0"/>
              </a:rPr>
              <a:t>when 8-bit image is involved,  the value of  </a:t>
            </a:r>
            <a:r>
              <a:rPr lang="en-US" altLang="zh-CN" sz="2000" b="0" i="1" dirty="0">
                <a:latin typeface="Times New Roman" pitchFamily="18" charset="0"/>
                <a:cs typeface="Times New Roman" pitchFamily="18" charset="0"/>
              </a:rPr>
              <a:t>L</a:t>
            </a:r>
            <a:r>
              <a:rPr lang="en-US" altLang="zh-CN" sz="2000" b="0" dirty="0">
                <a:latin typeface="Times New Roman" pitchFamily="18" charset="0"/>
                <a:cs typeface="Times New Roman" pitchFamily="18" charset="0"/>
              </a:rPr>
              <a:t> is 256</a:t>
            </a:r>
          </a:p>
          <a:p>
            <a:pPr marL="342900" indent="-342900">
              <a:spcAft>
                <a:spcPct val="30000"/>
              </a:spcAft>
            </a:pPr>
            <a:r>
              <a:rPr lang="en-US" altLang="zh-CN" sz="2000" b="0" dirty="0">
                <a:solidFill>
                  <a:srgbClr val="FF0000"/>
                </a:solidFill>
                <a:latin typeface="Times New Roman" pitchFamily="18" charset="0"/>
                <a:cs typeface="Times New Roman" pitchFamily="18" charset="0"/>
              </a:rPr>
              <a:t>Virtues:</a:t>
            </a:r>
          </a:p>
          <a:p>
            <a:pPr marL="342900" indent="-342900">
              <a:spcAft>
                <a:spcPct val="30000"/>
              </a:spcAft>
              <a:buFontTx/>
              <a:buAutoNum type="arabicParenR"/>
            </a:pPr>
            <a:r>
              <a:rPr lang="en-US" altLang="zh-CN" sz="2000" b="0" dirty="0">
                <a:latin typeface="Times New Roman" pitchFamily="18" charset="0"/>
                <a:cs typeface="Times New Roman" pitchFamily="18" charset="0"/>
              </a:rPr>
              <a:t>Span the gray-level to a fuller range and therefore enhance the contrast.</a:t>
            </a:r>
          </a:p>
          <a:p>
            <a:pPr marL="342900" indent="-342900">
              <a:spcAft>
                <a:spcPct val="30000"/>
              </a:spcAft>
              <a:buFontTx/>
              <a:buAutoNum type="arabicParenR"/>
            </a:pPr>
            <a:r>
              <a:rPr lang="en-US" altLang="zh-CN" sz="2000" b="0" dirty="0">
                <a:latin typeface="Times New Roman" pitchFamily="18" charset="0"/>
                <a:cs typeface="Times New Roman" pitchFamily="18" charset="0"/>
              </a:rPr>
              <a:t>The methods is fully “automatic” and only based on information that can be exacted directed from the given image.</a:t>
            </a:r>
          </a:p>
          <a:p>
            <a:pPr marL="342900" indent="-342900">
              <a:spcAft>
                <a:spcPct val="30000"/>
              </a:spcAft>
              <a:buFontTx/>
              <a:buAutoNum type="arabicParenR"/>
            </a:pPr>
            <a:r>
              <a:rPr lang="en-US" altLang="zh-CN" sz="2000" b="0" dirty="0">
                <a:latin typeface="Times New Roman" pitchFamily="18" charset="0"/>
                <a:cs typeface="Times New Roman" pitchFamily="18" charset="0"/>
              </a:rPr>
              <a:t>The simplicity of computation for the implementation of the technique.</a:t>
            </a:r>
          </a:p>
          <a:p>
            <a:pPr marL="342900" indent="-342900">
              <a:spcAft>
                <a:spcPct val="30000"/>
              </a:spcAft>
              <a:buFontTx/>
              <a:buAutoNum type="arabicParenR"/>
            </a:pPr>
            <a:r>
              <a:rPr lang="en-US" altLang="zh-CN" sz="2000" b="0" dirty="0">
                <a:latin typeface="Times New Roman" pitchFamily="18" charset="0"/>
                <a:cs typeface="Times New Roman" pitchFamily="18" charset="0"/>
              </a:rPr>
              <a:t>The transformation and its verse play a central role in the histogram matching.</a:t>
            </a:r>
          </a:p>
        </p:txBody>
      </p:sp>
      <p:sp>
        <p:nvSpPr>
          <p:cNvPr id="11269" name="Text Box 5"/>
          <p:cNvSpPr txBox="1">
            <a:spLocks noChangeArrowheads="1"/>
          </p:cNvSpPr>
          <p:nvPr/>
        </p:nvSpPr>
        <p:spPr bwMode="auto">
          <a:xfrm>
            <a:off x="251520" y="764704"/>
            <a:ext cx="2087562" cy="2677656"/>
          </a:xfrm>
          <a:prstGeom prst="rect">
            <a:avLst/>
          </a:prstGeom>
          <a:noFill/>
          <a:ln w="9525">
            <a:noFill/>
            <a:miter lim="800000"/>
            <a:headEnd/>
            <a:tailEnd/>
          </a:ln>
        </p:spPr>
        <p:txBody>
          <a:bodyPr>
            <a:spAutoFit/>
          </a:bodyPr>
          <a:lstStyle/>
          <a:p>
            <a:r>
              <a:rPr lang="zh-CN" altLang="en-US" sz="2800" dirty="0">
                <a:latin typeface="Times New Roman" pitchFamily="18" charset="0"/>
                <a:cs typeface="Times New Roman" pitchFamily="18" charset="0"/>
              </a:rPr>
              <a:t>在离散情况</a:t>
            </a:r>
            <a:r>
              <a:rPr lang="zh-CN" altLang="en-US" sz="2800" dirty="0" smtClean="0">
                <a:latin typeface="Times New Roman" pitchFamily="18" charset="0"/>
                <a:cs typeface="Times New Roman" pitchFamily="18" charset="0"/>
              </a:rPr>
              <a:t>下</a:t>
            </a:r>
            <a:r>
              <a:rPr lang="en-US" altLang="zh-CN" sz="2800" dirty="0" smtClean="0">
                <a:latin typeface="Times New Roman" pitchFamily="18" charset="0"/>
                <a:cs typeface="Times New Roman" pitchFamily="18" charset="0"/>
              </a:rPr>
              <a:t>,</a:t>
            </a:r>
            <a:r>
              <a:rPr lang="zh-CN" altLang="en-US" sz="2800" b="1" dirty="0" smtClean="0">
                <a:solidFill>
                  <a:srgbClr val="0000FF"/>
                </a:solidFill>
                <a:latin typeface="Times New Roman" pitchFamily="18" charset="0"/>
                <a:cs typeface="Times New Roman" pitchFamily="18" charset="0"/>
              </a:rPr>
              <a:t>概率累计分布函数：</a:t>
            </a:r>
            <a:endParaRPr lang="zh-CN" altLang="en-US" sz="2800" dirty="0">
              <a:latin typeface="Times New Roman" pitchFamily="18" charset="0"/>
              <a:cs typeface="Times New Roman" pitchFamily="18" charset="0"/>
            </a:endParaRPr>
          </a:p>
          <a:p>
            <a:r>
              <a:rPr lang="zh-CN" altLang="en-US" sz="2800" b="1" dirty="0">
                <a:solidFill>
                  <a:srgbClr val="0000FF"/>
                </a:solidFill>
                <a:latin typeface="Times New Roman" pitchFamily="18" charset="0"/>
                <a:cs typeface="Times New Roman" pitchFamily="18" charset="0"/>
              </a:rPr>
              <a:t>前面灰度的个数和除以总</a:t>
            </a:r>
            <a:r>
              <a:rPr lang="zh-CN" altLang="en-US" sz="2800" b="1" dirty="0" smtClean="0">
                <a:solidFill>
                  <a:srgbClr val="0000FF"/>
                </a:solidFill>
                <a:latin typeface="Times New Roman" pitchFamily="18" charset="0"/>
                <a:cs typeface="Times New Roman" pitchFamily="18" charset="0"/>
              </a:rPr>
              <a:t>个数。</a:t>
            </a:r>
            <a:endParaRPr lang="zh-CN" altLang="en-US" sz="2800" b="1" dirty="0">
              <a:solidFill>
                <a:srgbClr val="0000FF"/>
              </a:solidFill>
              <a:latin typeface="Times New Roman" pitchFamily="18" charset="0"/>
              <a:cs typeface="Times New Roman" pitchFamily="18" charset="0"/>
            </a:endParaRPr>
          </a:p>
        </p:txBody>
      </p:sp>
      <p:sp>
        <p:nvSpPr>
          <p:cNvPr id="11270" name="Text Box 7"/>
          <p:cNvSpPr txBox="1">
            <a:spLocks noChangeArrowheads="1"/>
          </p:cNvSpPr>
          <p:nvPr/>
        </p:nvSpPr>
        <p:spPr bwMode="auto">
          <a:xfrm>
            <a:off x="5508104" y="0"/>
            <a:ext cx="3635897" cy="3785652"/>
          </a:xfrm>
          <a:prstGeom prst="rect">
            <a:avLst/>
          </a:prstGeom>
          <a:noFill/>
          <a:ln w="9525">
            <a:noFill/>
            <a:miter lim="800000"/>
            <a:headEnd/>
            <a:tailEnd/>
          </a:ln>
        </p:spPr>
        <p:txBody>
          <a:bodyPr wrap="square">
            <a:spAutoFit/>
          </a:bodyPr>
          <a:lstStyle/>
          <a:p>
            <a:r>
              <a:rPr lang="zh-CN" altLang="en-US" sz="2400" b="1" dirty="0">
                <a:solidFill>
                  <a:srgbClr val="0000FF"/>
                </a:solidFill>
                <a:latin typeface="Times New Roman" pitchFamily="18" charset="0"/>
                <a:cs typeface="Times New Roman" pitchFamily="18" charset="0"/>
              </a:rPr>
              <a:t>特点</a:t>
            </a:r>
            <a:r>
              <a:rPr lang="zh-CN" altLang="en-US" sz="2400" dirty="0">
                <a:solidFill>
                  <a:srgbClr val="FF0000"/>
                </a:solidFill>
                <a:latin typeface="Times New Roman" pitchFamily="18" charset="0"/>
                <a:cs typeface="Times New Roman" pitchFamily="18" charset="0"/>
              </a:rPr>
              <a:t>：</a:t>
            </a:r>
            <a:r>
              <a:rPr lang="zh-CN" altLang="en-US" sz="2400" dirty="0">
                <a:latin typeface="Times New Roman" pitchFamily="18" charset="0"/>
                <a:cs typeface="Times New Roman" pitchFamily="18" charset="0"/>
              </a:rPr>
              <a:t>均衡化后的图像比原图像所</a:t>
            </a:r>
            <a:r>
              <a:rPr lang="zh-CN" altLang="en-US" sz="2400" b="1" dirty="0">
                <a:solidFill>
                  <a:srgbClr val="0000FF"/>
                </a:solidFill>
                <a:latin typeface="Times New Roman" pitchFamily="18" charset="0"/>
                <a:cs typeface="Times New Roman" pitchFamily="18" charset="0"/>
              </a:rPr>
              <a:t>跨越的灰度级范围更宽</a:t>
            </a:r>
            <a:r>
              <a:rPr lang="zh-CN" altLang="en-US" sz="2400" dirty="0">
                <a:latin typeface="Times New Roman" pitchFamily="18" charset="0"/>
                <a:cs typeface="Times New Roman" pitchFamily="18" charset="0"/>
              </a:rPr>
              <a:t>。另外，直方图处理是完全“自主”性质的，即该过程所需的参数完全来自图像本身，不需要任何额外的参数，是一种有力的</a:t>
            </a:r>
            <a:r>
              <a:rPr lang="zh-CN" altLang="en-US" sz="2400" b="1" dirty="0">
                <a:solidFill>
                  <a:srgbClr val="0000FF"/>
                </a:solidFill>
                <a:latin typeface="Times New Roman" pitchFamily="18" charset="0"/>
                <a:cs typeface="Times New Roman" pitchFamily="18" charset="0"/>
              </a:rPr>
              <a:t>自适应增强工具</a:t>
            </a:r>
            <a:r>
              <a:rPr lang="zh-CN" altLang="en-US" sz="2400" dirty="0">
                <a:latin typeface="Times New Roman" pitchFamily="18" charset="0"/>
                <a:cs typeface="Times New Roman" pitchFamily="18" charset="0"/>
              </a:rPr>
              <a:t>。还有，该技术实现起来也很简单。</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428728" y="1500174"/>
            <a:ext cx="6634360" cy="5025369"/>
            <a:chOff x="720" y="912"/>
            <a:chExt cx="4080" cy="3168"/>
          </a:xfrm>
        </p:grpSpPr>
        <p:sp>
          <p:nvSpPr>
            <p:cNvPr id="114692" name="Rectangle 3"/>
            <p:cNvSpPr>
              <a:spLocks noChangeArrowheads="1"/>
            </p:cNvSpPr>
            <p:nvPr/>
          </p:nvSpPr>
          <p:spPr bwMode="auto">
            <a:xfrm>
              <a:off x="720" y="912"/>
              <a:ext cx="4080" cy="3168"/>
            </a:xfrm>
            <a:prstGeom prst="rect">
              <a:avLst/>
            </a:prstGeom>
            <a:solidFill>
              <a:srgbClr val="FFFFFF"/>
            </a:solidFill>
            <a:ln w="76200" cmpd="tri">
              <a:solidFill>
                <a:schemeClr val="accent1"/>
              </a:solidFill>
              <a:miter lim="800000"/>
              <a:headEnd type="none" w="sm" len="sm"/>
              <a:tailEnd type="none" w="sm" len="lg"/>
            </a:ln>
          </p:spPr>
          <p:txBody>
            <a:bodyPr wrap="none" anchor="ctr"/>
            <a:lstStyle/>
            <a:p>
              <a:endParaRPr lang="zh-CN" altLang="en-US">
                <a:latin typeface="Times New Roman" pitchFamily="18" charset="0"/>
                <a:cs typeface="Times New Roman" pitchFamily="18" charset="0"/>
              </a:endParaRPr>
            </a:p>
          </p:txBody>
        </p:sp>
        <p:pic>
          <p:nvPicPr>
            <p:cNvPr id="114693" name="Picture 4"/>
            <p:cNvPicPr>
              <a:picLocks noChangeAspect="1" noChangeArrowheads="1"/>
            </p:cNvPicPr>
            <p:nvPr/>
          </p:nvPicPr>
          <p:blipFill>
            <a:blip r:embed="rId2" cstate="print"/>
            <a:srcRect/>
            <a:stretch>
              <a:fillRect/>
            </a:stretch>
          </p:blipFill>
          <p:spPr bwMode="auto">
            <a:xfrm>
              <a:off x="2760" y="2496"/>
              <a:ext cx="1978" cy="1521"/>
            </a:xfrm>
            <a:prstGeom prst="rect">
              <a:avLst/>
            </a:prstGeom>
            <a:noFill/>
            <a:ln w="12700">
              <a:noFill/>
              <a:miter lim="800000"/>
              <a:headEnd type="none" w="sm" len="sm"/>
              <a:tailEnd type="none" w="sm" len="sm"/>
            </a:ln>
          </p:spPr>
        </p:pic>
        <p:pic>
          <p:nvPicPr>
            <p:cNvPr id="114694" name="Picture 5"/>
            <p:cNvPicPr>
              <a:picLocks noChangeAspect="1" noChangeArrowheads="1"/>
            </p:cNvPicPr>
            <p:nvPr/>
          </p:nvPicPr>
          <p:blipFill>
            <a:blip r:embed="rId3" cstate="print"/>
            <a:srcRect/>
            <a:stretch>
              <a:fillRect/>
            </a:stretch>
          </p:blipFill>
          <p:spPr bwMode="auto">
            <a:xfrm>
              <a:off x="2760" y="983"/>
              <a:ext cx="1978" cy="1521"/>
            </a:xfrm>
            <a:prstGeom prst="rect">
              <a:avLst/>
            </a:prstGeom>
            <a:noFill/>
            <a:ln w="12700">
              <a:noFill/>
              <a:miter lim="800000"/>
              <a:headEnd type="none" w="sm" len="sm"/>
              <a:tailEnd type="none" w="sm" len="sm"/>
            </a:ln>
          </p:spPr>
        </p:pic>
        <p:pic>
          <p:nvPicPr>
            <p:cNvPr id="114695" name="Picture 6"/>
            <p:cNvPicPr>
              <a:picLocks noChangeAspect="1" noChangeArrowheads="1"/>
            </p:cNvPicPr>
            <p:nvPr/>
          </p:nvPicPr>
          <p:blipFill>
            <a:blip r:embed="rId4" cstate="print"/>
            <a:srcRect/>
            <a:stretch>
              <a:fillRect/>
            </a:stretch>
          </p:blipFill>
          <p:spPr bwMode="auto">
            <a:xfrm>
              <a:off x="782" y="975"/>
              <a:ext cx="1978" cy="1521"/>
            </a:xfrm>
            <a:prstGeom prst="rect">
              <a:avLst/>
            </a:prstGeom>
            <a:noFill/>
            <a:ln w="19050">
              <a:noFill/>
              <a:miter lim="800000"/>
              <a:headEnd type="none" w="sm" len="sm"/>
              <a:tailEnd type="none" w="sm" len="lg"/>
            </a:ln>
          </p:spPr>
        </p:pic>
        <p:sp>
          <p:nvSpPr>
            <p:cNvPr id="114696" name="Line 7"/>
            <p:cNvSpPr>
              <a:spLocks noChangeShapeType="1"/>
            </p:cNvSpPr>
            <p:nvPr/>
          </p:nvSpPr>
          <p:spPr bwMode="auto">
            <a:xfrm flipV="1">
              <a:off x="3193" y="2243"/>
              <a:ext cx="0" cy="1582"/>
            </a:xfrm>
            <a:prstGeom prst="line">
              <a:avLst/>
            </a:prstGeom>
            <a:noFill/>
            <a:ln w="12700">
              <a:solidFill>
                <a:srgbClr val="CC0000"/>
              </a:solidFill>
              <a:prstDash val="sysDot"/>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697" name="Line 8"/>
            <p:cNvSpPr>
              <a:spLocks noChangeShapeType="1"/>
            </p:cNvSpPr>
            <p:nvPr/>
          </p:nvSpPr>
          <p:spPr bwMode="auto">
            <a:xfrm flipH="1">
              <a:off x="1833" y="2243"/>
              <a:ext cx="1360" cy="0"/>
            </a:xfrm>
            <a:prstGeom prst="line">
              <a:avLst/>
            </a:prstGeom>
            <a:noFill/>
            <a:ln w="12700">
              <a:solidFill>
                <a:srgbClr val="CC0000"/>
              </a:solidFill>
              <a:prstDash val="sysDot"/>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698" name="Line 9"/>
            <p:cNvSpPr>
              <a:spLocks noChangeShapeType="1"/>
            </p:cNvSpPr>
            <p:nvPr/>
          </p:nvSpPr>
          <p:spPr bwMode="auto">
            <a:xfrm flipV="1">
              <a:off x="3315" y="2177"/>
              <a:ext cx="0" cy="1648"/>
            </a:xfrm>
            <a:prstGeom prst="line">
              <a:avLst/>
            </a:prstGeom>
            <a:noFill/>
            <a:ln w="12700">
              <a:solidFill>
                <a:srgbClr val="00CC00"/>
              </a:solidFill>
              <a:prstDash val="sysDot"/>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699" name="Line 10"/>
            <p:cNvSpPr>
              <a:spLocks noChangeShapeType="1"/>
            </p:cNvSpPr>
            <p:nvPr/>
          </p:nvSpPr>
          <p:spPr bwMode="auto">
            <a:xfrm flipH="1">
              <a:off x="1833" y="2179"/>
              <a:ext cx="1483" cy="0"/>
            </a:xfrm>
            <a:prstGeom prst="line">
              <a:avLst/>
            </a:prstGeom>
            <a:noFill/>
            <a:ln w="12700">
              <a:solidFill>
                <a:srgbClr val="00CC00"/>
              </a:solidFill>
              <a:prstDash val="sysDot"/>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0" name="Line 11"/>
            <p:cNvSpPr>
              <a:spLocks noChangeShapeType="1"/>
            </p:cNvSpPr>
            <p:nvPr/>
          </p:nvSpPr>
          <p:spPr bwMode="auto">
            <a:xfrm flipH="1">
              <a:off x="3131" y="3763"/>
              <a:ext cx="62" cy="64"/>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1" name="Line 12"/>
            <p:cNvSpPr>
              <a:spLocks noChangeShapeType="1"/>
            </p:cNvSpPr>
            <p:nvPr/>
          </p:nvSpPr>
          <p:spPr bwMode="auto">
            <a:xfrm flipH="1">
              <a:off x="3069" y="3700"/>
              <a:ext cx="124" cy="127"/>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2" name="Line 13"/>
            <p:cNvSpPr>
              <a:spLocks noChangeShapeType="1"/>
            </p:cNvSpPr>
            <p:nvPr/>
          </p:nvSpPr>
          <p:spPr bwMode="auto">
            <a:xfrm flipH="1">
              <a:off x="3131" y="3636"/>
              <a:ext cx="62" cy="64"/>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3" name="Line 14"/>
            <p:cNvSpPr>
              <a:spLocks noChangeShapeType="1"/>
            </p:cNvSpPr>
            <p:nvPr/>
          </p:nvSpPr>
          <p:spPr bwMode="auto">
            <a:xfrm flipH="1">
              <a:off x="2513"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4" name="Line 15"/>
            <p:cNvSpPr>
              <a:spLocks noChangeShapeType="1"/>
            </p:cNvSpPr>
            <p:nvPr/>
          </p:nvSpPr>
          <p:spPr bwMode="auto">
            <a:xfrm flipH="1">
              <a:off x="1833"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5" name="Line 16"/>
            <p:cNvSpPr>
              <a:spLocks noChangeShapeType="1"/>
            </p:cNvSpPr>
            <p:nvPr/>
          </p:nvSpPr>
          <p:spPr bwMode="auto">
            <a:xfrm flipH="1">
              <a:off x="1895" y="2243"/>
              <a:ext cx="61"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6" name="Line 17"/>
            <p:cNvSpPr>
              <a:spLocks noChangeShapeType="1"/>
            </p:cNvSpPr>
            <p:nvPr/>
          </p:nvSpPr>
          <p:spPr bwMode="auto">
            <a:xfrm flipH="1">
              <a:off x="1956"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7" name="Line 18"/>
            <p:cNvSpPr>
              <a:spLocks noChangeShapeType="1"/>
            </p:cNvSpPr>
            <p:nvPr/>
          </p:nvSpPr>
          <p:spPr bwMode="auto">
            <a:xfrm flipH="1">
              <a:off x="2018"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8" name="Line 19"/>
            <p:cNvSpPr>
              <a:spLocks noChangeShapeType="1"/>
            </p:cNvSpPr>
            <p:nvPr/>
          </p:nvSpPr>
          <p:spPr bwMode="auto">
            <a:xfrm flipH="1">
              <a:off x="2080"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09" name="Line 20"/>
            <p:cNvSpPr>
              <a:spLocks noChangeShapeType="1"/>
            </p:cNvSpPr>
            <p:nvPr/>
          </p:nvSpPr>
          <p:spPr bwMode="auto">
            <a:xfrm flipH="1">
              <a:off x="2142"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0" name="Line 21"/>
            <p:cNvSpPr>
              <a:spLocks noChangeShapeType="1"/>
            </p:cNvSpPr>
            <p:nvPr/>
          </p:nvSpPr>
          <p:spPr bwMode="auto">
            <a:xfrm flipH="1">
              <a:off x="2204" y="2243"/>
              <a:ext cx="61"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1" name="Line 22"/>
            <p:cNvSpPr>
              <a:spLocks noChangeShapeType="1"/>
            </p:cNvSpPr>
            <p:nvPr/>
          </p:nvSpPr>
          <p:spPr bwMode="auto">
            <a:xfrm flipH="1">
              <a:off x="2265"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2" name="Line 23"/>
            <p:cNvSpPr>
              <a:spLocks noChangeShapeType="1"/>
            </p:cNvSpPr>
            <p:nvPr/>
          </p:nvSpPr>
          <p:spPr bwMode="auto">
            <a:xfrm flipH="1">
              <a:off x="2327"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3" name="Line 24"/>
            <p:cNvSpPr>
              <a:spLocks noChangeShapeType="1"/>
            </p:cNvSpPr>
            <p:nvPr/>
          </p:nvSpPr>
          <p:spPr bwMode="auto">
            <a:xfrm flipH="1">
              <a:off x="2389"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4" name="Line 25"/>
            <p:cNvSpPr>
              <a:spLocks noChangeShapeType="1"/>
            </p:cNvSpPr>
            <p:nvPr/>
          </p:nvSpPr>
          <p:spPr bwMode="auto">
            <a:xfrm flipH="1">
              <a:off x="2451" y="2243"/>
              <a:ext cx="62" cy="63"/>
            </a:xfrm>
            <a:prstGeom prst="line">
              <a:avLst/>
            </a:prstGeom>
            <a:noFill/>
            <a:ln w="12700">
              <a:solidFill>
                <a:srgbClr val="9933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5" name="Line 26"/>
            <p:cNvSpPr>
              <a:spLocks noChangeShapeType="1"/>
            </p:cNvSpPr>
            <p:nvPr/>
          </p:nvSpPr>
          <p:spPr bwMode="auto">
            <a:xfrm flipH="1" flipV="1">
              <a:off x="1833"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6" name="Line 27"/>
            <p:cNvSpPr>
              <a:spLocks noChangeShapeType="1"/>
            </p:cNvSpPr>
            <p:nvPr/>
          </p:nvSpPr>
          <p:spPr bwMode="auto">
            <a:xfrm flipH="1" flipV="1">
              <a:off x="1895" y="2179"/>
              <a:ext cx="61"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7" name="Line 28"/>
            <p:cNvSpPr>
              <a:spLocks noChangeShapeType="1"/>
            </p:cNvSpPr>
            <p:nvPr/>
          </p:nvSpPr>
          <p:spPr bwMode="auto">
            <a:xfrm flipH="1" flipV="1">
              <a:off x="1956"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8" name="Line 29"/>
            <p:cNvSpPr>
              <a:spLocks noChangeShapeType="1"/>
            </p:cNvSpPr>
            <p:nvPr/>
          </p:nvSpPr>
          <p:spPr bwMode="auto">
            <a:xfrm flipH="1" flipV="1">
              <a:off x="2018"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19" name="Line 30"/>
            <p:cNvSpPr>
              <a:spLocks noChangeShapeType="1"/>
            </p:cNvSpPr>
            <p:nvPr/>
          </p:nvSpPr>
          <p:spPr bwMode="auto">
            <a:xfrm flipH="1" flipV="1">
              <a:off x="2080"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0" name="Line 31"/>
            <p:cNvSpPr>
              <a:spLocks noChangeShapeType="1"/>
            </p:cNvSpPr>
            <p:nvPr/>
          </p:nvSpPr>
          <p:spPr bwMode="auto">
            <a:xfrm flipH="1" flipV="1">
              <a:off x="2142"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1" name="Line 32"/>
            <p:cNvSpPr>
              <a:spLocks noChangeShapeType="1"/>
            </p:cNvSpPr>
            <p:nvPr/>
          </p:nvSpPr>
          <p:spPr bwMode="auto">
            <a:xfrm flipH="1" flipV="1">
              <a:off x="2204" y="2179"/>
              <a:ext cx="61"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2" name="Line 33"/>
            <p:cNvSpPr>
              <a:spLocks noChangeShapeType="1"/>
            </p:cNvSpPr>
            <p:nvPr/>
          </p:nvSpPr>
          <p:spPr bwMode="auto">
            <a:xfrm flipH="1" flipV="1">
              <a:off x="2265"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3" name="Line 34"/>
            <p:cNvSpPr>
              <a:spLocks noChangeShapeType="1"/>
            </p:cNvSpPr>
            <p:nvPr/>
          </p:nvSpPr>
          <p:spPr bwMode="auto">
            <a:xfrm flipH="1" flipV="1">
              <a:off x="2327"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4" name="Line 35"/>
            <p:cNvSpPr>
              <a:spLocks noChangeShapeType="1"/>
            </p:cNvSpPr>
            <p:nvPr/>
          </p:nvSpPr>
          <p:spPr bwMode="auto">
            <a:xfrm flipH="1" flipV="1">
              <a:off x="2389"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5" name="Line 36"/>
            <p:cNvSpPr>
              <a:spLocks noChangeShapeType="1"/>
            </p:cNvSpPr>
            <p:nvPr/>
          </p:nvSpPr>
          <p:spPr bwMode="auto">
            <a:xfrm flipH="1" flipV="1">
              <a:off x="2451"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6" name="Line 37"/>
            <p:cNvSpPr>
              <a:spLocks noChangeShapeType="1"/>
            </p:cNvSpPr>
            <p:nvPr/>
          </p:nvSpPr>
          <p:spPr bwMode="auto">
            <a:xfrm flipH="1" flipV="1">
              <a:off x="2513" y="2179"/>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7" name="Line 38"/>
            <p:cNvSpPr>
              <a:spLocks noChangeShapeType="1"/>
            </p:cNvSpPr>
            <p:nvPr/>
          </p:nvSpPr>
          <p:spPr bwMode="auto">
            <a:xfrm flipH="1" flipV="1">
              <a:off x="3193" y="3573"/>
              <a:ext cx="123" cy="127"/>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8" name="Line 39"/>
            <p:cNvSpPr>
              <a:spLocks noChangeShapeType="1"/>
            </p:cNvSpPr>
            <p:nvPr/>
          </p:nvSpPr>
          <p:spPr bwMode="auto">
            <a:xfrm flipH="1" flipV="1">
              <a:off x="3212" y="3541"/>
              <a:ext cx="104" cy="95"/>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29" name="Line 40"/>
            <p:cNvSpPr>
              <a:spLocks noChangeShapeType="1"/>
            </p:cNvSpPr>
            <p:nvPr/>
          </p:nvSpPr>
          <p:spPr bwMode="auto">
            <a:xfrm flipH="1" flipV="1">
              <a:off x="3255" y="3510"/>
              <a:ext cx="61" cy="63"/>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30" name="Line 41"/>
            <p:cNvSpPr>
              <a:spLocks noChangeShapeType="1"/>
            </p:cNvSpPr>
            <p:nvPr/>
          </p:nvSpPr>
          <p:spPr bwMode="auto">
            <a:xfrm flipH="1" flipV="1">
              <a:off x="3258" y="3454"/>
              <a:ext cx="62" cy="64"/>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31" name="Line 42"/>
            <p:cNvSpPr>
              <a:spLocks noChangeShapeType="1"/>
            </p:cNvSpPr>
            <p:nvPr/>
          </p:nvSpPr>
          <p:spPr bwMode="auto">
            <a:xfrm flipH="1" flipV="1">
              <a:off x="3200" y="3644"/>
              <a:ext cx="124" cy="127"/>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32" name="Line 43"/>
            <p:cNvSpPr>
              <a:spLocks noChangeShapeType="1"/>
            </p:cNvSpPr>
            <p:nvPr/>
          </p:nvSpPr>
          <p:spPr bwMode="auto">
            <a:xfrm flipH="1" flipV="1">
              <a:off x="3189" y="3688"/>
              <a:ext cx="124" cy="127"/>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33" name="Line 44"/>
            <p:cNvSpPr>
              <a:spLocks noChangeShapeType="1"/>
            </p:cNvSpPr>
            <p:nvPr/>
          </p:nvSpPr>
          <p:spPr bwMode="auto">
            <a:xfrm flipH="1" flipV="1">
              <a:off x="3193" y="3751"/>
              <a:ext cx="104" cy="103"/>
            </a:xfrm>
            <a:prstGeom prst="line">
              <a:avLst/>
            </a:prstGeom>
            <a:noFill/>
            <a:ln w="12700">
              <a:solidFill>
                <a:srgbClr val="00FFFF"/>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14734" name="Text Box 45"/>
            <p:cNvSpPr txBox="1">
              <a:spLocks noChangeArrowheads="1"/>
            </p:cNvSpPr>
            <p:nvPr/>
          </p:nvSpPr>
          <p:spPr bwMode="auto">
            <a:xfrm>
              <a:off x="3072" y="3811"/>
              <a:ext cx="173" cy="182"/>
            </a:xfrm>
            <a:prstGeom prst="rect">
              <a:avLst/>
            </a:prstGeom>
            <a:noFill/>
            <a:ln w="12700">
              <a:noFill/>
              <a:prstDash val="sysDot"/>
              <a:miter lim="800000"/>
              <a:headEnd type="none" w="sm" len="sm"/>
              <a:tailEnd type="none" w="sm" len="lg"/>
            </a:ln>
          </p:spPr>
          <p:txBody>
            <a:bodyPr wrap="none">
              <a:spAutoFit/>
            </a:bodyPr>
            <a:lstStyle/>
            <a:p>
              <a:r>
                <a:rPr kumimoji="1" lang="en-US" altLang="zh-CN" sz="1200" b="0" i="1">
                  <a:solidFill>
                    <a:srgbClr val="CC0000"/>
                  </a:solidFill>
                  <a:latin typeface="Times New Roman" pitchFamily="18" charset="0"/>
                  <a:ea typeface="华文彩云" pitchFamily="2" charset="-122"/>
                  <a:cs typeface="Times New Roman" pitchFamily="18" charset="0"/>
                </a:rPr>
                <a:t>r</a:t>
              </a:r>
              <a:r>
                <a:rPr kumimoji="1" lang="en-US" altLang="zh-CN" sz="1200" b="0" i="1" baseline="-25000">
                  <a:solidFill>
                    <a:srgbClr val="CC0000"/>
                  </a:solidFill>
                  <a:latin typeface="Times New Roman" pitchFamily="18" charset="0"/>
                  <a:ea typeface="华文彩云" pitchFamily="2" charset="-122"/>
                  <a:cs typeface="Times New Roman" pitchFamily="18" charset="0"/>
                </a:rPr>
                <a:t>j</a:t>
              </a:r>
              <a:endParaRPr kumimoji="1" lang="en-US" altLang="zh-CN" sz="1200" b="0" i="1">
                <a:solidFill>
                  <a:srgbClr val="CC0000"/>
                </a:solidFill>
                <a:latin typeface="Times New Roman" pitchFamily="18" charset="0"/>
                <a:ea typeface="华文彩云" pitchFamily="2" charset="-122"/>
                <a:cs typeface="Times New Roman" pitchFamily="18" charset="0"/>
              </a:endParaRPr>
            </a:p>
          </p:txBody>
        </p:sp>
        <p:sp>
          <p:nvSpPr>
            <p:cNvPr id="114735" name="Text Box 46"/>
            <p:cNvSpPr txBox="1">
              <a:spLocks noChangeArrowheads="1"/>
            </p:cNvSpPr>
            <p:nvPr/>
          </p:nvSpPr>
          <p:spPr bwMode="auto">
            <a:xfrm>
              <a:off x="3216" y="3809"/>
              <a:ext cx="336" cy="182"/>
            </a:xfrm>
            <a:prstGeom prst="rect">
              <a:avLst/>
            </a:prstGeom>
            <a:noFill/>
            <a:ln w="12700">
              <a:noFill/>
              <a:prstDash val="sysDot"/>
              <a:miter lim="800000"/>
              <a:headEnd type="none" w="sm" len="sm"/>
              <a:tailEnd type="none" w="sm" len="lg"/>
            </a:ln>
          </p:spPr>
          <p:txBody>
            <a:bodyPr wrap="none">
              <a:spAutoFit/>
            </a:bodyPr>
            <a:lstStyle/>
            <a:p>
              <a:r>
                <a:rPr kumimoji="1" lang="en-US" altLang="zh-CN" sz="1200" b="0" i="1">
                  <a:solidFill>
                    <a:srgbClr val="00CC00"/>
                  </a:solidFill>
                  <a:latin typeface="Times New Roman" pitchFamily="18" charset="0"/>
                  <a:ea typeface="华文彩云" pitchFamily="2" charset="-122"/>
                  <a:cs typeface="Times New Roman" pitchFamily="18" charset="0"/>
                </a:rPr>
                <a:t>r</a:t>
              </a:r>
              <a:r>
                <a:rPr kumimoji="1" lang="en-US" altLang="zh-CN" sz="1200" b="0" i="1" baseline="-25000">
                  <a:solidFill>
                    <a:srgbClr val="00CC00"/>
                  </a:solidFill>
                  <a:latin typeface="Times New Roman" pitchFamily="18" charset="0"/>
                  <a:ea typeface="华文彩云" pitchFamily="2" charset="-122"/>
                  <a:cs typeface="Times New Roman" pitchFamily="18" charset="0"/>
                </a:rPr>
                <a:t>j</a:t>
              </a:r>
              <a:r>
                <a:rPr kumimoji="1" lang="en-US" altLang="zh-CN" sz="1200" b="0" i="1">
                  <a:solidFill>
                    <a:srgbClr val="00CC00"/>
                  </a:solidFill>
                  <a:latin typeface="Times New Roman" pitchFamily="18" charset="0"/>
                  <a:ea typeface="华文彩云" pitchFamily="2" charset="-122"/>
                  <a:cs typeface="Times New Roman" pitchFamily="18" charset="0"/>
                </a:rPr>
                <a:t>+</a:t>
              </a:r>
              <a:r>
                <a:rPr kumimoji="1" lang="en-US" altLang="zh-CN" sz="1200" b="0" i="1">
                  <a:solidFill>
                    <a:srgbClr val="00CC00"/>
                  </a:solidFill>
                  <a:latin typeface="Times New Roman" pitchFamily="18" charset="0"/>
                  <a:ea typeface="华文彩云" pitchFamily="2" charset="-122"/>
                  <a:cs typeface="Times New Roman" pitchFamily="18" charset="0"/>
                  <a:sym typeface="Symbol" pitchFamily="18" charset="2"/>
                </a:rPr>
                <a:t>r</a:t>
              </a:r>
              <a:endParaRPr kumimoji="1" lang="en-US" altLang="zh-CN" sz="1200" b="0" i="1">
                <a:solidFill>
                  <a:srgbClr val="00CC00"/>
                </a:solidFill>
                <a:latin typeface="Times New Roman" pitchFamily="18" charset="0"/>
                <a:ea typeface="华文彩云" pitchFamily="2" charset="-122"/>
                <a:cs typeface="Times New Roman" pitchFamily="18" charset="0"/>
              </a:endParaRPr>
            </a:p>
          </p:txBody>
        </p:sp>
        <p:sp>
          <p:nvSpPr>
            <p:cNvPr id="114736" name="Text Box 47"/>
            <p:cNvSpPr txBox="1">
              <a:spLocks noChangeArrowheads="1"/>
            </p:cNvSpPr>
            <p:nvPr/>
          </p:nvSpPr>
          <p:spPr bwMode="auto">
            <a:xfrm>
              <a:off x="2544" y="2179"/>
              <a:ext cx="173" cy="182"/>
            </a:xfrm>
            <a:prstGeom prst="rect">
              <a:avLst/>
            </a:prstGeom>
            <a:noFill/>
            <a:ln w="12700">
              <a:noFill/>
              <a:prstDash val="sysDot"/>
              <a:miter lim="800000"/>
              <a:headEnd type="none" w="sm" len="sm"/>
              <a:tailEnd type="none" w="sm" len="lg"/>
            </a:ln>
          </p:spPr>
          <p:txBody>
            <a:bodyPr wrap="none">
              <a:spAutoFit/>
            </a:bodyPr>
            <a:lstStyle/>
            <a:p>
              <a:r>
                <a:rPr kumimoji="1" lang="en-US" altLang="zh-CN" sz="1200" b="0" i="1">
                  <a:solidFill>
                    <a:srgbClr val="CC0000"/>
                  </a:solidFill>
                  <a:latin typeface="Times New Roman" pitchFamily="18" charset="0"/>
                  <a:ea typeface="华文彩云" pitchFamily="2" charset="-122"/>
                  <a:cs typeface="Times New Roman" pitchFamily="18" charset="0"/>
                </a:rPr>
                <a:t>s</a:t>
              </a:r>
              <a:r>
                <a:rPr kumimoji="1" lang="en-US" altLang="zh-CN" sz="1200" b="0" i="1" baseline="-25000">
                  <a:solidFill>
                    <a:srgbClr val="CC0000"/>
                  </a:solidFill>
                  <a:latin typeface="Times New Roman" pitchFamily="18" charset="0"/>
                  <a:ea typeface="华文彩云" pitchFamily="2" charset="-122"/>
                  <a:cs typeface="Times New Roman" pitchFamily="18" charset="0"/>
                </a:rPr>
                <a:t>j</a:t>
              </a:r>
              <a:endParaRPr kumimoji="1" lang="en-US" altLang="zh-CN" sz="1200" b="0" i="1">
                <a:solidFill>
                  <a:srgbClr val="CC0000"/>
                </a:solidFill>
                <a:latin typeface="Times New Roman" pitchFamily="18" charset="0"/>
                <a:ea typeface="华文彩云" pitchFamily="2" charset="-122"/>
                <a:cs typeface="Times New Roman" pitchFamily="18" charset="0"/>
              </a:endParaRPr>
            </a:p>
          </p:txBody>
        </p:sp>
        <p:sp>
          <p:nvSpPr>
            <p:cNvPr id="114737" name="Text Box 48"/>
            <p:cNvSpPr txBox="1">
              <a:spLocks noChangeArrowheads="1"/>
            </p:cNvSpPr>
            <p:nvPr/>
          </p:nvSpPr>
          <p:spPr bwMode="auto">
            <a:xfrm>
              <a:off x="2544" y="1985"/>
              <a:ext cx="336" cy="182"/>
            </a:xfrm>
            <a:prstGeom prst="rect">
              <a:avLst/>
            </a:prstGeom>
            <a:noFill/>
            <a:ln w="12700">
              <a:noFill/>
              <a:prstDash val="sysDot"/>
              <a:miter lim="800000"/>
              <a:headEnd type="none" w="sm" len="sm"/>
              <a:tailEnd type="none" w="sm" len="lg"/>
            </a:ln>
          </p:spPr>
          <p:txBody>
            <a:bodyPr wrap="none">
              <a:spAutoFit/>
            </a:bodyPr>
            <a:lstStyle/>
            <a:p>
              <a:r>
                <a:rPr kumimoji="1" lang="en-US" altLang="zh-CN" sz="1200" b="0" i="1">
                  <a:solidFill>
                    <a:srgbClr val="00CC00"/>
                  </a:solidFill>
                  <a:latin typeface="Times New Roman" pitchFamily="18" charset="0"/>
                  <a:ea typeface="华文彩云" pitchFamily="2" charset="-122"/>
                  <a:cs typeface="Times New Roman" pitchFamily="18" charset="0"/>
                </a:rPr>
                <a:t>s</a:t>
              </a:r>
              <a:r>
                <a:rPr kumimoji="1" lang="en-US" altLang="zh-CN" sz="1200" b="0" i="1" baseline="-25000">
                  <a:solidFill>
                    <a:srgbClr val="00CC00"/>
                  </a:solidFill>
                  <a:latin typeface="Times New Roman" pitchFamily="18" charset="0"/>
                  <a:ea typeface="华文彩云" pitchFamily="2" charset="-122"/>
                  <a:cs typeface="Times New Roman" pitchFamily="18" charset="0"/>
                </a:rPr>
                <a:t>j</a:t>
              </a:r>
              <a:r>
                <a:rPr kumimoji="1" lang="en-US" altLang="zh-CN" sz="1200" b="0" i="1">
                  <a:solidFill>
                    <a:srgbClr val="00CC00"/>
                  </a:solidFill>
                  <a:latin typeface="Times New Roman" pitchFamily="18" charset="0"/>
                  <a:ea typeface="华文彩云" pitchFamily="2" charset="-122"/>
                  <a:cs typeface="Times New Roman" pitchFamily="18" charset="0"/>
                </a:rPr>
                <a:t>+</a:t>
              </a:r>
              <a:r>
                <a:rPr kumimoji="1" lang="en-US" altLang="zh-CN" sz="1200" b="0" i="1">
                  <a:solidFill>
                    <a:srgbClr val="00CC00"/>
                  </a:solidFill>
                  <a:latin typeface="Times New Roman" pitchFamily="18" charset="0"/>
                  <a:ea typeface="华文彩云" pitchFamily="2" charset="-122"/>
                  <a:cs typeface="Times New Roman" pitchFamily="18" charset="0"/>
                  <a:sym typeface="Symbol" pitchFamily="18" charset="2"/>
                </a:rPr>
                <a:t>s</a:t>
              </a:r>
              <a:endParaRPr kumimoji="1" lang="en-US" altLang="zh-CN" sz="1200" b="0" i="1">
                <a:solidFill>
                  <a:srgbClr val="00CC00"/>
                </a:solidFill>
                <a:latin typeface="Times New Roman" pitchFamily="18" charset="0"/>
                <a:ea typeface="华文彩云" pitchFamily="2" charset="-122"/>
                <a:cs typeface="Times New Roman" pitchFamily="18" charset="0"/>
              </a:endParaRPr>
            </a:p>
          </p:txBody>
        </p:sp>
      </p:grpSp>
      <p:sp>
        <p:nvSpPr>
          <p:cNvPr id="114691" name="Text Box 49"/>
          <p:cNvSpPr txBox="1">
            <a:spLocks noChangeArrowheads="1"/>
          </p:cNvSpPr>
          <p:nvPr/>
        </p:nvSpPr>
        <p:spPr bwMode="auto">
          <a:xfrm>
            <a:off x="2123728" y="0"/>
            <a:ext cx="5559535" cy="1446550"/>
          </a:xfrm>
          <a:prstGeom prst="rect">
            <a:avLst/>
          </a:prstGeom>
          <a:noFill/>
          <a:ln w="9525">
            <a:noFill/>
            <a:miter lim="800000"/>
            <a:headEnd/>
            <a:tailEnd/>
          </a:ln>
        </p:spPr>
        <p:txBody>
          <a:bodyPr wrap="none">
            <a:spAutoFit/>
          </a:bodyPr>
          <a:lstStyle/>
          <a:p>
            <a:r>
              <a:rPr lang="en-US" altLang="zh-CN" sz="4400" b="0" dirty="0">
                <a:latin typeface="Times New Roman" pitchFamily="18" charset="0"/>
                <a:cs typeface="Times New Roman" pitchFamily="18" charset="0"/>
              </a:rPr>
              <a:t>Graphic </a:t>
            </a:r>
            <a:r>
              <a:rPr lang="en-US" altLang="zh-CN" sz="4400" b="0" dirty="0" smtClean="0">
                <a:latin typeface="Times New Roman" pitchFamily="18" charset="0"/>
                <a:cs typeface="Times New Roman" pitchFamily="18" charset="0"/>
              </a:rPr>
              <a:t>Illustration </a:t>
            </a:r>
            <a:r>
              <a:rPr lang="en-US" altLang="zh-CN" sz="4400" b="0" dirty="0">
                <a:latin typeface="Times New Roman" pitchFamily="18" charset="0"/>
                <a:cs typeface="Times New Roman" pitchFamily="18" charset="0"/>
              </a:rPr>
              <a:t>of </a:t>
            </a:r>
            <a:endParaRPr lang="en-US" altLang="zh-CN" sz="4400" b="0" dirty="0" smtClean="0">
              <a:latin typeface="Times New Roman" pitchFamily="18" charset="0"/>
              <a:cs typeface="Times New Roman" pitchFamily="18" charset="0"/>
            </a:endParaRPr>
          </a:p>
          <a:p>
            <a:r>
              <a:rPr lang="en-US" altLang="zh-CN" sz="4400" dirty="0" smtClean="0">
                <a:latin typeface="Times New Roman" pitchFamily="18" charset="0"/>
                <a:cs typeface="Times New Roman" pitchFamily="18" charset="0"/>
              </a:rPr>
              <a:t>H</a:t>
            </a:r>
            <a:r>
              <a:rPr lang="en-US" altLang="zh-CN" sz="4400" b="0" dirty="0" smtClean="0">
                <a:latin typeface="Times New Roman" pitchFamily="18" charset="0"/>
                <a:cs typeface="Times New Roman" pitchFamily="18" charset="0"/>
              </a:rPr>
              <a:t>istogram </a:t>
            </a:r>
            <a:r>
              <a:rPr lang="en-US" altLang="zh-CN" sz="4400" dirty="0">
                <a:latin typeface="Times New Roman" pitchFamily="18" charset="0"/>
                <a:cs typeface="Times New Roman" pitchFamily="18" charset="0"/>
              </a:rPr>
              <a:t>E</a:t>
            </a:r>
            <a:r>
              <a:rPr lang="en-US" altLang="zh-CN" sz="4400" b="0" dirty="0" smtClean="0">
                <a:latin typeface="Times New Roman" pitchFamily="18" charset="0"/>
                <a:cs typeface="Times New Roman" pitchFamily="18" charset="0"/>
              </a:rPr>
              <a:t>qualization</a:t>
            </a:r>
            <a:endParaRPr lang="en-US" altLang="zh-CN" sz="4400" b="0" dirty="0">
              <a:latin typeface="Times New Roman" pitchFamily="18" charset="0"/>
              <a:cs typeface="Times New Roman" pitchFamily="18" charset="0"/>
            </a:endParaRPr>
          </a:p>
        </p:txBody>
      </p:sp>
      <p:sp>
        <p:nvSpPr>
          <p:cNvPr id="5" name="文本框 4"/>
          <p:cNvSpPr txBox="1"/>
          <p:nvPr/>
        </p:nvSpPr>
        <p:spPr>
          <a:xfrm>
            <a:off x="1685872" y="4229160"/>
            <a:ext cx="3105340" cy="584775"/>
          </a:xfrm>
          <a:prstGeom prst="rect">
            <a:avLst/>
          </a:prstGeom>
          <a:noFill/>
        </p:spPr>
        <p:txBody>
          <a:bodyPr wrap="square" rtlCol="0">
            <a:spAutoFit/>
          </a:bodyPr>
          <a:lstStyle/>
          <a:p>
            <a:r>
              <a:rPr lang="zh-CN" altLang="en-US" sz="3200" dirty="0"/>
              <a:t>依</a:t>
            </a:r>
            <a:r>
              <a:rPr lang="zh-CN" altLang="en-US" sz="3200" dirty="0" smtClean="0"/>
              <a:t>概率平均分布</a:t>
            </a:r>
            <a:endParaRPr lang="zh-CN" altLang="en-US" sz="3200" dirty="0"/>
          </a:p>
        </p:txBody>
      </p:sp>
      <p:sp>
        <p:nvSpPr>
          <p:cNvPr id="6" name="文本框 5"/>
          <p:cNvSpPr txBox="1"/>
          <p:nvPr/>
        </p:nvSpPr>
        <p:spPr>
          <a:xfrm>
            <a:off x="1835697" y="5282621"/>
            <a:ext cx="3098836" cy="1077218"/>
          </a:xfrm>
          <a:prstGeom prst="rect">
            <a:avLst/>
          </a:prstGeom>
          <a:noFill/>
        </p:spPr>
        <p:txBody>
          <a:bodyPr wrap="square" rtlCol="0">
            <a:spAutoFit/>
          </a:bodyPr>
          <a:lstStyle/>
          <a:p>
            <a:r>
              <a:rPr lang="zh-CN" altLang="en-US" sz="3200" dirty="0" smtClean="0"/>
              <a:t>概率平均分布下  </a:t>
            </a:r>
            <a:endParaRPr lang="en-US" altLang="zh-CN" sz="3200" dirty="0" smtClean="0"/>
          </a:p>
          <a:p>
            <a:r>
              <a:rPr lang="en-US" altLang="zh-CN" sz="3200" dirty="0"/>
              <a:t> </a:t>
            </a:r>
            <a:r>
              <a:rPr lang="en-US" altLang="zh-CN" sz="3200" dirty="0" smtClean="0"/>
              <a:t>            </a:t>
            </a:r>
            <a:r>
              <a:rPr lang="zh-CN" altLang="en-US" sz="3200" dirty="0" smtClean="0"/>
              <a:t>对应的值</a:t>
            </a:r>
            <a:endParaRPr lang="zh-CN" altLang="en-US" sz="3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6" name="Text Box 4"/>
          <p:cNvSpPr txBox="1">
            <a:spLocks noChangeArrowheads="1"/>
          </p:cNvSpPr>
          <p:nvPr/>
        </p:nvSpPr>
        <p:spPr bwMode="auto">
          <a:xfrm>
            <a:off x="1924050" y="1676400"/>
            <a:ext cx="1136650" cy="3935413"/>
          </a:xfrm>
          <a:prstGeom prst="rect">
            <a:avLst/>
          </a:prstGeom>
          <a:noFill/>
          <a:ln w="12700">
            <a:noFill/>
            <a:miter lim="800000"/>
            <a:headEnd type="none" w="sm" len="sm"/>
            <a:tailEnd type="none" w="sm" len="sm"/>
          </a:ln>
        </p:spPr>
        <p:txBody>
          <a:bodyPr wrap="none">
            <a:spAutoFit/>
          </a:bodyPr>
          <a:lstStyle/>
          <a:p>
            <a:pPr algn="ctr"/>
            <a:r>
              <a:rPr kumimoji="1" lang="en-US" altLang="zh-CN" sz="2800" i="1">
                <a:solidFill>
                  <a:srgbClr val="CC0000"/>
                </a:solidFill>
                <a:latin typeface="Times New Roman" pitchFamily="18" charset="0"/>
                <a:ea typeface="华文新魏" pitchFamily="2" charset="-122"/>
              </a:rPr>
              <a:t>r</a:t>
            </a:r>
            <a:r>
              <a:rPr kumimoji="1" lang="en-US" altLang="zh-CN" sz="2800" i="1" baseline="-25000">
                <a:solidFill>
                  <a:srgbClr val="CC0000"/>
                </a:solidFill>
                <a:latin typeface="Times New Roman" pitchFamily="18" charset="0"/>
                <a:ea typeface="华文新魏" pitchFamily="2" charset="-122"/>
              </a:rPr>
              <a:t>k</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0</a:t>
            </a:r>
            <a:r>
              <a:rPr kumimoji="1" lang="en-US" altLang="zh-CN" sz="2800" b="0" i="1">
                <a:latin typeface="Times New Roman" pitchFamily="18" charset="0"/>
                <a:ea typeface="华文新魏" pitchFamily="2" charset="-122"/>
              </a:rPr>
              <a:t>=0</a:t>
            </a:r>
            <a:endParaRPr kumimoji="1" lang="en-US" altLang="zh-CN" sz="2800" b="0" i="1"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1</a:t>
            </a:r>
            <a:r>
              <a:rPr kumimoji="1" lang="en-US" altLang="zh-CN" sz="2800" b="0" i="1">
                <a:latin typeface="Times New Roman" pitchFamily="18" charset="0"/>
                <a:ea typeface="华文新魏" pitchFamily="2" charset="-122"/>
              </a:rPr>
              <a:t>=1/7</a:t>
            </a:r>
            <a:endParaRPr kumimoji="1" lang="en-US" altLang="zh-CN" sz="2800" b="0" i="1"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2</a:t>
            </a:r>
            <a:r>
              <a:rPr kumimoji="1" lang="en-US" altLang="zh-CN" sz="2800" b="0" i="1">
                <a:latin typeface="Times New Roman" pitchFamily="18" charset="0"/>
                <a:ea typeface="华文新魏" pitchFamily="2" charset="-122"/>
              </a:rPr>
              <a:t>=2/7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3</a:t>
            </a:r>
            <a:r>
              <a:rPr kumimoji="1" lang="en-US" altLang="zh-CN" sz="2800" b="0" i="1">
                <a:latin typeface="Times New Roman" pitchFamily="18" charset="0"/>
                <a:ea typeface="华文新魏" pitchFamily="2" charset="-122"/>
              </a:rPr>
              <a:t>=3/7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4</a:t>
            </a:r>
            <a:r>
              <a:rPr kumimoji="1" lang="en-US" altLang="zh-CN" sz="2800" b="0" i="1">
                <a:latin typeface="Times New Roman" pitchFamily="18" charset="0"/>
                <a:ea typeface="华文新魏" pitchFamily="2" charset="-122"/>
              </a:rPr>
              <a:t>=4/7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5</a:t>
            </a:r>
            <a:r>
              <a:rPr kumimoji="1" lang="en-US" altLang="zh-CN" sz="2800" b="0" i="1">
                <a:latin typeface="Times New Roman" pitchFamily="18" charset="0"/>
                <a:ea typeface="华文新魏" pitchFamily="2" charset="-122"/>
              </a:rPr>
              <a:t>=5/7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6</a:t>
            </a:r>
            <a:r>
              <a:rPr kumimoji="1" lang="en-US" altLang="zh-CN" sz="2800" b="0" i="1">
                <a:latin typeface="Times New Roman" pitchFamily="18" charset="0"/>
                <a:ea typeface="华文新魏" pitchFamily="2" charset="-122"/>
              </a:rPr>
              <a:t>=6/7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7</a:t>
            </a:r>
            <a:r>
              <a:rPr kumimoji="1" lang="en-US" altLang="zh-CN" sz="2800" b="0" i="1">
                <a:latin typeface="Times New Roman" pitchFamily="18" charset="0"/>
                <a:ea typeface="华文新魏" pitchFamily="2" charset="-122"/>
              </a:rPr>
              <a:t>=1</a:t>
            </a:r>
          </a:p>
        </p:txBody>
      </p:sp>
      <p:sp>
        <p:nvSpPr>
          <p:cNvPr id="146437" name="Text Box 5"/>
          <p:cNvSpPr txBox="1">
            <a:spLocks noChangeArrowheads="1"/>
          </p:cNvSpPr>
          <p:nvPr/>
        </p:nvSpPr>
        <p:spPr bwMode="auto">
          <a:xfrm>
            <a:off x="3444875" y="1628775"/>
            <a:ext cx="1169988" cy="3995738"/>
          </a:xfrm>
          <a:prstGeom prst="rect">
            <a:avLst/>
          </a:prstGeom>
          <a:noFill/>
          <a:ln w="12700">
            <a:noFill/>
            <a:miter lim="800000"/>
            <a:headEnd type="none" w="sm" len="sm"/>
            <a:tailEnd type="none" w="sm" len="sm"/>
          </a:ln>
        </p:spPr>
        <p:txBody>
          <a:bodyPr wrap="none">
            <a:spAutoFit/>
          </a:bodyPr>
          <a:lstStyle/>
          <a:p>
            <a:pPr algn="ctr"/>
            <a:r>
              <a:rPr kumimoji="1" lang="en-US" altLang="zh-CN" sz="3200" b="0" i="1" dirty="0">
                <a:latin typeface="Times New Roman" pitchFamily="18" charset="0"/>
                <a:ea typeface="华文新魏" pitchFamily="2" charset="-122"/>
              </a:rPr>
              <a:t>   </a:t>
            </a:r>
            <a:r>
              <a:rPr kumimoji="1" lang="en-US" altLang="zh-CN" sz="2800" i="1" dirty="0" err="1">
                <a:solidFill>
                  <a:srgbClr val="CC0000"/>
                </a:solidFill>
                <a:latin typeface="Times New Roman" pitchFamily="18" charset="0"/>
                <a:ea typeface="华文新魏" pitchFamily="2" charset="-122"/>
              </a:rPr>
              <a:t>n</a:t>
            </a:r>
            <a:r>
              <a:rPr kumimoji="1" lang="en-US" altLang="zh-CN" sz="2800" i="1" baseline="-25000" dirty="0" err="1">
                <a:solidFill>
                  <a:srgbClr val="CC0000"/>
                </a:solidFill>
                <a:latin typeface="Times New Roman" pitchFamily="18" charset="0"/>
                <a:ea typeface="华文新魏" pitchFamily="2" charset="-122"/>
              </a:rPr>
              <a:t>k</a:t>
            </a:r>
            <a:r>
              <a:rPr kumimoji="1" lang="en-US" altLang="zh-CN" sz="2800" i="1" baseline="-25000" dirty="0">
                <a:solidFill>
                  <a:srgbClr val="CC0000"/>
                </a:solidFill>
                <a:latin typeface="Times New Roman" pitchFamily="18" charset="0"/>
                <a:ea typeface="华文新魏" pitchFamily="2" charset="-122"/>
              </a:rPr>
              <a:t>      </a:t>
            </a:r>
          </a:p>
          <a:p>
            <a:pPr algn="ctr"/>
            <a:r>
              <a:rPr kumimoji="1" lang="en-US" altLang="zh-CN" sz="2800" b="0" i="1" dirty="0">
                <a:latin typeface="Times New Roman" pitchFamily="18" charset="0"/>
                <a:ea typeface="华文新魏" pitchFamily="2" charset="-122"/>
              </a:rPr>
              <a:t>790</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1023</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850</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656</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329</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245</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122</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81</a:t>
            </a:r>
            <a:endParaRPr kumimoji="1" lang="en-US" altLang="zh-CN" sz="2800" b="0" dirty="0">
              <a:latin typeface="Times New Roman" pitchFamily="18" charset="0"/>
              <a:ea typeface="华文新魏" pitchFamily="2" charset="-122"/>
            </a:endParaRPr>
          </a:p>
        </p:txBody>
      </p:sp>
      <p:sp>
        <p:nvSpPr>
          <p:cNvPr id="146438" name="Text Box 6"/>
          <p:cNvSpPr txBox="1">
            <a:spLocks noChangeArrowheads="1"/>
          </p:cNvSpPr>
          <p:nvPr/>
        </p:nvSpPr>
        <p:spPr bwMode="auto">
          <a:xfrm>
            <a:off x="5021263" y="1676400"/>
            <a:ext cx="919162" cy="3935413"/>
          </a:xfrm>
          <a:prstGeom prst="rect">
            <a:avLst/>
          </a:prstGeom>
          <a:noFill/>
          <a:ln w="12700">
            <a:noFill/>
            <a:miter lim="800000"/>
            <a:headEnd type="none" w="sm" len="sm"/>
            <a:tailEnd type="none" w="sm" len="sm"/>
          </a:ln>
        </p:spPr>
        <p:txBody>
          <a:bodyPr wrap="none">
            <a:spAutoFit/>
          </a:bodyPr>
          <a:lstStyle/>
          <a:p>
            <a:pPr algn="ctr"/>
            <a:r>
              <a:rPr kumimoji="1" lang="en-US" altLang="zh-CN" sz="2800" i="1">
                <a:solidFill>
                  <a:srgbClr val="CC0000"/>
                </a:solidFill>
                <a:latin typeface="Times New Roman" pitchFamily="18" charset="0"/>
                <a:ea typeface="华文新魏" pitchFamily="2" charset="-122"/>
              </a:rPr>
              <a:t>p(r</a:t>
            </a:r>
            <a:r>
              <a:rPr kumimoji="1" lang="en-US" altLang="zh-CN" sz="2800" i="1" baseline="-25000">
                <a:solidFill>
                  <a:srgbClr val="CC0000"/>
                </a:solidFill>
                <a:latin typeface="Times New Roman" pitchFamily="18" charset="0"/>
                <a:ea typeface="华文新魏" pitchFamily="2" charset="-122"/>
              </a:rPr>
              <a:t>k</a:t>
            </a:r>
            <a:r>
              <a:rPr kumimoji="1" lang="en-US" altLang="zh-CN" sz="2800" i="1">
                <a:solidFill>
                  <a:srgbClr val="CC0000"/>
                </a:solidFill>
                <a:latin typeface="Times New Roman" pitchFamily="18" charset="0"/>
                <a:ea typeface="华文新魏" pitchFamily="2" charset="-122"/>
              </a:rPr>
              <a:t>)</a:t>
            </a:r>
            <a:r>
              <a:rPr kumimoji="1" lang="en-US" altLang="zh-CN" sz="2800" i="1" baseline="-25000">
                <a:solidFill>
                  <a:srgbClr val="CC0000"/>
                </a:solidFill>
                <a:latin typeface="Times New Roman" pitchFamily="18" charset="0"/>
                <a:ea typeface="华文新魏" pitchFamily="2" charset="-122"/>
              </a:rPr>
              <a:t> </a:t>
            </a:r>
          </a:p>
          <a:p>
            <a:pPr algn="ctr"/>
            <a:r>
              <a:rPr kumimoji="1" lang="en-US" altLang="zh-CN" sz="2800" b="0" i="1">
                <a:latin typeface="Times New Roman" pitchFamily="18" charset="0"/>
                <a:ea typeface="华文新魏" pitchFamily="2" charset="-122"/>
              </a:rPr>
              <a:t>0.19</a:t>
            </a:r>
            <a:endParaRPr kumimoji="1" lang="en-US" altLang="zh-CN" sz="2800" b="0"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0.25</a:t>
            </a:r>
            <a:endParaRPr kumimoji="1" lang="en-US" altLang="zh-CN" sz="2800" b="0"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0.21</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0.16</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0.08</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0.06</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0.03</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0.02</a:t>
            </a:r>
            <a:endParaRPr kumimoji="1" lang="en-US" altLang="zh-CN" sz="2800" b="0">
              <a:latin typeface="Times New Roman" pitchFamily="18" charset="0"/>
              <a:ea typeface="华文新魏" pitchFamily="2" charset="-122"/>
            </a:endParaRPr>
          </a:p>
        </p:txBody>
      </p:sp>
      <p:sp>
        <p:nvSpPr>
          <p:cNvPr id="115717" name="Text Box 7"/>
          <p:cNvSpPr txBox="1">
            <a:spLocks noChangeArrowheads="1"/>
          </p:cNvSpPr>
          <p:nvPr/>
        </p:nvSpPr>
        <p:spPr bwMode="auto">
          <a:xfrm>
            <a:off x="251520" y="0"/>
            <a:ext cx="8892480" cy="1877437"/>
          </a:xfrm>
          <a:prstGeom prst="rect">
            <a:avLst/>
          </a:prstGeom>
          <a:noFill/>
          <a:ln w="9525">
            <a:noFill/>
            <a:miter lim="800000"/>
            <a:headEnd/>
            <a:tailEnd/>
          </a:ln>
        </p:spPr>
        <p:txBody>
          <a:bodyPr wrap="square">
            <a:spAutoFit/>
          </a:bodyPr>
          <a:lstStyle/>
          <a:p>
            <a:pPr algn="ctr"/>
            <a:r>
              <a:rPr lang="en-US" altLang="zh-CN" sz="4400" b="0" dirty="0" smtClean="0">
                <a:latin typeface="Times New Roman" pitchFamily="18" charset="0"/>
                <a:cs typeface="Times New Roman" pitchFamily="18" charset="0"/>
              </a:rPr>
              <a:t>Example</a:t>
            </a:r>
            <a:endParaRPr lang="en-US" altLang="zh-CN" sz="4400" b="0" dirty="0">
              <a:latin typeface="Times New Roman" pitchFamily="18" charset="0"/>
              <a:cs typeface="Times New Roman" pitchFamily="18" charset="0"/>
            </a:endParaRPr>
          </a:p>
          <a:p>
            <a:r>
              <a:rPr lang="en-US" altLang="zh-CN" sz="2400" b="0" dirty="0">
                <a:latin typeface="Times New Roman" pitchFamily="18" charset="0"/>
                <a:cs typeface="Times New Roman" pitchFamily="18" charset="0"/>
              </a:rPr>
              <a:t>Assume a input of size 64 * 64, so it has 4096 pixels, and the number of gray-level is 8. In other words, its range is [0 7]. The following is the distribution of gray-level.</a:t>
            </a:r>
          </a:p>
        </p:txBody>
      </p:sp>
      <p:sp>
        <p:nvSpPr>
          <p:cNvPr id="146441" name="Rectangle 9"/>
          <p:cNvSpPr>
            <a:spLocks noGrp="1" noChangeArrowheads="1"/>
          </p:cNvSpPr>
          <p:nvPr>
            <p:ph type="title"/>
          </p:nvPr>
        </p:nvSpPr>
        <p:spPr>
          <a:xfrm>
            <a:off x="250825" y="5670550"/>
            <a:ext cx="8393113" cy="1143000"/>
          </a:xfrm>
          <a:solidFill>
            <a:srgbClr val="FFFFFF"/>
          </a:solidFill>
          <a:ln>
            <a:solidFill>
              <a:schemeClr val="bg1"/>
            </a:solidFill>
          </a:ln>
        </p:spPr>
        <p:txBody>
          <a:bodyPr anchor="t"/>
          <a:lstStyle/>
          <a:p>
            <a:r>
              <a:rPr lang="zh-CN" altLang="en-US" sz="3200" dirty="0" smtClean="0">
                <a:latin typeface="+mn-ea"/>
                <a:ea typeface="+mn-ea"/>
              </a:rPr>
              <a:t>例：设图象有</a:t>
            </a:r>
            <a:r>
              <a:rPr lang="en-US" altLang="zh-CN" sz="3200" dirty="0" smtClean="0">
                <a:latin typeface="+mn-ea"/>
                <a:ea typeface="+mn-ea"/>
              </a:rPr>
              <a:t>64*64=</a:t>
            </a:r>
            <a:r>
              <a:rPr lang="en-US" altLang="zh-CN" sz="3200" b="1" dirty="0" smtClean="0">
                <a:solidFill>
                  <a:srgbClr val="0000FF"/>
                </a:solidFill>
                <a:latin typeface="+mn-ea"/>
                <a:ea typeface="+mn-ea"/>
              </a:rPr>
              <a:t>4096</a:t>
            </a:r>
            <a:r>
              <a:rPr lang="zh-CN" altLang="en-US" sz="3200" b="1" dirty="0" smtClean="0">
                <a:solidFill>
                  <a:srgbClr val="0000FF"/>
                </a:solidFill>
                <a:latin typeface="+mn-ea"/>
                <a:ea typeface="+mn-ea"/>
              </a:rPr>
              <a:t>个像素</a:t>
            </a:r>
            <a:r>
              <a:rPr lang="zh-CN" altLang="en-US" sz="3200" dirty="0" smtClean="0">
                <a:latin typeface="+mn-ea"/>
                <a:ea typeface="+mn-ea"/>
              </a:rPr>
              <a:t>，</a:t>
            </a:r>
            <a:r>
              <a:rPr lang="zh-CN" altLang="en-US" sz="3200" b="1" dirty="0" smtClean="0">
                <a:solidFill>
                  <a:srgbClr val="0000FF"/>
                </a:solidFill>
                <a:latin typeface="+mn-ea"/>
                <a:ea typeface="+mn-ea"/>
              </a:rPr>
              <a:t>有</a:t>
            </a:r>
            <a:r>
              <a:rPr lang="en-US" altLang="zh-CN" sz="3200" b="1" dirty="0" smtClean="0">
                <a:solidFill>
                  <a:srgbClr val="0000FF"/>
                </a:solidFill>
                <a:latin typeface="+mn-ea"/>
                <a:ea typeface="+mn-ea"/>
              </a:rPr>
              <a:t>8</a:t>
            </a:r>
            <a:r>
              <a:rPr lang="zh-CN" altLang="en-US" sz="3200" b="1" dirty="0" smtClean="0">
                <a:solidFill>
                  <a:srgbClr val="0000FF"/>
                </a:solidFill>
                <a:latin typeface="+mn-ea"/>
                <a:ea typeface="+mn-ea"/>
              </a:rPr>
              <a:t>个灰度级</a:t>
            </a:r>
            <a:r>
              <a:rPr lang="zh-CN" altLang="en-US" sz="3200" dirty="0" smtClean="0">
                <a:latin typeface="+mn-ea"/>
                <a:ea typeface="+mn-ea"/>
              </a:rPr>
              <a:t>，灰度分布如表所示。进行直方图均衡化。</a:t>
            </a:r>
            <a:endParaRPr lang="zh-CN" altLang="en-US" sz="3200" dirty="0" smtClean="0">
              <a:latin typeface="+mn-ea"/>
              <a:ea typeface="+mn-ea"/>
              <a:hlinkClick r:id="rId2" action="ppaction://hlinksldjum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wipe(up)">
                                      <p:cBhvr>
                                        <p:cTn id="7" dur="500"/>
                                        <p:tgtEl>
                                          <p:spTgt spid="14643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6437"/>
                                        </p:tgtEl>
                                        <p:attrNameLst>
                                          <p:attrName>style.visibility</p:attrName>
                                        </p:attrNameLst>
                                      </p:cBhvr>
                                      <p:to>
                                        <p:strVal val="visible"/>
                                      </p:to>
                                    </p:set>
                                    <p:animEffect transition="in" filter="wipe(up)">
                                      <p:cBhvr>
                                        <p:cTn id="11" dur="500"/>
                                        <p:tgtEl>
                                          <p:spTgt spid="14643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6438"/>
                                        </p:tgtEl>
                                        <p:attrNameLst>
                                          <p:attrName>style.visibility</p:attrName>
                                        </p:attrNameLst>
                                      </p:cBhvr>
                                      <p:to>
                                        <p:strVal val="visible"/>
                                      </p:to>
                                    </p:set>
                                    <p:animEffect transition="in" filter="wipe(up)">
                                      <p:cBhvr>
                                        <p:cTn id="15" dur="500"/>
                                        <p:tgtEl>
                                          <p:spTgt spid="146438"/>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146441"/>
                                        </p:tgtEl>
                                        <p:attrNameLst>
                                          <p:attrName>style.visibility</p:attrName>
                                        </p:attrNameLst>
                                      </p:cBhvr>
                                      <p:to>
                                        <p:strVal val="visible"/>
                                      </p:to>
                                    </p:set>
                                    <p:anim calcmode="lin" valueType="num">
                                      <p:cBhvr additive="base">
                                        <p:cTn id="19" dur="500" fill="hold"/>
                                        <p:tgtEl>
                                          <p:spTgt spid="146441"/>
                                        </p:tgtEl>
                                        <p:attrNameLst>
                                          <p:attrName>ppt_x</p:attrName>
                                        </p:attrNameLst>
                                      </p:cBhvr>
                                      <p:tavLst>
                                        <p:tav tm="0">
                                          <p:val>
                                            <p:strVal val="#ppt_x"/>
                                          </p:val>
                                        </p:tav>
                                        <p:tav tm="100000">
                                          <p:val>
                                            <p:strVal val="#ppt_x"/>
                                          </p:val>
                                        </p:tav>
                                      </p:tavLst>
                                    </p:anim>
                                    <p:anim calcmode="lin" valueType="num">
                                      <p:cBhvr additive="base">
                                        <p:cTn id="20" dur="500" fill="hold"/>
                                        <p:tgtEl>
                                          <p:spTgt spid="1464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autoUpdateAnimBg="0"/>
      <p:bldP spid="146437" grpId="0" autoUpdateAnimBg="0"/>
      <p:bldP spid="146438" grpId="0" autoUpdateAnimBg="0"/>
      <p:bldP spid="146441"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Text Box 3"/>
          <p:cNvSpPr txBox="1">
            <a:spLocks noChangeArrowheads="1"/>
          </p:cNvSpPr>
          <p:nvPr/>
        </p:nvSpPr>
        <p:spPr bwMode="auto">
          <a:xfrm>
            <a:off x="1928813" y="1481138"/>
            <a:ext cx="1136650" cy="3935412"/>
          </a:xfrm>
          <a:prstGeom prst="rect">
            <a:avLst/>
          </a:prstGeom>
          <a:noFill/>
          <a:ln w="12700">
            <a:noFill/>
            <a:miter lim="800000"/>
            <a:headEnd type="none" w="sm" len="sm"/>
            <a:tailEnd type="none" w="sm" len="sm"/>
          </a:ln>
        </p:spPr>
        <p:txBody>
          <a:bodyPr wrap="none">
            <a:spAutoFit/>
          </a:bodyPr>
          <a:lstStyle/>
          <a:p>
            <a:pPr algn="ctr"/>
            <a:r>
              <a:rPr kumimoji="1" lang="en-US" altLang="zh-CN" sz="2800" i="1">
                <a:solidFill>
                  <a:srgbClr val="CC0000"/>
                </a:solidFill>
                <a:latin typeface="Times New Roman" pitchFamily="18" charset="0"/>
                <a:ea typeface="华文新魏" pitchFamily="2" charset="-122"/>
              </a:rPr>
              <a:t>r</a:t>
            </a:r>
            <a:r>
              <a:rPr kumimoji="1" lang="en-US" altLang="zh-CN" sz="2800" i="1" baseline="-25000">
                <a:solidFill>
                  <a:srgbClr val="CC0000"/>
                </a:solidFill>
                <a:latin typeface="Times New Roman" pitchFamily="18" charset="0"/>
                <a:ea typeface="华文新魏" pitchFamily="2" charset="-122"/>
              </a:rPr>
              <a:t>k</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0</a:t>
            </a:r>
            <a:r>
              <a:rPr kumimoji="1" lang="en-US" altLang="zh-CN" sz="2800" b="0" i="1">
                <a:latin typeface="Times New Roman" pitchFamily="18" charset="0"/>
                <a:ea typeface="华文新魏" pitchFamily="2" charset="-122"/>
              </a:rPr>
              <a:t>=0</a:t>
            </a:r>
            <a:endParaRPr kumimoji="1" lang="en-US" altLang="zh-CN" sz="2800" b="0" i="1"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1</a:t>
            </a:r>
            <a:r>
              <a:rPr kumimoji="1" lang="en-US" altLang="zh-CN" sz="2800" b="0" i="1">
                <a:latin typeface="Times New Roman" pitchFamily="18" charset="0"/>
                <a:ea typeface="华文新魏" pitchFamily="2" charset="-122"/>
              </a:rPr>
              <a:t>=1/7</a:t>
            </a:r>
            <a:endParaRPr kumimoji="1" lang="en-US" altLang="zh-CN" sz="2800" b="0" i="1"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2</a:t>
            </a:r>
            <a:r>
              <a:rPr kumimoji="1" lang="en-US" altLang="zh-CN" sz="2800" b="0" i="1">
                <a:latin typeface="Times New Roman" pitchFamily="18" charset="0"/>
                <a:ea typeface="华文新魏" pitchFamily="2" charset="-122"/>
              </a:rPr>
              <a:t>=2/7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3</a:t>
            </a:r>
            <a:r>
              <a:rPr kumimoji="1" lang="en-US" altLang="zh-CN" sz="2800" b="0" i="1">
                <a:latin typeface="Times New Roman" pitchFamily="18" charset="0"/>
                <a:ea typeface="华文新魏" pitchFamily="2" charset="-122"/>
              </a:rPr>
              <a:t>=3/7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4</a:t>
            </a:r>
            <a:r>
              <a:rPr kumimoji="1" lang="en-US" altLang="zh-CN" sz="2800" b="0" i="1">
                <a:latin typeface="Times New Roman" pitchFamily="18" charset="0"/>
                <a:ea typeface="华文新魏" pitchFamily="2" charset="-122"/>
              </a:rPr>
              <a:t>=4/7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5</a:t>
            </a:r>
            <a:r>
              <a:rPr kumimoji="1" lang="en-US" altLang="zh-CN" sz="2800" b="0" i="1">
                <a:latin typeface="Times New Roman" pitchFamily="18" charset="0"/>
                <a:ea typeface="华文新魏" pitchFamily="2" charset="-122"/>
              </a:rPr>
              <a:t>=5/7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6</a:t>
            </a:r>
            <a:r>
              <a:rPr kumimoji="1" lang="en-US" altLang="zh-CN" sz="2800" b="0" i="1">
                <a:latin typeface="Times New Roman" pitchFamily="18" charset="0"/>
                <a:ea typeface="华文新魏" pitchFamily="2" charset="-122"/>
              </a:rPr>
              <a:t>=6/7</a:t>
            </a:r>
          </a:p>
          <a:p>
            <a:pPr algn="ctr"/>
            <a:r>
              <a:rPr kumimoji="1" lang="en-US" altLang="zh-CN" sz="2800" b="0" i="1">
                <a:latin typeface="Times New Roman" pitchFamily="18" charset="0"/>
                <a:ea typeface="华文新魏" pitchFamily="2" charset="-122"/>
              </a:rPr>
              <a:t>r</a:t>
            </a:r>
            <a:r>
              <a:rPr kumimoji="1" lang="en-US" altLang="zh-CN" sz="2800" b="0" i="1" baseline="-25000">
                <a:latin typeface="Times New Roman" pitchFamily="18" charset="0"/>
                <a:ea typeface="华文新魏" pitchFamily="2" charset="-122"/>
              </a:rPr>
              <a:t>7</a:t>
            </a:r>
            <a:r>
              <a:rPr kumimoji="1" lang="en-US" altLang="zh-CN" sz="2800" b="0" i="1">
                <a:latin typeface="Times New Roman" pitchFamily="18" charset="0"/>
                <a:ea typeface="华文新魏" pitchFamily="2" charset="-122"/>
              </a:rPr>
              <a:t>=1</a:t>
            </a:r>
          </a:p>
        </p:txBody>
      </p:sp>
      <p:sp>
        <p:nvSpPr>
          <p:cNvPr id="116739" name="Text Box 4"/>
          <p:cNvSpPr txBox="1">
            <a:spLocks noChangeArrowheads="1"/>
          </p:cNvSpPr>
          <p:nvPr/>
        </p:nvSpPr>
        <p:spPr bwMode="auto">
          <a:xfrm>
            <a:off x="3003550" y="1433513"/>
            <a:ext cx="1169988" cy="3995737"/>
          </a:xfrm>
          <a:prstGeom prst="rect">
            <a:avLst/>
          </a:prstGeom>
          <a:noFill/>
          <a:ln w="12700">
            <a:noFill/>
            <a:miter lim="800000"/>
            <a:headEnd type="none" w="sm" len="sm"/>
            <a:tailEnd type="none" w="sm" len="sm"/>
          </a:ln>
        </p:spPr>
        <p:txBody>
          <a:bodyPr wrap="none">
            <a:spAutoFit/>
          </a:bodyPr>
          <a:lstStyle/>
          <a:p>
            <a:pPr algn="ctr"/>
            <a:r>
              <a:rPr kumimoji="1" lang="en-US" altLang="zh-CN" sz="3200" b="0" i="1">
                <a:latin typeface="Times New Roman" pitchFamily="18" charset="0"/>
                <a:ea typeface="华文新魏" pitchFamily="2" charset="-122"/>
              </a:rPr>
              <a:t>   </a:t>
            </a:r>
            <a:r>
              <a:rPr kumimoji="1" lang="en-US" altLang="zh-CN" sz="2800" i="1">
                <a:solidFill>
                  <a:srgbClr val="CC0000"/>
                </a:solidFill>
                <a:latin typeface="Times New Roman" pitchFamily="18" charset="0"/>
                <a:ea typeface="华文新魏" pitchFamily="2" charset="-122"/>
              </a:rPr>
              <a:t>n</a:t>
            </a:r>
            <a:r>
              <a:rPr kumimoji="1" lang="en-US" altLang="zh-CN" sz="2800" i="1" baseline="-25000">
                <a:solidFill>
                  <a:srgbClr val="CC0000"/>
                </a:solidFill>
                <a:latin typeface="Times New Roman" pitchFamily="18" charset="0"/>
                <a:ea typeface="华文新魏" pitchFamily="2" charset="-122"/>
              </a:rPr>
              <a:t>k      </a:t>
            </a:r>
          </a:p>
          <a:p>
            <a:pPr algn="ctr"/>
            <a:r>
              <a:rPr kumimoji="1" lang="en-US" altLang="zh-CN" sz="2800" b="0" i="1">
                <a:latin typeface="Times New Roman" pitchFamily="18" charset="0"/>
                <a:ea typeface="华文新魏" pitchFamily="2" charset="-122"/>
              </a:rPr>
              <a:t>790</a:t>
            </a:r>
            <a:endParaRPr kumimoji="1" lang="en-US" altLang="zh-CN" sz="2800" b="0"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1023</a:t>
            </a:r>
            <a:endParaRPr kumimoji="1" lang="en-US" altLang="zh-CN" sz="2800" b="0"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850</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656</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329</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245</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122</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81</a:t>
            </a:r>
            <a:endParaRPr kumimoji="1" lang="en-US" altLang="zh-CN" sz="2800" b="0">
              <a:latin typeface="Times New Roman" pitchFamily="18" charset="0"/>
              <a:ea typeface="华文新魏" pitchFamily="2" charset="-122"/>
            </a:endParaRPr>
          </a:p>
        </p:txBody>
      </p:sp>
      <p:sp>
        <p:nvSpPr>
          <p:cNvPr id="116740" name="Text Box 5"/>
          <p:cNvSpPr txBox="1">
            <a:spLocks noChangeArrowheads="1"/>
          </p:cNvSpPr>
          <p:nvPr/>
        </p:nvSpPr>
        <p:spPr bwMode="auto">
          <a:xfrm>
            <a:off x="4016375" y="1481138"/>
            <a:ext cx="919163" cy="3935412"/>
          </a:xfrm>
          <a:prstGeom prst="rect">
            <a:avLst/>
          </a:prstGeom>
          <a:noFill/>
          <a:ln w="12700">
            <a:noFill/>
            <a:miter lim="800000"/>
            <a:headEnd type="none" w="sm" len="sm"/>
            <a:tailEnd type="none" w="sm" len="sm"/>
          </a:ln>
        </p:spPr>
        <p:txBody>
          <a:bodyPr wrap="none">
            <a:spAutoFit/>
          </a:bodyPr>
          <a:lstStyle/>
          <a:p>
            <a:pPr algn="ctr"/>
            <a:r>
              <a:rPr kumimoji="1" lang="en-US" altLang="zh-CN" sz="2800" i="1" dirty="0">
                <a:solidFill>
                  <a:srgbClr val="CC0000"/>
                </a:solidFill>
                <a:latin typeface="Times New Roman" pitchFamily="18" charset="0"/>
                <a:ea typeface="华文新魏" pitchFamily="2" charset="-122"/>
              </a:rPr>
              <a:t>p(</a:t>
            </a:r>
            <a:r>
              <a:rPr kumimoji="1" lang="en-US" altLang="zh-CN" sz="2800" i="1" dirty="0" err="1">
                <a:solidFill>
                  <a:srgbClr val="CC0000"/>
                </a:solidFill>
                <a:latin typeface="Times New Roman" pitchFamily="18" charset="0"/>
                <a:ea typeface="华文新魏" pitchFamily="2" charset="-122"/>
              </a:rPr>
              <a:t>r</a:t>
            </a:r>
            <a:r>
              <a:rPr kumimoji="1" lang="en-US" altLang="zh-CN" sz="2800" i="1" baseline="-25000" dirty="0" err="1">
                <a:solidFill>
                  <a:srgbClr val="CC0000"/>
                </a:solidFill>
                <a:latin typeface="Times New Roman" pitchFamily="18" charset="0"/>
                <a:ea typeface="华文新魏" pitchFamily="2" charset="-122"/>
              </a:rPr>
              <a:t>k</a:t>
            </a:r>
            <a:r>
              <a:rPr kumimoji="1" lang="en-US" altLang="zh-CN" sz="2800" i="1" dirty="0">
                <a:solidFill>
                  <a:srgbClr val="CC0000"/>
                </a:solidFill>
                <a:latin typeface="Times New Roman" pitchFamily="18" charset="0"/>
                <a:ea typeface="华文新魏" pitchFamily="2" charset="-122"/>
              </a:rPr>
              <a:t>)</a:t>
            </a:r>
            <a:r>
              <a:rPr kumimoji="1" lang="en-US" altLang="zh-CN" sz="2800" i="1" baseline="-25000" dirty="0">
                <a:solidFill>
                  <a:srgbClr val="CC0000"/>
                </a:solidFill>
                <a:latin typeface="Times New Roman" pitchFamily="18" charset="0"/>
                <a:ea typeface="华文新魏" pitchFamily="2" charset="-122"/>
              </a:rPr>
              <a:t> </a:t>
            </a:r>
          </a:p>
          <a:p>
            <a:pPr algn="ctr"/>
            <a:r>
              <a:rPr kumimoji="1" lang="en-US" altLang="zh-CN" sz="2800" b="0" i="1" dirty="0">
                <a:latin typeface="Times New Roman" pitchFamily="18" charset="0"/>
                <a:ea typeface="华文新魏" pitchFamily="2" charset="-122"/>
              </a:rPr>
              <a:t>0.19</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0.25</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0.21</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0.16</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0.08</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0.06</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0.03</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0.02</a:t>
            </a:r>
            <a:endParaRPr kumimoji="1" lang="en-US" altLang="zh-CN" sz="2800" b="0" dirty="0">
              <a:latin typeface="Times New Roman" pitchFamily="18" charset="0"/>
              <a:ea typeface="华文新魏" pitchFamily="2" charset="-122"/>
            </a:endParaRPr>
          </a:p>
        </p:txBody>
      </p:sp>
      <p:sp>
        <p:nvSpPr>
          <p:cNvPr id="148486" name="Text Box 6"/>
          <p:cNvSpPr txBox="1">
            <a:spLocks noChangeArrowheads="1"/>
          </p:cNvSpPr>
          <p:nvPr/>
        </p:nvSpPr>
        <p:spPr bwMode="auto">
          <a:xfrm>
            <a:off x="5029200" y="1460500"/>
            <a:ext cx="806450" cy="3935413"/>
          </a:xfrm>
          <a:prstGeom prst="rect">
            <a:avLst/>
          </a:prstGeom>
          <a:noFill/>
          <a:ln w="12700">
            <a:noFill/>
            <a:miter lim="800000"/>
            <a:headEnd type="none" w="sm" len="sm"/>
            <a:tailEnd type="none" w="sm" len="sm"/>
          </a:ln>
        </p:spPr>
        <p:txBody>
          <a:bodyPr wrap="none">
            <a:spAutoFit/>
          </a:bodyPr>
          <a:lstStyle/>
          <a:p>
            <a:pPr algn="ctr"/>
            <a:r>
              <a:rPr kumimoji="1" lang="en-US" altLang="zh-CN" sz="2800" i="1" dirty="0" err="1">
                <a:solidFill>
                  <a:srgbClr val="CC0000"/>
                </a:solidFill>
                <a:latin typeface="Times New Roman" pitchFamily="18" charset="0"/>
                <a:ea typeface="华文新魏" pitchFamily="2" charset="-122"/>
              </a:rPr>
              <a:t>s</a:t>
            </a:r>
            <a:r>
              <a:rPr kumimoji="1" lang="en-US" altLang="zh-CN" sz="2800" i="1" baseline="-25000" dirty="0" err="1">
                <a:solidFill>
                  <a:srgbClr val="CC0000"/>
                </a:solidFill>
                <a:latin typeface="Times New Roman" pitchFamily="18" charset="0"/>
                <a:ea typeface="华文新魏" pitchFamily="2" charset="-122"/>
              </a:rPr>
              <a:t>k</a:t>
            </a:r>
            <a:endParaRPr kumimoji="1" lang="en-US" altLang="zh-CN" sz="2800" i="1" baseline="-25000" dirty="0">
              <a:solidFill>
                <a:srgbClr val="CC0000"/>
              </a:solidFill>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0.19</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0.44</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0.65</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0.81</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0.89</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0.95</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0.98</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1.00</a:t>
            </a:r>
            <a:endParaRPr kumimoji="1" lang="en-US" altLang="zh-CN" sz="2800" b="0" dirty="0">
              <a:latin typeface="Times New Roman" pitchFamily="18" charset="0"/>
              <a:ea typeface="华文新魏" pitchFamily="2" charset="-122"/>
            </a:endParaRPr>
          </a:p>
        </p:txBody>
      </p:sp>
      <p:sp>
        <p:nvSpPr>
          <p:cNvPr id="148487" name="AutoShape 7"/>
          <p:cNvSpPr>
            <a:spLocks noChangeArrowheads="1"/>
          </p:cNvSpPr>
          <p:nvPr/>
        </p:nvSpPr>
        <p:spPr bwMode="auto">
          <a:xfrm rot="-10706209">
            <a:off x="6078538" y="1052513"/>
            <a:ext cx="762000" cy="1069975"/>
          </a:xfrm>
          <a:custGeom>
            <a:avLst/>
            <a:gdLst>
              <a:gd name="T0" fmla="*/ 533612 w 21600"/>
              <a:gd name="T1" fmla="*/ 0 h 21600"/>
              <a:gd name="T2" fmla="*/ 533612 w 21600"/>
              <a:gd name="T3" fmla="*/ 602257 h 21600"/>
              <a:gd name="T4" fmla="*/ 114194 w 21600"/>
              <a:gd name="T5" fmla="*/ 1069975 h 21600"/>
              <a:gd name="T6" fmla="*/ 762000 w 21600"/>
              <a:gd name="T7" fmla="*/ 30112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00"/>
          </a:solidFill>
          <a:ln w="12700">
            <a:solidFill>
              <a:schemeClr val="tx1"/>
            </a:solidFill>
            <a:miter lim="800000"/>
            <a:headEnd type="none" w="sm" len="sm"/>
            <a:tailEnd type="none" w="sm" len="sm"/>
          </a:ln>
        </p:spPr>
        <p:txBody>
          <a:bodyPr wrap="none" anchor="ctr"/>
          <a:lstStyle/>
          <a:p>
            <a:endParaRPr lang="zh-CN" altLang="en-US"/>
          </a:p>
        </p:txBody>
      </p:sp>
      <p:sp>
        <p:nvSpPr>
          <p:cNvPr id="116743" name="Rectangle 9"/>
          <p:cNvSpPr>
            <a:spLocks noChangeArrowheads="1"/>
          </p:cNvSpPr>
          <p:nvPr/>
        </p:nvSpPr>
        <p:spPr bwMode="auto">
          <a:xfrm>
            <a:off x="1115616" y="260648"/>
            <a:ext cx="6516836" cy="769441"/>
          </a:xfrm>
          <a:prstGeom prst="rect">
            <a:avLst/>
          </a:prstGeom>
          <a:noFill/>
          <a:ln w="9525">
            <a:noFill/>
            <a:miter lim="800000"/>
            <a:headEnd/>
            <a:tailEnd/>
          </a:ln>
        </p:spPr>
        <p:txBody>
          <a:bodyPr wrap="square">
            <a:spAutoFit/>
          </a:bodyPr>
          <a:lstStyle/>
          <a:p>
            <a:r>
              <a:rPr lang="en-US" altLang="zh-CN" sz="4400" dirty="0">
                <a:solidFill>
                  <a:srgbClr val="000000"/>
                </a:solidFill>
                <a:latin typeface="Times New Roman" pitchFamily="18" charset="0"/>
                <a:cs typeface="Times New Roman" pitchFamily="18" charset="0"/>
              </a:rPr>
              <a:t>Step 1 </a:t>
            </a:r>
            <a:r>
              <a:rPr lang="en-US" altLang="zh-CN" sz="4400" dirty="0" smtClean="0">
                <a:solidFill>
                  <a:srgbClr val="000000"/>
                </a:solidFill>
                <a:latin typeface="Times New Roman" pitchFamily="18" charset="0"/>
                <a:cs typeface="Times New Roman" pitchFamily="18" charset="0"/>
              </a:rPr>
              <a:t>Computation </a:t>
            </a:r>
            <a:r>
              <a:rPr lang="en-US" altLang="zh-CN" sz="4400" dirty="0">
                <a:solidFill>
                  <a:srgbClr val="000000"/>
                </a:solidFill>
                <a:latin typeface="Times New Roman" pitchFamily="18" charset="0"/>
                <a:cs typeface="Times New Roman" pitchFamily="18" charset="0"/>
              </a:rPr>
              <a:t>of  </a:t>
            </a:r>
            <a:r>
              <a:rPr lang="en-US" altLang="zh-CN" sz="4400" i="1" dirty="0" err="1">
                <a:solidFill>
                  <a:srgbClr val="000000"/>
                </a:solidFill>
                <a:latin typeface="Times New Roman" pitchFamily="18" charset="0"/>
                <a:cs typeface="Times New Roman" pitchFamily="18" charset="0"/>
              </a:rPr>
              <a:t>s</a:t>
            </a:r>
            <a:r>
              <a:rPr lang="en-US" altLang="zh-CN" sz="4400" i="1" baseline="-25000" dirty="0" err="1">
                <a:solidFill>
                  <a:srgbClr val="000000"/>
                </a:solidFill>
                <a:latin typeface="Times New Roman" pitchFamily="18" charset="0"/>
                <a:cs typeface="Times New Roman" pitchFamily="18" charset="0"/>
              </a:rPr>
              <a:t>k</a:t>
            </a:r>
            <a:endParaRPr lang="en-US" altLang="zh-CN" sz="4400" i="1" baseline="-25000" dirty="0">
              <a:solidFill>
                <a:srgbClr val="000000"/>
              </a:solidFill>
              <a:latin typeface="Times New Roman" pitchFamily="18" charset="0"/>
              <a:cs typeface="Times New Roman" pitchFamily="18" charset="0"/>
            </a:endParaRPr>
          </a:p>
        </p:txBody>
      </p:sp>
      <p:sp>
        <p:nvSpPr>
          <p:cNvPr id="148490" name="Rectangle 10"/>
          <p:cNvSpPr>
            <a:spLocks noGrp="1" noChangeArrowheads="1"/>
          </p:cNvSpPr>
          <p:nvPr>
            <p:ph type="title"/>
          </p:nvPr>
        </p:nvSpPr>
        <p:spPr>
          <a:xfrm>
            <a:off x="755576" y="5517232"/>
            <a:ext cx="6697663" cy="792162"/>
          </a:xfrm>
          <a:solidFill>
            <a:srgbClr val="FFFFFF"/>
          </a:solidFill>
          <a:ln>
            <a:solidFill>
              <a:schemeClr val="bg1"/>
            </a:solidFill>
          </a:ln>
        </p:spPr>
        <p:txBody>
          <a:bodyPr anchor="t">
            <a:normAutofit/>
          </a:bodyPr>
          <a:lstStyle/>
          <a:p>
            <a:r>
              <a:rPr lang="en-US" altLang="zh-CN" sz="3200" dirty="0" smtClean="0">
                <a:latin typeface="+mn-ea"/>
                <a:ea typeface="+mn-ea"/>
              </a:rPr>
              <a:t>1. </a:t>
            </a:r>
            <a:r>
              <a:rPr lang="zh-CN" altLang="en-US" sz="3200" dirty="0" smtClean="0">
                <a:latin typeface="+mn-ea"/>
                <a:ea typeface="+mn-ea"/>
              </a:rPr>
              <a:t>由（</a:t>
            </a:r>
            <a:r>
              <a:rPr lang="en-US" altLang="zh-CN" sz="3200" dirty="0" smtClean="0">
                <a:latin typeface="+mn-ea"/>
                <a:ea typeface="+mn-ea"/>
              </a:rPr>
              <a:t>2-2</a:t>
            </a:r>
            <a:r>
              <a:rPr lang="zh-CN" altLang="en-US" sz="3200" dirty="0" smtClean="0">
                <a:latin typeface="+mn-ea"/>
                <a:ea typeface="+mn-ea"/>
              </a:rPr>
              <a:t>）式计算</a:t>
            </a:r>
            <a:r>
              <a:rPr lang="zh-CN" altLang="en-US" sz="3200" b="1" dirty="0" smtClean="0">
                <a:solidFill>
                  <a:srgbClr val="0000FF"/>
                </a:solidFill>
                <a:latin typeface="+mn-ea"/>
                <a:ea typeface="+mn-ea"/>
              </a:rPr>
              <a:t>累计概率</a:t>
            </a:r>
            <a:r>
              <a:rPr lang="en-US" altLang="zh-CN" sz="3200" b="1" i="1" dirty="0" err="1" smtClean="0">
                <a:solidFill>
                  <a:srgbClr val="0000FF"/>
                </a:solidFill>
                <a:latin typeface="+mn-ea"/>
                <a:ea typeface="+mn-ea"/>
              </a:rPr>
              <a:t>s</a:t>
            </a:r>
            <a:r>
              <a:rPr lang="en-US" altLang="zh-CN" sz="3200" b="1" i="1" baseline="-25000" dirty="0" err="1" smtClean="0">
                <a:solidFill>
                  <a:srgbClr val="0000FF"/>
                </a:solidFill>
                <a:latin typeface="+mn-ea"/>
                <a:ea typeface="+mn-ea"/>
              </a:rPr>
              <a:t>k</a:t>
            </a:r>
            <a:r>
              <a:rPr lang="zh-CN" altLang="en-US" sz="3200" dirty="0" smtClean="0">
                <a:latin typeface="+mn-ea"/>
                <a:ea typeface="+mn-ea"/>
              </a:rPr>
              <a:t>。</a:t>
            </a:r>
            <a:endParaRPr lang="zh-CN" altLang="en-US" sz="3200" dirty="0" smtClean="0">
              <a:latin typeface="+mn-ea"/>
              <a:ea typeface="+mn-ea"/>
              <a:hlinkClick r:id="rId3" action="ppaction://hlinksldjum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2000"/>
                                  </p:stCondLst>
                                  <p:childTnLst>
                                    <p:set>
                                      <p:cBhvr>
                                        <p:cTn id="6" dur="1" fill="hold">
                                          <p:stCondLst>
                                            <p:cond delay="0"/>
                                          </p:stCondLst>
                                        </p:cTn>
                                        <p:tgtEl>
                                          <p:spTgt spid="148487"/>
                                        </p:tgtEl>
                                        <p:attrNameLst>
                                          <p:attrName>style.visibility</p:attrName>
                                        </p:attrNameLst>
                                      </p:cBhvr>
                                      <p:to>
                                        <p:strVal val="visible"/>
                                      </p:to>
                                    </p:set>
                                    <p:animEffect transition="in" filter="strips(downLeft)">
                                      <p:cBhvr>
                                        <p:cTn id="7" dur="500"/>
                                        <p:tgtEl>
                                          <p:spTgt spid="148487"/>
                                        </p:tgtEl>
                                      </p:cBhvr>
                                    </p:animEffect>
                                  </p:childTnLst>
                                </p:cTn>
                              </p:par>
                            </p:childTnLst>
                          </p:cTn>
                        </p:par>
                        <p:par>
                          <p:cTn id="8" fill="hold">
                            <p:stCondLst>
                              <p:cond delay="2500"/>
                            </p:stCondLst>
                            <p:childTnLst>
                              <p:par>
                                <p:cTn id="9" presetID="22" presetClass="entr" presetSubtype="1" fill="hold" grpId="0" nodeType="afterEffect">
                                  <p:stCondLst>
                                    <p:cond delay="2000"/>
                                  </p:stCondLst>
                                  <p:childTnLst>
                                    <p:set>
                                      <p:cBhvr>
                                        <p:cTn id="10" dur="1" fill="hold">
                                          <p:stCondLst>
                                            <p:cond delay="0"/>
                                          </p:stCondLst>
                                        </p:cTn>
                                        <p:tgtEl>
                                          <p:spTgt spid="148486"/>
                                        </p:tgtEl>
                                        <p:attrNameLst>
                                          <p:attrName>style.visibility</p:attrName>
                                        </p:attrNameLst>
                                      </p:cBhvr>
                                      <p:to>
                                        <p:strVal val="visible"/>
                                      </p:to>
                                    </p:set>
                                    <p:animEffect transition="in" filter="wipe(up)">
                                      <p:cBhvr>
                                        <p:cTn id="11" dur="500"/>
                                        <p:tgtEl>
                                          <p:spTgt spid="148486"/>
                                        </p:tgtEl>
                                      </p:cBhvr>
                                    </p:animEffect>
                                  </p:childTnLst>
                                </p:cTn>
                              </p:par>
                            </p:childTnLst>
                          </p:cTn>
                        </p:par>
                        <p:par>
                          <p:cTn id="12" fill="hold">
                            <p:stCondLst>
                              <p:cond delay="5000"/>
                            </p:stCondLst>
                            <p:childTnLst>
                              <p:par>
                                <p:cTn id="13" presetID="15" presetClass="entr" presetSubtype="0" fill="hold" grpId="0" nodeType="afterEffect">
                                  <p:stCondLst>
                                    <p:cond delay="0"/>
                                  </p:stCondLst>
                                  <p:childTnLst>
                                    <p:set>
                                      <p:cBhvr>
                                        <p:cTn id="14" dur="1" fill="hold">
                                          <p:stCondLst>
                                            <p:cond delay="0"/>
                                          </p:stCondLst>
                                        </p:cTn>
                                        <p:tgtEl>
                                          <p:spTgt spid="148490"/>
                                        </p:tgtEl>
                                        <p:attrNameLst>
                                          <p:attrName>style.visibility</p:attrName>
                                        </p:attrNameLst>
                                      </p:cBhvr>
                                      <p:to>
                                        <p:strVal val="visible"/>
                                      </p:to>
                                    </p:set>
                                    <p:anim calcmode="lin" valueType="num">
                                      <p:cBhvr>
                                        <p:cTn id="15" dur="1000" fill="hold"/>
                                        <p:tgtEl>
                                          <p:spTgt spid="148490"/>
                                        </p:tgtEl>
                                        <p:attrNameLst>
                                          <p:attrName>ppt_w</p:attrName>
                                        </p:attrNameLst>
                                      </p:cBhvr>
                                      <p:tavLst>
                                        <p:tav tm="0">
                                          <p:val>
                                            <p:fltVal val="0"/>
                                          </p:val>
                                        </p:tav>
                                        <p:tav tm="100000">
                                          <p:val>
                                            <p:strVal val="#ppt_w"/>
                                          </p:val>
                                        </p:tav>
                                      </p:tavLst>
                                    </p:anim>
                                    <p:anim calcmode="lin" valueType="num">
                                      <p:cBhvr>
                                        <p:cTn id="16" dur="1000" fill="hold"/>
                                        <p:tgtEl>
                                          <p:spTgt spid="148490"/>
                                        </p:tgtEl>
                                        <p:attrNameLst>
                                          <p:attrName>ppt_h</p:attrName>
                                        </p:attrNameLst>
                                      </p:cBhvr>
                                      <p:tavLst>
                                        <p:tav tm="0">
                                          <p:val>
                                            <p:fltVal val="0"/>
                                          </p:val>
                                        </p:tav>
                                        <p:tav tm="100000">
                                          <p:val>
                                            <p:strVal val="#ppt_h"/>
                                          </p:val>
                                        </p:tav>
                                      </p:tavLst>
                                    </p:anim>
                                    <p:anim calcmode="lin" valueType="num">
                                      <p:cBhvr>
                                        <p:cTn id="17" dur="1000" fill="hold"/>
                                        <p:tgtEl>
                                          <p:spTgt spid="148490"/>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48490"/>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3"/>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6" grpId="0" autoUpdateAnimBg="0"/>
      <p:bldP spid="148487" grpId="0" animBg="1"/>
      <p:bldP spid="14849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1489075" y="1676425"/>
            <a:ext cx="1136650" cy="3935412"/>
          </a:xfrm>
          <a:prstGeom prst="rect">
            <a:avLst/>
          </a:prstGeom>
          <a:noFill/>
          <a:ln w="12700">
            <a:noFill/>
            <a:miter lim="800000"/>
            <a:headEnd type="none" w="sm" len="sm"/>
            <a:tailEnd type="none" w="sm" len="sm"/>
          </a:ln>
        </p:spPr>
        <p:txBody>
          <a:bodyPr wrap="none">
            <a:spAutoFit/>
          </a:bodyPr>
          <a:lstStyle/>
          <a:p>
            <a:pPr algn="ctr"/>
            <a:r>
              <a:rPr kumimoji="1" lang="en-US" altLang="zh-CN" sz="2800" i="1" dirty="0" err="1">
                <a:solidFill>
                  <a:srgbClr val="CC0000"/>
                </a:solidFill>
                <a:latin typeface="Times New Roman" pitchFamily="18" charset="0"/>
                <a:ea typeface="华文新魏" pitchFamily="2" charset="-122"/>
              </a:rPr>
              <a:t>r</a:t>
            </a:r>
            <a:r>
              <a:rPr kumimoji="1" lang="en-US" altLang="zh-CN" sz="2800" i="1" baseline="-25000" dirty="0" err="1">
                <a:solidFill>
                  <a:srgbClr val="CC0000"/>
                </a:solidFill>
                <a:latin typeface="Times New Roman" pitchFamily="18" charset="0"/>
                <a:ea typeface="华文新魏" pitchFamily="2" charset="-122"/>
              </a:rPr>
              <a:t>k</a:t>
            </a:r>
            <a:endParaRPr kumimoji="1" lang="en-US" altLang="zh-CN" sz="2800" i="1" baseline="-25000" dirty="0">
              <a:solidFill>
                <a:srgbClr val="CC0000"/>
              </a:solidFill>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r</a:t>
            </a:r>
            <a:r>
              <a:rPr kumimoji="1" lang="en-US" altLang="zh-CN" sz="2800" b="0" i="1" baseline="-25000" dirty="0">
                <a:latin typeface="Times New Roman" pitchFamily="18" charset="0"/>
                <a:ea typeface="华文新魏" pitchFamily="2" charset="-122"/>
              </a:rPr>
              <a:t>0</a:t>
            </a:r>
            <a:r>
              <a:rPr kumimoji="1" lang="en-US" altLang="zh-CN" sz="2800" b="0" i="1" dirty="0">
                <a:latin typeface="Times New Roman" pitchFamily="18" charset="0"/>
                <a:ea typeface="华文新魏" pitchFamily="2" charset="-122"/>
              </a:rPr>
              <a:t>=0</a:t>
            </a:r>
            <a:endParaRPr kumimoji="1" lang="en-US" altLang="zh-CN" sz="2800" b="0" i="1"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r</a:t>
            </a:r>
            <a:r>
              <a:rPr kumimoji="1" lang="en-US" altLang="zh-CN" sz="2800" b="0" i="1" baseline="-25000" dirty="0">
                <a:latin typeface="Times New Roman" pitchFamily="18" charset="0"/>
                <a:ea typeface="华文新魏" pitchFamily="2" charset="-122"/>
              </a:rPr>
              <a:t>1</a:t>
            </a:r>
            <a:r>
              <a:rPr kumimoji="1" lang="en-US" altLang="zh-CN" sz="2800" b="0" i="1" dirty="0">
                <a:latin typeface="Times New Roman" pitchFamily="18" charset="0"/>
                <a:ea typeface="华文新魏" pitchFamily="2" charset="-122"/>
              </a:rPr>
              <a:t>=1/7</a:t>
            </a:r>
            <a:endParaRPr kumimoji="1" lang="en-US" altLang="zh-CN" sz="2800" b="0" i="1"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r</a:t>
            </a:r>
            <a:r>
              <a:rPr kumimoji="1" lang="en-US" altLang="zh-CN" sz="2800" b="0" i="1" baseline="-25000" dirty="0">
                <a:latin typeface="Times New Roman" pitchFamily="18" charset="0"/>
                <a:ea typeface="华文新魏" pitchFamily="2" charset="-122"/>
              </a:rPr>
              <a:t>2</a:t>
            </a:r>
            <a:r>
              <a:rPr kumimoji="1" lang="en-US" altLang="zh-CN" sz="2800" b="0" i="1" dirty="0">
                <a:latin typeface="Times New Roman" pitchFamily="18" charset="0"/>
                <a:ea typeface="华文新魏" pitchFamily="2" charset="-122"/>
              </a:rPr>
              <a:t>=2/7</a:t>
            </a:r>
          </a:p>
          <a:p>
            <a:pPr algn="ctr"/>
            <a:r>
              <a:rPr kumimoji="1" lang="en-US" altLang="zh-CN" sz="2800" b="0" i="1" dirty="0">
                <a:latin typeface="Times New Roman" pitchFamily="18" charset="0"/>
                <a:ea typeface="华文新魏" pitchFamily="2" charset="-122"/>
              </a:rPr>
              <a:t>r</a:t>
            </a:r>
            <a:r>
              <a:rPr kumimoji="1" lang="en-US" altLang="zh-CN" sz="2800" b="0" i="1" baseline="-25000" dirty="0">
                <a:latin typeface="Times New Roman" pitchFamily="18" charset="0"/>
                <a:ea typeface="华文新魏" pitchFamily="2" charset="-122"/>
              </a:rPr>
              <a:t>3</a:t>
            </a:r>
            <a:r>
              <a:rPr kumimoji="1" lang="en-US" altLang="zh-CN" sz="2800" b="0" i="1" dirty="0">
                <a:latin typeface="Times New Roman" pitchFamily="18" charset="0"/>
                <a:ea typeface="华文新魏" pitchFamily="2" charset="-122"/>
              </a:rPr>
              <a:t>=3/7</a:t>
            </a:r>
          </a:p>
          <a:p>
            <a:pPr algn="ctr"/>
            <a:r>
              <a:rPr kumimoji="1" lang="en-US" altLang="zh-CN" sz="2800" b="0" i="1" dirty="0">
                <a:latin typeface="Times New Roman" pitchFamily="18" charset="0"/>
                <a:ea typeface="华文新魏" pitchFamily="2" charset="-122"/>
              </a:rPr>
              <a:t>r</a:t>
            </a:r>
            <a:r>
              <a:rPr kumimoji="1" lang="en-US" altLang="zh-CN" sz="2800" b="0" i="1" baseline="-25000" dirty="0">
                <a:latin typeface="Times New Roman" pitchFamily="18" charset="0"/>
                <a:ea typeface="华文新魏" pitchFamily="2" charset="-122"/>
              </a:rPr>
              <a:t>4</a:t>
            </a:r>
            <a:r>
              <a:rPr kumimoji="1" lang="en-US" altLang="zh-CN" sz="2800" b="0" i="1" dirty="0">
                <a:latin typeface="Times New Roman" pitchFamily="18" charset="0"/>
                <a:ea typeface="华文新魏" pitchFamily="2" charset="-122"/>
              </a:rPr>
              <a:t>=4/7</a:t>
            </a:r>
          </a:p>
          <a:p>
            <a:pPr algn="ctr"/>
            <a:r>
              <a:rPr kumimoji="1" lang="en-US" altLang="zh-CN" sz="2800" b="0" i="1" dirty="0">
                <a:latin typeface="Times New Roman" pitchFamily="18" charset="0"/>
                <a:ea typeface="华文新魏" pitchFamily="2" charset="-122"/>
              </a:rPr>
              <a:t>r</a:t>
            </a:r>
            <a:r>
              <a:rPr kumimoji="1" lang="en-US" altLang="zh-CN" sz="2800" b="0" i="1" baseline="-25000" dirty="0">
                <a:latin typeface="Times New Roman" pitchFamily="18" charset="0"/>
                <a:ea typeface="华文新魏" pitchFamily="2" charset="-122"/>
              </a:rPr>
              <a:t>5</a:t>
            </a:r>
            <a:r>
              <a:rPr kumimoji="1" lang="en-US" altLang="zh-CN" sz="2800" b="0" i="1" dirty="0">
                <a:latin typeface="Times New Roman" pitchFamily="18" charset="0"/>
                <a:ea typeface="华文新魏" pitchFamily="2" charset="-122"/>
              </a:rPr>
              <a:t>=5/7</a:t>
            </a:r>
          </a:p>
          <a:p>
            <a:pPr algn="ctr"/>
            <a:r>
              <a:rPr kumimoji="1" lang="en-US" altLang="zh-CN" sz="2800" b="0" i="1" dirty="0">
                <a:latin typeface="Times New Roman" pitchFamily="18" charset="0"/>
                <a:ea typeface="华文新魏" pitchFamily="2" charset="-122"/>
              </a:rPr>
              <a:t>r</a:t>
            </a:r>
            <a:r>
              <a:rPr kumimoji="1" lang="en-US" altLang="zh-CN" sz="2800" b="0" i="1" baseline="-25000" dirty="0">
                <a:latin typeface="Times New Roman" pitchFamily="18" charset="0"/>
                <a:ea typeface="华文新魏" pitchFamily="2" charset="-122"/>
              </a:rPr>
              <a:t>6</a:t>
            </a:r>
            <a:r>
              <a:rPr kumimoji="1" lang="en-US" altLang="zh-CN" sz="2800" b="0" i="1" dirty="0">
                <a:latin typeface="Times New Roman" pitchFamily="18" charset="0"/>
                <a:ea typeface="华文新魏" pitchFamily="2" charset="-122"/>
              </a:rPr>
              <a:t>=6/7</a:t>
            </a:r>
          </a:p>
          <a:p>
            <a:pPr algn="ctr"/>
            <a:r>
              <a:rPr kumimoji="1" lang="en-US" altLang="zh-CN" sz="2800" b="0" i="1" dirty="0">
                <a:latin typeface="Times New Roman" pitchFamily="18" charset="0"/>
                <a:ea typeface="华文新魏" pitchFamily="2" charset="-122"/>
              </a:rPr>
              <a:t>r</a:t>
            </a:r>
            <a:r>
              <a:rPr kumimoji="1" lang="en-US" altLang="zh-CN" sz="2800" b="0" i="1" baseline="-25000" dirty="0">
                <a:latin typeface="Times New Roman" pitchFamily="18" charset="0"/>
                <a:ea typeface="华文新魏" pitchFamily="2" charset="-122"/>
              </a:rPr>
              <a:t>7</a:t>
            </a:r>
            <a:r>
              <a:rPr kumimoji="1" lang="en-US" altLang="zh-CN" sz="2800" b="0" i="1" dirty="0">
                <a:latin typeface="Times New Roman" pitchFamily="18" charset="0"/>
                <a:ea typeface="华文新魏" pitchFamily="2" charset="-122"/>
              </a:rPr>
              <a:t>=1</a:t>
            </a:r>
          </a:p>
        </p:txBody>
      </p:sp>
      <p:sp>
        <p:nvSpPr>
          <p:cNvPr id="117763" name="Text Box 3"/>
          <p:cNvSpPr txBox="1">
            <a:spLocks noChangeArrowheads="1"/>
          </p:cNvSpPr>
          <p:nvPr/>
        </p:nvSpPr>
        <p:spPr bwMode="auto">
          <a:xfrm>
            <a:off x="2563813" y="1628800"/>
            <a:ext cx="1169987" cy="3995737"/>
          </a:xfrm>
          <a:prstGeom prst="rect">
            <a:avLst/>
          </a:prstGeom>
          <a:noFill/>
          <a:ln w="12700">
            <a:noFill/>
            <a:miter lim="800000"/>
            <a:headEnd type="none" w="sm" len="sm"/>
            <a:tailEnd type="none" w="sm" len="sm"/>
          </a:ln>
        </p:spPr>
        <p:txBody>
          <a:bodyPr wrap="none">
            <a:spAutoFit/>
          </a:bodyPr>
          <a:lstStyle/>
          <a:p>
            <a:pPr algn="ctr"/>
            <a:r>
              <a:rPr kumimoji="1" lang="en-US" altLang="zh-CN" sz="3200" b="0" i="1">
                <a:latin typeface="Times New Roman" pitchFamily="18" charset="0"/>
                <a:ea typeface="华文新魏" pitchFamily="2" charset="-122"/>
              </a:rPr>
              <a:t>   </a:t>
            </a:r>
            <a:r>
              <a:rPr kumimoji="1" lang="en-US" altLang="zh-CN" sz="2800" i="1">
                <a:solidFill>
                  <a:srgbClr val="CC0000"/>
                </a:solidFill>
                <a:latin typeface="Times New Roman" pitchFamily="18" charset="0"/>
                <a:ea typeface="华文新魏" pitchFamily="2" charset="-122"/>
              </a:rPr>
              <a:t>n</a:t>
            </a:r>
            <a:r>
              <a:rPr kumimoji="1" lang="en-US" altLang="zh-CN" sz="2800" i="1" baseline="-25000">
                <a:solidFill>
                  <a:srgbClr val="CC0000"/>
                </a:solidFill>
                <a:latin typeface="Times New Roman" pitchFamily="18" charset="0"/>
                <a:ea typeface="华文新魏" pitchFamily="2" charset="-122"/>
              </a:rPr>
              <a:t>k      </a:t>
            </a:r>
          </a:p>
          <a:p>
            <a:pPr algn="ctr"/>
            <a:r>
              <a:rPr kumimoji="1" lang="en-US" altLang="zh-CN" sz="2800" b="0" i="1">
                <a:latin typeface="Times New Roman" pitchFamily="18" charset="0"/>
                <a:ea typeface="华文新魏" pitchFamily="2" charset="-122"/>
              </a:rPr>
              <a:t>790</a:t>
            </a:r>
            <a:endParaRPr kumimoji="1" lang="en-US" altLang="zh-CN" sz="2800" b="0"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1023</a:t>
            </a:r>
            <a:endParaRPr kumimoji="1" lang="en-US" altLang="zh-CN" sz="2800" b="0" baseline="-2500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850</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656</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329</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245</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122</a:t>
            </a:r>
            <a:endParaRPr kumimoji="1" lang="en-US" altLang="zh-CN" sz="2800" b="0">
              <a:latin typeface="Times New Roman" pitchFamily="18" charset="0"/>
              <a:ea typeface="华文新魏" pitchFamily="2" charset="-122"/>
            </a:endParaRPr>
          </a:p>
          <a:p>
            <a:pPr algn="ctr"/>
            <a:r>
              <a:rPr kumimoji="1" lang="en-US" altLang="zh-CN" sz="2800" b="0" i="1">
                <a:latin typeface="Times New Roman" pitchFamily="18" charset="0"/>
                <a:ea typeface="华文新魏" pitchFamily="2" charset="-122"/>
              </a:rPr>
              <a:t>81</a:t>
            </a:r>
            <a:endParaRPr kumimoji="1" lang="en-US" altLang="zh-CN" sz="2800" b="0">
              <a:latin typeface="Times New Roman" pitchFamily="18" charset="0"/>
              <a:ea typeface="华文新魏" pitchFamily="2" charset="-122"/>
            </a:endParaRPr>
          </a:p>
        </p:txBody>
      </p:sp>
      <p:sp>
        <p:nvSpPr>
          <p:cNvPr id="117764" name="Text Box 4"/>
          <p:cNvSpPr txBox="1">
            <a:spLocks noChangeArrowheads="1"/>
          </p:cNvSpPr>
          <p:nvPr/>
        </p:nvSpPr>
        <p:spPr bwMode="auto">
          <a:xfrm>
            <a:off x="3576638" y="1676425"/>
            <a:ext cx="919162" cy="3935412"/>
          </a:xfrm>
          <a:prstGeom prst="rect">
            <a:avLst/>
          </a:prstGeom>
          <a:noFill/>
          <a:ln w="12700">
            <a:noFill/>
            <a:miter lim="800000"/>
            <a:headEnd type="none" w="sm" len="sm"/>
            <a:tailEnd type="none" w="sm" len="sm"/>
          </a:ln>
        </p:spPr>
        <p:txBody>
          <a:bodyPr wrap="none">
            <a:spAutoFit/>
          </a:bodyPr>
          <a:lstStyle/>
          <a:p>
            <a:pPr algn="ctr"/>
            <a:r>
              <a:rPr kumimoji="1" lang="en-US" altLang="zh-CN" sz="2800" i="1" dirty="0">
                <a:solidFill>
                  <a:srgbClr val="CC0000"/>
                </a:solidFill>
                <a:latin typeface="Times New Roman" pitchFamily="18" charset="0"/>
                <a:ea typeface="华文新魏" pitchFamily="2" charset="-122"/>
              </a:rPr>
              <a:t>p(</a:t>
            </a:r>
            <a:r>
              <a:rPr kumimoji="1" lang="en-US" altLang="zh-CN" sz="2800" i="1" dirty="0" err="1">
                <a:solidFill>
                  <a:srgbClr val="CC0000"/>
                </a:solidFill>
                <a:latin typeface="Times New Roman" pitchFamily="18" charset="0"/>
                <a:ea typeface="华文新魏" pitchFamily="2" charset="-122"/>
              </a:rPr>
              <a:t>r</a:t>
            </a:r>
            <a:r>
              <a:rPr kumimoji="1" lang="en-US" altLang="zh-CN" sz="2800" i="1" baseline="-25000" dirty="0" err="1">
                <a:solidFill>
                  <a:srgbClr val="CC0000"/>
                </a:solidFill>
                <a:latin typeface="Times New Roman" pitchFamily="18" charset="0"/>
                <a:ea typeface="华文新魏" pitchFamily="2" charset="-122"/>
              </a:rPr>
              <a:t>k</a:t>
            </a:r>
            <a:r>
              <a:rPr kumimoji="1" lang="en-US" altLang="zh-CN" sz="2800" i="1" dirty="0">
                <a:solidFill>
                  <a:srgbClr val="CC0000"/>
                </a:solidFill>
                <a:latin typeface="Times New Roman" pitchFamily="18" charset="0"/>
                <a:ea typeface="华文新魏" pitchFamily="2" charset="-122"/>
              </a:rPr>
              <a:t>)</a:t>
            </a:r>
            <a:r>
              <a:rPr kumimoji="1" lang="en-US" altLang="zh-CN" sz="2800" i="1" baseline="-25000" dirty="0">
                <a:solidFill>
                  <a:srgbClr val="CC0000"/>
                </a:solidFill>
                <a:latin typeface="Times New Roman" pitchFamily="18" charset="0"/>
                <a:ea typeface="华文新魏" pitchFamily="2" charset="-122"/>
              </a:rPr>
              <a:t> </a:t>
            </a:r>
          </a:p>
          <a:p>
            <a:pPr algn="ctr"/>
            <a:r>
              <a:rPr kumimoji="1" lang="en-US" altLang="zh-CN" sz="2800" b="0" i="1" dirty="0">
                <a:latin typeface="Times New Roman" pitchFamily="18" charset="0"/>
                <a:ea typeface="华文新魏" pitchFamily="2" charset="-122"/>
              </a:rPr>
              <a:t>0.19</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0.25</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0.21</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0.16</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0.08</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0.06</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0.03</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0.02</a:t>
            </a:r>
            <a:endParaRPr kumimoji="1" lang="en-US" altLang="zh-CN" sz="2800" b="0" dirty="0">
              <a:latin typeface="Times New Roman" pitchFamily="18" charset="0"/>
              <a:ea typeface="华文新魏" pitchFamily="2" charset="-122"/>
            </a:endParaRPr>
          </a:p>
        </p:txBody>
      </p:sp>
      <p:sp>
        <p:nvSpPr>
          <p:cNvPr id="117765" name="Text Box 5"/>
          <p:cNvSpPr txBox="1">
            <a:spLocks noChangeArrowheads="1"/>
          </p:cNvSpPr>
          <p:nvPr/>
        </p:nvSpPr>
        <p:spPr bwMode="auto">
          <a:xfrm>
            <a:off x="4589463" y="1655787"/>
            <a:ext cx="806450" cy="3935413"/>
          </a:xfrm>
          <a:prstGeom prst="rect">
            <a:avLst/>
          </a:prstGeom>
          <a:noFill/>
          <a:ln w="12700">
            <a:noFill/>
            <a:miter lim="800000"/>
            <a:headEnd type="none" w="sm" len="sm"/>
            <a:tailEnd type="none" w="sm" len="sm"/>
          </a:ln>
        </p:spPr>
        <p:txBody>
          <a:bodyPr wrap="none">
            <a:spAutoFit/>
          </a:bodyPr>
          <a:lstStyle/>
          <a:p>
            <a:pPr algn="ctr"/>
            <a:r>
              <a:rPr kumimoji="1" lang="en-US" altLang="zh-CN" sz="2800" i="1" dirty="0" err="1">
                <a:solidFill>
                  <a:srgbClr val="CC0000"/>
                </a:solidFill>
                <a:latin typeface="Times New Roman" pitchFamily="18" charset="0"/>
                <a:ea typeface="华文新魏" pitchFamily="2" charset="-122"/>
              </a:rPr>
              <a:t>s</a:t>
            </a:r>
            <a:r>
              <a:rPr kumimoji="1" lang="en-US" altLang="zh-CN" sz="2800" i="1" baseline="-25000" dirty="0" err="1">
                <a:solidFill>
                  <a:srgbClr val="CC0000"/>
                </a:solidFill>
                <a:latin typeface="Times New Roman" pitchFamily="18" charset="0"/>
                <a:ea typeface="华文新魏" pitchFamily="2" charset="-122"/>
              </a:rPr>
              <a:t>k</a:t>
            </a:r>
            <a:endParaRPr kumimoji="1" lang="en-US" altLang="zh-CN" sz="2800" i="1" baseline="-25000" dirty="0">
              <a:solidFill>
                <a:srgbClr val="CC0000"/>
              </a:solidFill>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0.19</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0.44</a:t>
            </a:r>
            <a:endParaRPr kumimoji="1" lang="en-US" altLang="zh-CN" sz="2800" b="0" baseline="-2500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0.65</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0.81</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0.89</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0.95</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0.98</a:t>
            </a:r>
            <a:endParaRPr kumimoji="1" lang="en-US" altLang="zh-CN" sz="2800" b="0" dirty="0">
              <a:latin typeface="Times New Roman" pitchFamily="18" charset="0"/>
              <a:ea typeface="华文新魏" pitchFamily="2" charset="-122"/>
            </a:endParaRPr>
          </a:p>
          <a:p>
            <a:pPr algn="ctr"/>
            <a:r>
              <a:rPr kumimoji="1" lang="en-US" altLang="zh-CN" sz="2800" b="0" i="1" dirty="0">
                <a:latin typeface="Times New Roman" pitchFamily="18" charset="0"/>
                <a:ea typeface="华文新魏" pitchFamily="2" charset="-122"/>
              </a:rPr>
              <a:t>1.00</a:t>
            </a:r>
            <a:endParaRPr kumimoji="1" lang="en-US" altLang="zh-CN" sz="2800" b="0" dirty="0">
              <a:latin typeface="Times New Roman" pitchFamily="18" charset="0"/>
              <a:ea typeface="华文新魏" pitchFamily="2" charset="-122"/>
            </a:endParaRPr>
          </a:p>
        </p:txBody>
      </p:sp>
      <p:sp>
        <p:nvSpPr>
          <p:cNvPr id="149510" name="Text Box 6"/>
          <p:cNvSpPr txBox="1">
            <a:spLocks noChangeArrowheads="1"/>
          </p:cNvSpPr>
          <p:nvPr/>
        </p:nvSpPr>
        <p:spPr bwMode="auto">
          <a:xfrm>
            <a:off x="5487790" y="1655787"/>
            <a:ext cx="829074" cy="3970318"/>
          </a:xfrm>
          <a:prstGeom prst="rect">
            <a:avLst/>
          </a:prstGeom>
          <a:noFill/>
          <a:ln w="12700">
            <a:noFill/>
            <a:miter lim="800000"/>
            <a:headEnd type="none" w="sm" len="sm"/>
            <a:tailEnd type="none" w="sm" len="sm"/>
          </a:ln>
        </p:spPr>
        <p:txBody>
          <a:bodyPr wrap="none">
            <a:spAutoFit/>
          </a:bodyPr>
          <a:lstStyle/>
          <a:p>
            <a:pPr algn="ctr"/>
            <a:r>
              <a:rPr kumimoji="1" lang="en-US" altLang="zh-CN" sz="2800" i="1" dirty="0" err="1" smtClean="0">
                <a:solidFill>
                  <a:srgbClr val="CC0000"/>
                </a:solidFill>
                <a:latin typeface="Times New Roman" pitchFamily="18" charset="0"/>
                <a:ea typeface="华文新魏" pitchFamily="2" charset="-122"/>
              </a:rPr>
              <a:t>S</a:t>
            </a:r>
            <a:r>
              <a:rPr kumimoji="1" lang="en-US" altLang="zh-CN" sz="2800" i="1" baseline="-25000" dirty="0" err="1" smtClean="0">
                <a:solidFill>
                  <a:srgbClr val="CC0000"/>
                </a:solidFill>
                <a:latin typeface="Times New Roman" pitchFamily="18" charset="0"/>
                <a:ea typeface="华文新魏" pitchFamily="2" charset="-122"/>
              </a:rPr>
              <a:t>k</a:t>
            </a:r>
            <a:r>
              <a:rPr kumimoji="1" lang="en-US" altLang="zh-CN" sz="2800" i="1" dirty="0" smtClean="0">
                <a:solidFill>
                  <a:srgbClr val="CC0000"/>
                </a:solidFill>
                <a:latin typeface="Times New Roman" pitchFamily="18" charset="0"/>
                <a:ea typeface="华文新魏" pitchFamily="2" charset="-122"/>
                <a:sym typeface="Symbol" pitchFamily="18" charset="2"/>
              </a:rPr>
              <a:t>*7</a:t>
            </a:r>
            <a:endParaRPr kumimoji="1" lang="en-US" altLang="en-US" sz="2800" i="1" dirty="0">
              <a:solidFill>
                <a:srgbClr val="CC0000"/>
              </a:solidFill>
              <a:latin typeface="Times New Roman" pitchFamily="18" charset="0"/>
              <a:ea typeface="华文新魏" pitchFamily="2" charset="-122"/>
              <a:sym typeface="Symbol" pitchFamily="18" charset="2"/>
            </a:endParaRPr>
          </a:p>
          <a:p>
            <a:pPr algn="ctr"/>
            <a:r>
              <a:rPr kumimoji="1" lang="en-US" altLang="zh-CN" sz="2800" b="0" i="1" dirty="0" smtClean="0">
                <a:latin typeface="Times New Roman" pitchFamily="18" charset="0"/>
                <a:ea typeface="华文新魏" pitchFamily="2" charset="-122"/>
              </a:rPr>
              <a:t>1</a:t>
            </a:r>
            <a:r>
              <a:rPr kumimoji="1" lang="en-US" altLang="zh-CN" sz="2800" i="1" dirty="0" smtClean="0">
                <a:latin typeface="Times New Roman" pitchFamily="18" charset="0"/>
                <a:ea typeface="华文新魏" pitchFamily="2" charset="-122"/>
              </a:rPr>
              <a:t>.33</a:t>
            </a:r>
            <a:endParaRPr kumimoji="1" lang="en-US" altLang="zh-CN" sz="2800" b="0" baseline="-25000" dirty="0">
              <a:latin typeface="Times New Roman" pitchFamily="18" charset="0"/>
              <a:ea typeface="华文新魏" pitchFamily="2" charset="-122"/>
            </a:endParaRPr>
          </a:p>
          <a:p>
            <a:pPr algn="ctr"/>
            <a:r>
              <a:rPr kumimoji="1" lang="en-US" altLang="zh-CN" sz="2800" b="0" i="1" dirty="0" smtClean="0">
                <a:latin typeface="Times New Roman" pitchFamily="18" charset="0"/>
                <a:ea typeface="华文新魏" pitchFamily="2" charset="-122"/>
              </a:rPr>
              <a:t>3</a:t>
            </a:r>
            <a:r>
              <a:rPr kumimoji="1" lang="en-US" altLang="zh-CN" sz="2800" i="1" dirty="0" smtClean="0">
                <a:latin typeface="Times New Roman" pitchFamily="18" charset="0"/>
                <a:ea typeface="华文新魏" pitchFamily="2" charset="-122"/>
              </a:rPr>
              <a:t>.08</a:t>
            </a:r>
            <a:endParaRPr kumimoji="1" lang="en-US" altLang="zh-CN" sz="2800" b="0" baseline="-2500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4.55</a:t>
            </a:r>
            <a:endParaRPr kumimoji="1" lang="en-US" altLang="zh-CN" sz="2800" b="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5.67</a:t>
            </a:r>
            <a:endParaRPr kumimoji="1" lang="en-US" altLang="zh-CN" sz="2800" b="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6.23</a:t>
            </a:r>
            <a:endParaRPr kumimoji="1" lang="en-US" altLang="zh-CN" sz="2800" b="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6.65</a:t>
            </a:r>
            <a:endParaRPr kumimoji="1" lang="en-US" altLang="zh-CN" sz="2800" b="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6.86</a:t>
            </a:r>
            <a:endParaRPr kumimoji="1" lang="en-US" altLang="zh-CN" sz="2800" b="0" dirty="0">
              <a:latin typeface="Times New Roman" pitchFamily="18" charset="0"/>
              <a:ea typeface="华文新魏" pitchFamily="2" charset="-122"/>
            </a:endParaRPr>
          </a:p>
          <a:p>
            <a:pPr algn="ctr"/>
            <a:r>
              <a:rPr kumimoji="1" lang="en-US" altLang="zh-CN" sz="2800" i="1" dirty="0">
                <a:latin typeface="Times New Roman" pitchFamily="18" charset="0"/>
                <a:ea typeface="华文新魏" pitchFamily="2" charset="-122"/>
              </a:rPr>
              <a:t>7</a:t>
            </a:r>
            <a:endParaRPr kumimoji="1" lang="en-US" altLang="zh-CN" sz="2800" b="0" dirty="0">
              <a:latin typeface="Times New Roman" pitchFamily="18" charset="0"/>
              <a:ea typeface="华文新魏" pitchFamily="2" charset="-122"/>
            </a:endParaRPr>
          </a:p>
        </p:txBody>
      </p:sp>
      <p:sp>
        <p:nvSpPr>
          <p:cNvPr id="149512" name="AutoShape 8"/>
          <p:cNvSpPr>
            <a:spLocks noChangeArrowheads="1"/>
          </p:cNvSpPr>
          <p:nvPr/>
        </p:nvSpPr>
        <p:spPr bwMode="auto">
          <a:xfrm rot="5364936">
            <a:off x="5029200" y="322263"/>
            <a:ext cx="762000" cy="2286000"/>
          </a:xfrm>
          <a:custGeom>
            <a:avLst/>
            <a:gdLst>
              <a:gd name="T0" fmla="*/ 546629 w 21600"/>
              <a:gd name="T1" fmla="*/ 0 h 21600"/>
              <a:gd name="T2" fmla="*/ 546629 w 21600"/>
              <a:gd name="T3" fmla="*/ 1286722 h 21600"/>
              <a:gd name="T4" fmla="*/ 41204 w 21600"/>
              <a:gd name="T5" fmla="*/ 2286000 h 21600"/>
              <a:gd name="T6" fmla="*/ 762000 w 21600"/>
              <a:gd name="T7" fmla="*/ 643361 h 21600"/>
              <a:gd name="T8" fmla="*/ 17694720 60000 65536"/>
              <a:gd name="T9" fmla="*/ 5898240 60000 65536"/>
              <a:gd name="T10" fmla="*/ 5898240 60000 65536"/>
              <a:gd name="T11" fmla="*/ 0 60000 65536"/>
              <a:gd name="T12" fmla="*/ 12427 w 21600"/>
              <a:gd name="T13" fmla="*/ 4937 h 21600"/>
              <a:gd name="T14" fmla="*/ 20453 w 21600"/>
              <a:gd name="T15" fmla="*/ 7221 h 21600"/>
            </a:gdLst>
            <a:ahLst/>
            <a:cxnLst>
              <a:cxn ang="T8">
                <a:pos x="T0" y="T1"/>
              </a:cxn>
              <a:cxn ang="T9">
                <a:pos x="T2" y="T3"/>
              </a:cxn>
              <a:cxn ang="T10">
                <a:pos x="T4" y="T5"/>
              </a:cxn>
              <a:cxn ang="T11">
                <a:pos x="T6" y="T7"/>
              </a:cxn>
            </a:cxnLst>
            <a:rect l="T12" t="T13" r="T14" b="T15"/>
            <a:pathLst>
              <a:path w="21600" h="21600">
                <a:moveTo>
                  <a:pt x="21600" y="6079"/>
                </a:moveTo>
                <a:lnTo>
                  <a:pt x="15495" y="0"/>
                </a:lnTo>
                <a:lnTo>
                  <a:pt x="15495" y="4937"/>
                </a:lnTo>
                <a:lnTo>
                  <a:pt x="12427" y="4937"/>
                </a:lnTo>
                <a:cubicBezTo>
                  <a:pt x="5564" y="4937"/>
                  <a:pt x="0" y="8170"/>
                  <a:pt x="0" y="12158"/>
                </a:cubicBezTo>
                <a:lnTo>
                  <a:pt x="0" y="21600"/>
                </a:lnTo>
                <a:lnTo>
                  <a:pt x="2335" y="21600"/>
                </a:lnTo>
                <a:lnTo>
                  <a:pt x="2335" y="12158"/>
                </a:lnTo>
                <a:cubicBezTo>
                  <a:pt x="2335" y="9431"/>
                  <a:pt x="6853" y="7221"/>
                  <a:pt x="12427" y="7221"/>
                </a:cubicBezTo>
                <a:lnTo>
                  <a:pt x="15495" y="7221"/>
                </a:lnTo>
                <a:lnTo>
                  <a:pt x="15495" y="12158"/>
                </a:lnTo>
                <a:close/>
              </a:path>
            </a:pathLst>
          </a:custGeom>
          <a:solidFill>
            <a:srgbClr val="00FF00"/>
          </a:solidFill>
          <a:ln w="12700">
            <a:solidFill>
              <a:schemeClr val="tx1"/>
            </a:solidFill>
            <a:miter lim="800000"/>
            <a:headEnd type="none" w="sm" len="sm"/>
            <a:tailEnd type="none" w="sm" len="sm"/>
          </a:ln>
        </p:spPr>
        <p:txBody>
          <a:bodyPr wrap="none" anchor="ctr"/>
          <a:lstStyle/>
          <a:p>
            <a:endParaRPr lang="zh-CN" altLang="en-US"/>
          </a:p>
        </p:txBody>
      </p:sp>
      <p:sp>
        <p:nvSpPr>
          <p:cNvPr id="117768" name="Text Box 10"/>
          <p:cNvSpPr txBox="1">
            <a:spLocks noChangeArrowheads="1"/>
          </p:cNvSpPr>
          <p:nvPr/>
        </p:nvSpPr>
        <p:spPr bwMode="auto">
          <a:xfrm>
            <a:off x="1907704" y="260648"/>
            <a:ext cx="5326395" cy="1446550"/>
          </a:xfrm>
          <a:prstGeom prst="rect">
            <a:avLst/>
          </a:prstGeom>
          <a:noFill/>
          <a:ln w="9525">
            <a:noFill/>
            <a:miter lim="800000"/>
            <a:headEnd/>
            <a:tailEnd/>
          </a:ln>
        </p:spPr>
        <p:txBody>
          <a:bodyPr wrap="none">
            <a:spAutoFit/>
          </a:bodyPr>
          <a:lstStyle/>
          <a:p>
            <a:r>
              <a:rPr lang="en-US" altLang="zh-CN" sz="4400" b="0" dirty="0">
                <a:latin typeface="Times New Roman" pitchFamily="18" charset="0"/>
                <a:cs typeface="Times New Roman" pitchFamily="18" charset="0"/>
              </a:rPr>
              <a:t>Step2: </a:t>
            </a:r>
            <a:r>
              <a:rPr lang="en-US" altLang="zh-CN" sz="4400" b="0" dirty="0" smtClean="0">
                <a:latin typeface="Times New Roman" pitchFamily="18" charset="0"/>
                <a:cs typeface="Times New Roman" pitchFamily="18" charset="0"/>
              </a:rPr>
              <a:t>Approximation </a:t>
            </a:r>
          </a:p>
          <a:p>
            <a:r>
              <a:rPr lang="en-US" altLang="zh-CN" sz="4400" b="0" dirty="0" smtClean="0">
                <a:latin typeface="Times New Roman" pitchFamily="18" charset="0"/>
                <a:cs typeface="Times New Roman" pitchFamily="18" charset="0"/>
              </a:rPr>
              <a:t>(</a:t>
            </a:r>
            <a:r>
              <a:rPr lang="en-US" altLang="zh-CN" sz="4400" dirty="0">
                <a:latin typeface="Times New Roman" pitchFamily="18" charset="0"/>
                <a:cs typeface="Times New Roman" pitchFamily="18" charset="0"/>
              </a:rPr>
              <a:t>R</a:t>
            </a:r>
            <a:r>
              <a:rPr lang="en-US" altLang="zh-CN" sz="4400" b="0" dirty="0" smtClean="0">
                <a:latin typeface="Times New Roman" pitchFamily="18" charset="0"/>
                <a:cs typeface="Times New Roman" pitchFamily="18" charset="0"/>
              </a:rPr>
              <a:t>ule</a:t>
            </a:r>
            <a:r>
              <a:rPr lang="en-US" altLang="zh-CN" sz="4400" b="0" dirty="0">
                <a:latin typeface="Times New Roman" pitchFamily="18" charset="0"/>
                <a:cs typeface="Times New Roman" pitchFamily="18" charset="0"/>
              </a:rPr>
              <a:t>: </a:t>
            </a:r>
            <a:r>
              <a:rPr lang="en-US" altLang="zh-CN" sz="4400" b="0" dirty="0" smtClean="0">
                <a:latin typeface="Times New Roman" pitchFamily="18" charset="0"/>
                <a:cs typeface="Times New Roman" pitchFamily="18" charset="0"/>
              </a:rPr>
              <a:t>Neighborhood</a:t>
            </a:r>
            <a:r>
              <a:rPr lang="en-US" altLang="zh-CN" sz="4400" b="0" dirty="0">
                <a:latin typeface="Times New Roman" pitchFamily="18" charset="0"/>
                <a:cs typeface="Times New Roman" pitchFamily="18" charset="0"/>
              </a:rPr>
              <a:t>)</a:t>
            </a:r>
          </a:p>
        </p:txBody>
      </p:sp>
      <p:sp>
        <p:nvSpPr>
          <p:cNvPr id="149515" name="Rectangle 11"/>
          <p:cNvSpPr>
            <a:spLocks noChangeArrowheads="1"/>
          </p:cNvSpPr>
          <p:nvPr/>
        </p:nvSpPr>
        <p:spPr bwMode="auto">
          <a:xfrm>
            <a:off x="971550" y="5715000"/>
            <a:ext cx="7564438" cy="1143000"/>
          </a:xfrm>
          <a:prstGeom prst="rect">
            <a:avLst/>
          </a:prstGeom>
          <a:noFill/>
          <a:ln w="9525">
            <a:noFill/>
            <a:miter lim="800000"/>
            <a:headEnd/>
            <a:tailEnd/>
          </a:ln>
        </p:spPr>
        <p:txBody>
          <a:bodyPr lIns="92075" tIns="46038" rIns="92075" bIns="46038" anchor="ctr"/>
          <a:lstStyle/>
          <a:p>
            <a:r>
              <a:rPr kumimoji="1" lang="en-US" altLang="zh-CN" sz="3200" dirty="0">
                <a:solidFill>
                  <a:srgbClr val="000000"/>
                </a:solidFill>
                <a:latin typeface="+mn-ea"/>
              </a:rPr>
              <a:t>2. </a:t>
            </a:r>
            <a:r>
              <a:rPr kumimoji="1" lang="zh-CN" altLang="en-US" sz="3200" dirty="0">
                <a:solidFill>
                  <a:srgbClr val="000000"/>
                </a:solidFill>
                <a:latin typeface="+mn-ea"/>
              </a:rPr>
              <a:t>把计算的</a:t>
            </a:r>
            <a:r>
              <a:rPr kumimoji="1" lang="en-US" altLang="zh-CN" sz="3200" i="1" dirty="0" err="1">
                <a:solidFill>
                  <a:srgbClr val="000000"/>
                </a:solidFill>
                <a:latin typeface="+mn-ea"/>
              </a:rPr>
              <a:t>s</a:t>
            </a:r>
            <a:r>
              <a:rPr kumimoji="1" lang="en-US" altLang="zh-CN" sz="3200" i="1" baseline="-25000" dirty="0" err="1">
                <a:solidFill>
                  <a:srgbClr val="000000"/>
                </a:solidFill>
                <a:latin typeface="+mn-ea"/>
              </a:rPr>
              <a:t>k</a:t>
            </a:r>
            <a:r>
              <a:rPr kumimoji="1" lang="zh-CN" altLang="en-US" sz="3200" b="1" dirty="0">
                <a:solidFill>
                  <a:srgbClr val="0000FF"/>
                </a:solidFill>
                <a:latin typeface="+mn-ea"/>
              </a:rPr>
              <a:t>就近安排</a:t>
            </a:r>
            <a:r>
              <a:rPr kumimoji="1" lang="zh-CN" altLang="en-US" sz="3200" dirty="0">
                <a:solidFill>
                  <a:srgbClr val="000000"/>
                </a:solidFill>
                <a:latin typeface="+mn-ea"/>
              </a:rPr>
              <a:t>到</a:t>
            </a:r>
            <a:r>
              <a:rPr kumimoji="1" lang="en-US" altLang="zh-CN" sz="3200" dirty="0">
                <a:solidFill>
                  <a:srgbClr val="000000"/>
                </a:solidFill>
                <a:latin typeface="+mn-ea"/>
              </a:rPr>
              <a:t>8</a:t>
            </a:r>
            <a:r>
              <a:rPr kumimoji="1" lang="zh-CN" altLang="en-US" sz="3200" dirty="0">
                <a:solidFill>
                  <a:srgbClr val="000000"/>
                </a:solidFill>
                <a:latin typeface="+mn-ea"/>
              </a:rPr>
              <a:t>个灰度级中</a:t>
            </a:r>
            <a:r>
              <a:rPr kumimoji="1" lang="zh-CN" altLang="en-US" sz="3200" dirty="0" smtClean="0">
                <a:solidFill>
                  <a:srgbClr val="000000"/>
                </a:solidFill>
                <a:latin typeface="+mn-ea"/>
              </a:rPr>
              <a:t>。</a:t>
            </a:r>
            <a:endParaRPr kumimoji="1" lang="en-US" altLang="zh-CN" sz="3200" dirty="0" smtClean="0">
              <a:solidFill>
                <a:srgbClr val="000000"/>
              </a:solidFill>
              <a:latin typeface="+mn-ea"/>
            </a:endParaRPr>
          </a:p>
          <a:p>
            <a:r>
              <a:rPr kumimoji="1" lang="zh-CN" altLang="en-US" sz="3200" dirty="0" smtClean="0">
                <a:solidFill>
                  <a:srgbClr val="000000"/>
                </a:solidFill>
                <a:latin typeface="+mn-ea"/>
              </a:rPr>
              <a:t>注：令</a:t>
            </a:r>
            <a:r>
              <a:rPr kumimoji="1" lang="en-US" altLang="zh-CN" sz="3200" dirty="0" smtClean="0">
                <a:solidFill>
                  <a:srgbClr val="000000"/>
                </a:solidFill>
                <a:latin typeface="+mn-ea"/>
              </a:rPr>
              <a:t>S</a:t>
            </a:r>
            <a:r>
              <a:rPr kumimoji="1" lang="en-US" altLang="zh-CN" sz="3200" baseline="-25000" dirty="0" smtClean="0">
                <a:solidFill>
                  <a:srgbClr val="000000"/>
                </a:solidFill>
                <a:latin typeface="+mn-ea"/>
              </a:rPr>
              <a:t>0 </a:t>
            </a:r>
            <a:r>
              <a:rPr kumimoji="1" lang="en-US" altLang="zh-CN" sz="3200" dirty="0" smtClean="0">
                <a:solidFill>
                  <a:srgbClr val="000000"/>
                </a:solidFill>
                <a:latin typeface="+mn-ea"/>
              </a:rPr>
              <a:t>= 0</a:t>
            </a:r>
            <a:r>
              <a:rPr kumimoji="1" lang="zh-CN" altLang="en-US" sz="3200" dirty="0" smtClean="0">
                <a:solidFill>
                  <a:srgbClr val="000000"/>
                </a:solidFill>
                <a:latin typeface="+mn-ea"/>
              </a:rPr>
              <a:t>。</a:t>
            </a:r>
            <a:endParaRPr kumimoji="1" lang="zh-CN" altLang="en-US" sz="3200" dirty="0">
              <a:solidFill>
                <a:srgbClr val="000000"/>
              </a:solidFill>
              <a:latin typeface="+mn-ea"/>
              <a:hlinkClick r:id="rId4" action="ppaction://hlinksldjump"/>
            </a:endParaRPr>
          </a:p>
        </p:txBody>
      </p:sp>
      <p:sp>
        <p:nvSpPr>
          <p:cNvPr id="10" name="Text Box 6"/>
          <p:cNvSpPr txBox="1">
            <a:spLocks noChangeArrowheads="1"/>
          </p:cNvSpPr>
          <p:nvPr/>
        </p:nvSpPr>
        <p:spPr bwMode="auto">
          <a:xfrm>
            <a:off x="6567512" y="1628800"/>
            <a:ext cx="726481" cy="3970318"/>
          </a:xfrm>
          <a:prstGeom prst="rect">
            <a:avLst/>
          </a:prstGeom>
          <a:noFill/>
          <a:ln w="12700">
            <a:noFill/>
            <a:miter lim="800000"/>
            <a:headEnd type="none" w="sm" len="sm"/>
            <a:tailEnd type="none" w="sm" len="sm"/>
          </a:ln>
        </p:spPr>
        <p:txBody>
          <a:bodyPr wrap="none">
            <a:spAutoFit/>
          </a:bodyPr>
          <a:lstStyle/>
          <a:p>
            <a:pPr algn="ctr"/>
            <a:r>
              <a:rPr kumimoji="1" lang="en-US" altLang="zh-CN" sz="2800" i="1" dirty="0" err="1" smtClean="0">
                <a:solidFill>
                  <a:srgbClr val="CC0000"/>
                </a:solidFill>
                <a:latin typeface="Times New Roman" pitchFamily="18" charset="0"/>
                <a:ea typeface="华文新魏" pitchFamily="2" charset="-122"/>
              </a:rPr>
              <a:t>S</a:t>
            </a:r>
            <a:r>
              <a:rPr kumimoji="1" lang="en-US" altLang="zh-CN" sz="2800" i="1" baseline="-25000" dirty="0" err="1" smtClean="0">
                <a:solidFill>
                  <a:srgbClr val="CC0000"/>
                </a:solidFill>
                <a:latin typeface="Times New Roman" pitchFamily="18" charset="0"/>
                <a:ea typeface="华文新魏" pitchFamily="2" charset="-122"/>
              </a:rPr>
              <a:t>k</a:t>
            </a:r>
            <a:r>
              <a:rPr kumimoji="1" lang="en-US" altLang="zh-CN" sz="2800" i="1" dirty="0" smtClean="0">
                <a:solidFill>
                  <a:srgbClr val="CC0000"/>
                </a:solidFill>
                <a:latin typeface="Times New Roman" pitchFamily="18" charset="0"/>
                <a:ea typeface="华文新魏" pitchFamily="2" charset="-122"/>
                <a:sym typeface="Symbol" pitchFamily="18" charset="2"/>
              </a:rPr>
              <a:t></a:t>
            </a:r>
            <a:r>
              <a:rPr kumimoji="1" lang="en-US" altLang="zh-CN" sz="2800" i="1" baseline="-25000" dirty="0" smtClean="0">
                <a:solidFill>
                  <a:srgbClr val="CC0000"/>
                </a:solidFill>
                <a:latin typeface="Times New Roman" pitchFamily="18" charset="0"/>
                <a:ea typeface="华文新魏" pitchFamily="2" charset="-122"/>
              </a:rPr>
              <a:t> </a:t>
            </a:r>
            <a:endParaRPr kumimoji="1" lang="en-US" altLang="en-US" sz="2800" i="1" dirty="0">
              <a:solidFill>
                <a:srgbClr val="CC0000"/>
              </a:solidFill>
              <a:latin typeface="Times New Roman" pitchFamily="18" charset="0"/>
              <a:ea typeface="华文新魏" pitchFamily="2" charset="-122"/>
              <a:sym typeface="Symbol" pitchFamily="18" charset="2"/>
            </a:endParaRPr>
          </a:p>
          <a:p>
            <a:pPr algn="ctr"/>
            <a:r>
              <a:rPr kumimoji="1" lang="en-US" altLang="zh-CN" sz="2800" b="0" i="1" dirty="0" smtClean="0">
                <a:latin typeface="Times New Roman" pitchFamily="18" charset="0"/>
                <a:ea typeface="华文新魏" pitchFamily="2" charset="-122"/>
              </a:rPr>
              <a:t>0</a:t>
            </a:r>
            <a:endParaRPr kumimoji="1" lang="en-US" altLang="zh-CN" sz="2800" b="0" baseline="-25000" dirty="0">
              <a:latin typeface="Times New Roman" pitchFamily="18" charset="0"/>
              <a:ea typeface="华文新魏" pitchFamily="2" charset="-122"/>
            </a:endParaRPr>
          </a:p>
          <a:p>
            <a:pPr algn="ctr"/>
            <a:r>
              <a:rPr kumimoji="1" lang="en-US" altLang="zh-CN" sz="2800" b="0" i="1" dirty="0" smtClean="0">
                <a:latin typeface="Times New Roman" pitchFamily="18" charset="0"/>
                <a:ea typeface="华文新魏" pitchFamily="2" charset="-122"/>
              </a:rPr>
              <a:t>3</a:t>
            </a:r>
            <a:endParaRPr kumimoji="1" lang="en-US" altLang="zh-CN" sz="2800" b="0" baseline="-2500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5</a:t>
            </a:r>
            <a:endParaRPr kumimoji="1" lang="en-US" altLang="zh-CN" sz="2800" b="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6</a:t>
            </a:r>
            <a:endParaRPr kumimoji="1" lang="en-US" altLang="zh-CN" sz="2800" b="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6</a:t>
            </a:r>
            <a:endParaRPr kumimoji="1" lang="en-US" altLang="zh-CN" sz="2800" b="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7</a:t>
            </a:r>
            <a:endParaRPr kumimoji="1" lang="en-US" altLang="zh-CN" sz="2800" b="0" dirty="0">
              <a:latin typeface="Times New Roman" pitchFamily="18" charset="0"/>
              <a:ea typeface="华文新魏" pitchFamily="2" charset="-122"/>
            </a:endParaRPr>
          </a:p>
          <a:p>
            <a:pPr algn="ctr"/>
            <a:r>
              <a:rPr kumimoji="1" lang="en-US" altLang="zh-CN" sz="2800" i="1" dirty="0" smtClean="0">
                <a:latin typeface="Times New Roman" pitchFamily="18" charset="0"/>
                <a:ea typeface="华文新魏" pitchFamily="2" charset="-122"/>
              </a:rPr>
              <a:t>7</a:t>
            </a:r>
            <a:endParaRPr kumimoji="1" lang="en-US" altLang="zh-CN" sz="2800" b="0" dirty="0">
              <a:latin typeface="Times New Roman" pitchFamily="18" charset="0"/>
              <a:ea typeface="华文新魏" pitchFamily="2" charset="-122"/>
            </a:endParaRPr>
          </a:p>
          <a:p>
            <a:pPr algn="ctr"/>
            <a:r>
              <a:rPr kumimoji="1" lang="en-US" altLang="zh-CN" sz="2800" i="1" dirty="0">
                <a:latin typeface="Times New Roman" pitchFamily="18" charset="0"/>
                <a:ea typeface="华文新魏" pitchFamily="2" charset="-122"/>
              </a:rPr>
              <a:t>7</a:t>
            </a:r>
            <a:endParaRPr kumimoji="1" lang="en-US" altLang="zh-CN" sz="2800" b="0" dirty="0">
              <a:latin typeface="Times New Roman" pitchFamily="18" charset="0"/>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2000"/>
                                  </p:stCondLst>
                                  <p:childTnLst>
                                    <p:set>
                                      <p:cBhvr>
                                        <p:cTn id="6" dur="1" fill="hold">
                                          <p:stCondLst>
                                            <p:cond delay="0"/>
                                          </p:stCondLst>
                                        </p:cTn>
                                        <p:tgtEl>
                                          <p:spTgt spid="149512"/>
                                        </p:tgtEl>
                                        <p:attrNameLst>
                                          <p:attrName>style.visibility</p:attrName>
                                        </p:attrNameLst>
                                      </p:cBhvr>
                                      <p:to>
                                        <p:strVal val="visible"/>
                                      </p:to>
                                    </p:set>
                                    <p:animEffect transition="in" filter="strips(downRight)">
                                      <p:cBhvr>
                                        <p:cTn id="7" dur="500"/>
                                        <p:tgtEl>
                                          <p:spTgt spid="149512"/>
                                        </p:tgtEl>
                                      </p:cBhvr>
                                    </p:animEffect>
                                  </p:childTnLst>
                                </p:cTn>
                              </p:par>
                            </p:childTnLst>
                          </p:cTn>
                        </p:par>
                        <p:par>
                          <p:cTn id="8" fill="hold">
                            <p:stCondLst>
                              <p:cond delay="2500"/>
                            </p:stCondLst>
                            <p:childTnLst>
                              <p:par>
                                <p:cTn id="9" presetID="22" presetClass="entr" presetSubtype="1" fill="hold" grpId="0" nodeType="afterEffect">
                                  <p:stCondLst>
                                    <p:cond delay="2000"/>
                                  </p:stCondLst>
                                  <p:childTnLst>
                                    <p:set>
                                      <p:cBhvr>
                                        <p:cTn id="10" dur="1" fill="hold">
                                          <p:stCondLst>
                                            <p:cond delay="0"/>
                                          </p:stCondLst>
                                        </p:cTn>
                                        <p:tgtEl>
                                          <p:spTgt spid="149510"/>
                                        </p:tgtEl>
                                        <p:attrNameLst>
                                          <p:attrName>style.visibility</p:attrName>
                                        </p:attrNameLst>
                                      </p:cBhvr>
                                      <p:to>
                                        <p:strVal val="visible"/>
                                      </p:to>
                                    </p:set>
                                    <p:animEffect transition="in" filter="wipe(up)">
                                      <p:cBhvr>
                                        <p:cTn id="11" dur="500"/>
                                        <p:tgtEl>
                                          <p:spTgt spid="149510"/>
                                        </p:tgtEl>
                                      </p:cBhvr>
                                    </p:animEffect>
                                  </p:childTnLst>
                                </p:cTn>
                              </p:par>
                            </p:childTnLst>
                          </p:cTn>
                        </p:par>
                        <p:par>
                          <p:cTn id="12" fill="hold">
                            <p:stCondLst>
                              <p:cond delay="5000"/>
                            </p:stCondLst>
                            <p:childTnLst>
                              <p:par>
                                <p:cTn id="13" presetID="15" presetClass="entr" presetSubtype="0" fill="hold" grpId="0" nodeType="afterEffect">
                                  <p:stCondLst>
                                    <p:cond delay="0"/>
                                  </p:stCondLst>
                                  <p:childTnLst>
                                    <p:set>
                                      <p:cBhvr>
                                        <p:cTn id="14" dur="1" fill="hold">
                                          <p:stCondLst>
                                            <p:cond delay="0"/>
                                          </p:stCondLst>
                                        </p:cTn>
                                        <p:tgtEl>
                                          <p:spTgt spid="149515"/>
                                        </p:tgtEl>
                                        <p:attrNameLst>
                                          <p:attrName>style.visibility</p:attrName>
                                        </p:attrNameLst>
                                      </p:cBhvr>
                                      <p:to>
                                        <p:strVal val="visible"/>
                                      </p:to>
                                    </p:set>
                                    <p:anim calcmode="lin" valueType="num">
                                      <p:cBhvr>
                                        <p:cTn id="15" dur="1000" fill="hold"/>
                                        <p:tgtEl>
                                          <p:spTgt spid="149515"/>
                                        </p:tgtEl>
                                        <p:attrNameLst>
                                          <p:attrName>ppt_w</p:attrName>
                                        </p:attrNameLst>
                                      </p:cBhvr>
                                      <p:tavLst>
                                        <p:tav tm="0">
                                          <p:val>
                                            <p:fltVal val="0"/>
                                          </p:val>
                                        </p:tav>
                                        <p:tav tm="100000">
                                          <p:val>
                                            <p:strVal val="#ppt_w"/>
                                          </p:val>
                                        </p:tav>
                                      </p:tavLst>
                                    </p:anim>
                                    <p:anim calcmode="lin" valueType="num">
                                      <p:cBhvr>
                                        <p:cTn id="16" dur="1000" fill="hold"/>
                                        <p:tgtEl>
                                          <p:spTgt spid="149515"/>
                                        </p:tgtEl>
                                        <p:attrNameLst>
                                          <p:attrName>ppt_h</p:attrName>
                                        </p:attrNameLst>
                                      </p:cBhvr>
                                      <p:tavLst>
                                        <p:tav tm="0">
                                          <p:val>
                                            <p:fltVal val="0"/>
                                          </p:val>
                                        </p:tav>
                                        <p:tav tm="100000">
                                          <p:val>
                                            <p:strVal val="#ppt_h"/>
                                          </p:val>
                                        </p:tav>
                                      </p:tavLst>
                                    </p:anim>
                                    <p:anim calcmode="lin" valueType="num">
                                      <p:cBhvr>
                                        <p:cTn id="17" dur="1000" fill="hold"/>
                                        <p:tgtEl>
                                          <p:spTgt spid="149515"/>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49515"/>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3"/>
                                            </p:cond>
                                          </p:stCondLst>
                                          <p:endCondLst>
                                            <p:cond evt="onStopAudio" delay="0">
                                              <p:tgtEl>
                                                <p:sldTgt/>
                                              </p:tgtEl>
                                            </p:cond>
                                          </p:endCondLst>
                                        </p:cTn>
                                        <p:tgtEl>
                                          <p:sndTgt r:embed="rId3" name="chimes.wav"/>
                                        </p:tgtEl>
                                      </p:cMediaNode>
                                    </p:audio>
                                  </p:subTnLst>
                                </p:cTn>
                              </p:par>
                            </p:childTnLst>
                          </p:cTn>
                        </p:par>
                        <p:par>
                          <p:cTn id="19" fill="hold">
                            <p:stCondLst>
                              <p:cond delay="6000"/>
                            </p:stCondLst>
                            <p:childTnLst>
                              <p:par>
                                <p:cTn id="20" presetID="22" presetClass="entr" presetSubtype="1" fill="hold" grpId="0" nodeType="afterEffect">
                                  <p:stCondLst>
                                    <p:cond delay="200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0" grpId="0" autoUpdateAnimBg="0"/>
      <p:bldP spid="149512" grpId="0" animBg="1"/>
      <p:bldP spid="149515" grpId="0" autoUpdateAnimBg="0"/>
      <p:bldP spid="10"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042988" y="1952625"/>
            <a:ext cx="1136650" cy="3935413"/>
          </a:xfrm>
          <a:prstGeom prst="rect">
            <a:avLst/>
          </a:prstGeom>
          <a:noFill/>
          <a:ln w="12700">
            <a:noFill/>
            <a:miter lim="800000"/>
            <a:headEnd type="none" w="sm" len="sm"/>
            <a:tailEnd type="none" w="sm" len="sm"/>
          </a:ln>
        </p:spPr>
        <p:txBody>
          <a:bodyPr wrap="none">
            <a:spAutoFit/>
          </a:bodyPr>
          <a:lstStyle/>
          <a:p>
            <a:pPr algn="ctr"/>
            <a:r>
              <a:rPr kumimoji="1" lang="en-US" altLang="zh-CN" sz="2800" i="1" dirty="0" err="1">
                <a:solidFill>
                  <a:srgbClr val="CC0000"/>
                </a:solidFill>
                <a:latin typeface="Times New Roman" pitchFamily="18" charset="0"/>
                <a:ea typeface="华文新魏" pitchFamily="2" charset="-122"/>
                <a:cs typeface="Times New Roman" pitchFamily="18" charset="0"/>
              </a:rPr>
              <a:t>r</a:t>
            </a:r>
            <a:r>
              <a:rPr kumimoji="1" lang="en-US" altLang="zh-CN" sz="2800" i="1" baseline="-25000" dirty="0" err="1">
                <a:solidFill>
                  <a:srgbClr val="CC0000"/>
                </a:solidFill>
                <a:latin typeface="Times New Roman" pitchFamily="18" charset="0"/>
                <a:ea typeface="华文新魏" pitchFamily="2" charset="-122"/>
                <a:cs typeface="Times New Roman" pitchFamily="18" charset="0"/>
              </a:rPr>
              <a:t>k</a:t>
            </a:r>
            <a:endParaRPr kumimoji="1" lang="en-US" altLang="zh-CN" sz="2800" i="1" baseline="-25000" dirty="0">
              <a:solidFill>
                <a:srgbClr val="CC0000"/>
              </a:solidFill>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r</a:t>
            </a:r>
            <a:r>
              <a:rPr kumimoji="1" lang="en-US" altLang="zh-CN" sz="2800" b="0" i="1" baseline="-25000" dirty="0">
                <a:latin typeface="Times New Roman" pitchFamily="18" charset="0"/>
                <a:ea typeface="华文新魏" pitchFamily="2" charset="-122"/>
                <a:cs typeface="Times New Roman" pitchFamily="18" charset="0"/>
              </a:rPr>
              <a:t>0</a:t>
            </a:r>
            <a:r>
              <a:rPr kumimoji="1" lang="en-US" altLang="zh-CN" sz="2800" b="0" i="1" dirty="0">
                <a:latin typeface="Times New Roman" pitchFamily="18" charset="0"/>
                <a:ea typeface="华文新魏" pitchFamily="2" charset="-122"/>
                <a:cs typeface="Times New Roman" pitchFamily="18" charset="0"/>
              </a:rPr>
              <a:t>=0</a:t>
            </a:r>
            <a:endParaRPr kumimoji="1" lang="en-US" altLang="zh-CN" sz="2800" b="0" i="1" baseline="-2500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r</a:t>
            </a:r>
            <a:r>
              <a:rPr kumimoji="1" lang="en-US" altLang="zh-CN" sz="2800" b="0" i="1" baseline="-25000" dirty="0">
                <a:latin typeface="Times New Roman" pitchFamily="18" charset="0"/>
                <a:ea typeface="华文新魏" pitchFamily="2" charset="-122"/>
                <a:cs typeface="Times New Roman" pitchFamily="18" charset="0"/>
              </a:rPr>
              <a:t>1</a:t>
            </a:r>
            <a:r>
              <a:rPr kumimoji="1" lang="en-US" altLang="zh-CN" sz="2800" b="0" i="1" dirty="0">
                <a:latin typeface="Times New Roman" pitchFamily="18" charset="0"/>
                <a:ea typeface="华文新魏" pitchFamily="2" charset="-122"/>
                <a:cs typeface="Times New Roman" pitchFamily="18" charset="0"/>
              </a:rPr>
              <a:t>=1/7</a:t>
            </a:r>
            <a:endParaRPr kumimoji="1" lang="en-US" altLang="zh-CN" sz="2800" b="0" i="1" baseline="-2500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r</a:t>
            </a:r>
            <a:r>
              <a:rPr kumimoji="1" lang="en-US" altLang="zh-CN" sz="2800" b="0" i="1" baseline="-25000" dirty="0">
                <a:latin typeface="Times New Roman" pitchFamily="18" charset="0"/>
                <a:ea typeface="华文新魏" pitchFamily="2" charset="-122"/>
                <a:cs typeface="Times New Roman" pitchFamily="18" charset="0"/>
              </a:rPr>
              <a:t>2</a:t>
            </a:r>
            <a:r>
              <a:rPr kumimoji="1" lang="en-US" altLang="zh-CN" sz="2800" b="0" i="1" dirty="0">
                <a:latin typeface="Times New Roman" pitchFamily="18" charset="0"/>
                <a:ea typeface="华文新魏" pitchFamily="2" charset="-122"/>
                <a:cs typeface="Times New Roman" pitchFamily="18" charset="0"/>
              </a:rPr>
              <a:t>=2/7</a:t>
            </a:r>
          </a:p>
          <a:p>
            <a:pPr algn="ctr"/>
            <a:r>
              <a:rPr kumimoji="1" lang="en-US" altLang="zh-CN" sz="2800" b="0" i="1" dirty="0">
                <a:latin typeface="Times New Roman" pitchFamily="18" charset="0"/>
                <a:ea typeface="华文新魏" pitchFamily="2" charset="-122"/>
                <a:cs typeface="Times New Roman" pitchFamily="18" charset="0"/>
              </a:rPr>
              <a:t>r</a:t>
            </a:r>
            <a:r>
              <a:rPr kumimoji="1" lang="en-US" altLang="zh-CN" sz="2800" b="0" i="1" baseline="-25000" dirty="0">
                <a:latin typeface="Times New Roman" pitchFamily="18" charset="0"/>
                <a:ea typeface="华文新魏" pitchFamily="2" charset="-122"/>
                <a:cs typeface="Times New Roman" pitchFamily="18" charset="0"/>
              </a:rPr>
              <a:t>3</a:t>
            </a:r>
            <a:r>
              <a:rPr kumimoji="1" lang="en-US" altLang="zh-CN" sz="2800" b="0" i="1" dirty="0">
                <a:latin typeface="Times New Roman" pitchFamily="18" charset="0"/>
                <a:ea typeface="华文新魏" pitchFamily="2" charset="-122"/>
                <a:cs typeface="Times New Roman" pitchFamily="18" charset="0"/>
              </a:rPr>
              <a:t>=3/7</a:t>
            </a:r>
          </a:p>
          <a:p>
            <a:pPr algn="ctr"/>
            <a:r>
              <a:rPr kumimoji="1" lang="en-US" altLang="zh-CN" sz="2800" b="0" i="1" dirty="0">
                <a:latin typeface="Times New Roman" pitchFamily="18" charset="0"/>
                <a:ea typeface="华文新魏" pitchFamily="2" charset="-122"/>
                <a:cs typeface="Times New Roman" pitchFamily="18" charset="0"/>
              </a:rPr>
              <a:t>r</a:t>
            </a:r>
            <a:r>
              <a:rPr kumimoji="1" lang="en-US" altLang="zh-CN" sz="2800" b="0" i="1" baseline="-25000" dirty="0">
                <a:latin typeface="Times New Roman" pitchFamily="18" charset="0"/>
                <a:ea typeface="华文新魏" pitchFamily="2" charset="-122"/>
                <a:cs typeface="Times New Roman" pitchFamily="18" charset="0"/>
              </a:rPr>
              <a:t>4</a:t>
            </a:r>
            <a:r>
              <a:rPr kumimoji="1" lang="en-US" altLang="zh-CN" sz="2800" b="0" i="1" dirty="0">
                <a:latin typeface="Times New Roman" pitchFamily="18" charset="0"/>
                <a:ea typeface="华文新魏" pitchFamily="2" charset="-122"/>
                <a:cs typeface="Times New Roman" pitchFamily="18" charset="0"/>
              </a:rPr>
              <a:t>=4/7</a:t>
            </a:r>
          </a:p>
          <a:p>
            <a:pPr algn="ctr"/>
            <a:r>
              <a:rPr kumimoji="1" lang="en-US" altLang="zh-CN" sz="2800" b="0" i="1" dirty="0">
                <a:latin typeface="Times New Roman" pitchFamily="18" charset="0"/>
                <a:ea typeface="华文新魏" pitchFamily="2" charset="-122"/>
                <a:cs typeface="Times New Roman" pitchFamily="18" charset="0"/>
              </a:rPr>
              <a:t>r</a:t>
            </a:r>
            <a:r>
              <a:rPr kumimoji="1" lang="en-US" altLang="zh-CN" sz="2800" b="0" i="1" baseline="-25000" dirty="0">
                <a:latin typeface="Times New Roman" pitchFamily="18" charset="0"/>
                <a:ea typeface="华文新魏" pitchFamily="2" charset="-122"/>
                <a:cs typeface="Times New Roman" pitchFamily="18" charset="0"/>
              </a:rPr>
              <a:t>5</a:t>
            </a:r>
            <a:r>
              <a:rPr kumimoji="1" lang="en-US" altLang="zh-CN" sz="2800" b="0" i="1" dirty="0">
                <a:latin typeface="Times New Roman" pitchFamily="18" charset="0"/>
                <a:ea typeface="华文新魏" pitchFamily="2" charset="-122"/>
                <a:cs typeface="Times New Roman" pitchFamily="18" charset="0"/>
              </a:rPr>
              <a:t>=5/7</a:t>
            </a:r>
          </a:p>
          <a:p>
            <a:pPr algn="ctr"/>
            <a:r>
              <a:rPr kumimoji="1" lang="en-US" altLang="zh-CN" sz="2800" b="0" i="1" dirty="0">
                <a:latin typeface="Times New Roman" pitchFamily="18" charset="0"/>
                <a:ea typeface="华文新魏" pitchFamily="2" charset="-122"/>
                <a:cs typeface="Times New Roman" pitchFamily="18" charset="0"/>
              </a:rPr>
              <a:t>r</a:t>
            </a:r>
            <a:r>
              <a:rPr kumimoji="1" lang="en-US" altLang="zh-CN" sz="2800" b="0" i="1" baseline="-25000" dirty="0">
                <a:latin typeface="Times New Roman" pitchFamily="18" charset="0"/>
                <a:ea typeface="华文新魏" pitchFamily="2" charset="-122"/>
                <a:cs typeface="Times New Roman" pitchFamily="18" charset="0"/>
              </a:rPr>
              <a:t>6</a:t>
            </a:r>
            <a:r>
              <a:rPr kumimoji="1" lang="en-US" altLang="zh-CN" sz="2800" b="0" i="1" dirty="0">
                <a:latin typeface="Times New Roman" pitchFamily="18" charset="0"/>
                <a:ea typeface="华文新魏" pitchFamily="2" charset="-122"/>
                <a:cs typeface="Times New Roman" pitchFamily="18" charset="0"/>
              </a:rPr>
              <a:t>=6/7</a:t>
            </a:r>
          </a:p>
          <a:p>
            <a:pPr algn="ctr"/>
            <a:r>
              <a:rPr kumimoji="1" lang="en-US" altLang="zh-CN" sz="2800" b="0" i="1" dirty="0">
                <a:latin typeface="Times New Roman" pitchFamily="18" charset="0"/>
                <a:ea typeface="华文新魏" pitchFamily="2" charset="-122"/>
                <a:cs typeface="Times New Roman" pitchFamily="18" charset="0"/>
              </a:rPr>
              <a:t>r</a:t>
            </a:r>
            <a:r>
              <a:rPr kumimoji="1" lang="en-US" altLang="zh-CN" sz="2800" b="0" i="1" baseline="-25000" dirty="0">
                <a:latin typeface="Times New Roman" pitchFamily="18" charset="0"/>
                <a:ea typeface="华文新魏" pitchFamily="2" charset="-122"/>
                <a:cs typeface="Times New Roman" pitchFamily="18" charset="0"/>
              </a:rPr>
              <a:t>7</a:t>
            </a:r>
            <a:r>
              <a:rPr kumimoji="1" lang="en-US" altLang="zh-CN" sz="2800" b="0" i="1" dirty="0">
                <a:latin typeface="Times New Roman" pitchFamily="18" charset="0"/>
                <a:ea typeface="华文新魏" pitchFamily="2" charset="-122"/>
                <a:cs typeface="Times New Roman" pitchFamily="18" charset="0"/>
              </a:rPr>
              <a:t>=1</a:t>
            </a:r>
          </a:p>
        </p:txBody>
      </p:sp>
      <p:sp>
        <p:nvSpPr>
          <p:cNvPr id="118787" name="Text Box 3"/>
          <p:cNvSpPr txBox="1">
            <a:spLocks noChangeArrowheads="1"/>
          </p:cNvSpPr>
          <p:nvPr/>
        </p:nvSpPr>
        <p:spPr bwMode="auto">
          <a:xfrm>
            <a:off x="2117725" y="1905000"/>
            <a:ext cx="1169988" cy="3995738"/>
          </a:xfrm>
          <a:prstGeom prst="rect">
            <a:avLst/>
          </a:prstGeom>
          <a:noFill/>
          <a:ln w="12700">
            <a:noFill/>
            <a:miter lim="800000"/>
            <a:headEnd type="none" w="sm" len="sm"/>
            <a:tailEnd type="none" w="sm" len="sm"/>
          </a:ln>
        </p:spPr>
        <p:txBody>
          <a:bodyPr wrap="none">
            <a:spAutoFit/>
          </a:bodyPr>
          <a:lstStyle/>
          <a:p>
            <a:pPr algn="ctr"/>
            <a:r>
              <a:rPr kumimoji="1" lang="en-US" altLang="zh-CN" sz="3200" b="0" i="1">
                <a:latin typeface="Times New Roman" pitchFamily="18" charset="0"/>
                <a:ea typeface="华文新魏" pitchFamily="2" charset="-122"/>
                <a:cs typeface="Times New Roman" pitchFamily="18" charset="0"/>
              </a:rPr>
              <a:t>   </a:t>
            </a:r>
            <a:r>
              <a:rPr kumimoji="1" lang="en-US" altLang="zh-CN" sz="2800" i="1">
                <a:solidFill>
                  <a:srgbClr val="CC0000"/>
                </a:solidFill>
                <a:latin typeface="Times New Roman" pitchFamily="18" charset="0"/>
                <a:ea typeface="华文新魏" pitchFamily="2" charset="-122"/>
                <a:cs typeface="Times New Roman" pitchFamily="18" charset="0"/>
              </a:rPr>
              <a:t>n</a:t>
            </a:r>
            <a:r>
              <a:rPr kumimoji="1" lang="en-US" altLang="zh-CN" sz="2800" i="1" baseline="-25000">
                <a:solidFill>
                  <a:srgbClr val="CC0000"/>
                </a:solidFill>
                <a:latin typeface="Times New Roman" pitchFamily="18" charset="0"/>
                <a:ea typeface="华文新魏" pitchFamily="2" charset="-122"/>
                <a:cs typeface="Times New Roman" pitchFamily="18" charset="0"/>
              </a:rPr>
              <a:t>k      </a:t>
            </a:r>
          </a:p>
          <a:p>
            <a:pPr algn="ctr"/>
            <a:r>
              <a:rPr kumimoji="1" lang="en-US" altLang="zh-CN" sz="2800" b="0" i="1">
                <a:latin typeface="Times New Roman" pitchFamily="18" charset="0"/>
                <a:ea typeface="华文新魏" pitchFamily="2" charset="-122"/>
                <a:cs typeface="Times New Roman" pitchFamily="18" charset="0"/>
              </a:rPr>
              <a:t>790</a:t>
            </a:r>
            <a:endParaRPr kumimoji="1" lang="en-US" altLang="zh-CN" sz="2800" b="0" baseline="-2500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1023</a:t>
            </a:r>
            <a:endParaRPr kumimoji="1" lang="en-US" altLang="zh-CN" sz="2800" b="0" baseline="-2500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850</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656</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329</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245</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122</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81</a:t>
            </a:r>
            <a:endParaRPr kumimoji="1" lang="en-US" altLang="zh-CN" sz="2800" b="0">
              <a:latin typeface="Times New Roman" pitchFamily="18" charset="0"/>
              <a:ea typeface="华文新魏" pitchFamily="2" charset="-122"/>
              <a:cs typeface="Times New Roman" pitchFamily="18" charset="0"/>
            </a:endParaRPr>
          </a:p>
        </p:txBody>
      </p:sp>
      <p:sp>
        <p:nvSpPr>
          <p:cNvPr id="118788" name="Text Box 4"/>
          <p:cNvSpPr txBox="1">
            <a:spLocks noChangeArrowheads="1"/>
          </p:cNvSpPr>
          <p:nvPr/>
        </p:nvSpPr>
        <p:spPr bwMode="auto">
          <a:xfrm>
            <a:off x="3130550" y="1952625"/>
            <a:ext cx="919163" cy="3935413"/>
          </a:xfrm>
          <a:prstGeom prst="rect">
            <a:avLst/>
          </a:prstGeom>
          <a:noFill/>
          <a:ln w="12700">
            <a:noFill/>
            <a:miter lim="800000"/>
            <a:headEnd type="none" w="sm" len="sm"/>
            <a:tailEnd type="none" w="sm" len="sm"/>
          </a:ln>
        </p:spPr>
        <p:txBody>
          <a:bodyPr wrap="none">
            <a:spAutoFit/>
          </a:bodyPr>
          <a:lstStyle/>
          <a:p>
            <a:pPr algn="ctr"/>
            <a:r>
              <a:rPr kumimoji="1" lang="en-US" altLang="zh-CN" sz="2800" i="1">
                <a:solidFill>
                  <a:srgbClr val="CC0000"/>
                </a:solidFill>
                <a:latin typeface="Times New Roman" pitchFamily="18" charset="0"/>
                <a:ea typeface="华文新魏" pitchFamily="2" charset="-122"/>
                <a:cs typeface="Times New Roman" pitchFamily="18" charset="0"/>
              </a:rPr>
              <a:t>p(r</a:t>
            </a:r>
            <a:r>
              <a:rPr kumimoji="1" lang="en-US" altLang="zh-CN" sz="2800" i="1" baseline="-25000">
                <a:solidFill>
                  <a:srgbClr val="CC0000"/>
                </a:solidFill>
                <a:latin typeface="Times New Roman" pitchFamily="18" charset="0"/>
                <a:ea typeface="华文新魏" pitchFamily="2" charset="-122"/>
                <a:cs typeface="Times New Roman" pitchFamily="18" charset="0"/>
              </a:rPr>
              <a:t>k</a:t>
            </a:r>
            <a:r>
              <a:rPr kumimoji="1" lang="en-US" altLang="zh-CN" sz="2800" i="1">
                <a:solidFill>
                  <a:srgbClr val="CC0000"/>
                </a:solidFill>
                <a:latin typeface="Times New Roman" pitchFamily="18" charset="0"/>
                <a:ea typeface="华文新魏" pitchFamily="2" charset="-122"/>
                <a:cs typeface="Times New Roman" pitchFamily="18" charset="0"/>
              </a:rPr>
              <a:t>)</a:t>
            </a:r>
            <a:r>
              <a:rPr kumimoji="1" lang="en-US" altLang="zh-CN" sz="2800" i="1" baseline="-25000">
                <a:solidFill>
                  <a:srgbClr val="CC0000"/>
                </a:solidFill>
                <a:latin typeface="Times New Roman" pitchFamily="18" charset="0"/>
                <a:ea typeface="华文新魏" pitchFamily="2" charset="-122"/>
                <a:cs typeface="Times New Roman" pitchFamily="18" charset="0"/>
              </a:rPr>
              <a:t> </a:t>
            </a:r>
          </a:p>
          <a:p>
            <a:pPr algn="ctr"/>
            <a:r>
              <a:rPr kumimoji="1" lang="en-US" altLang="zh-CN" sz="2800" b="0" i="1">
                <a:latin typeface="Times New Roman" pitchFamily="18" charset="0"/>
                <a:ea typeface="华文新魏" pitchFamily="2" charset="-122"/>
                <a:cs typeface="Times New Roman" pitchFamily="18" charset="0"/>
              </a:rPr>
              <a:t>0.19</a:t>
            </a:r>
            <a:endParaRPr kumimoji="1" lang="en-US" altLang="zh-CN" sz="2800" b="0" baseline="-2500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0.25</a:t>
            </a:r>
            <a:endParaRPr kumimoji="1" lang="en-US" altLang="zh-CN" sz="2800" b="0" baseline="-2500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0.21</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0.16</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0.08</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0.06</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0.03</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0.02</a:t>
            </a:r>
            <a:endParaRPr kumimoji="1" lang="en-US" altLang="zh-CN" sz="2800" b="0">
              <a:latin typeface="Times New Roman" pitchFamily="18" charset="0"/>
              <a:ea typeface="华文新魏" pitchFamily="2" charset="-122"/>
              <a:cs typeface="Times New Roman" pitchFamily="18" charset="0"/>
            </a:endParaRPr>
          </a:p>
        </p:txBody>
      </p:sp>
      <p:sp>
        <p:nvSpPr>
          <p:cNvPr id="118789" name="Text Box 5"/>
          <p:cNvSpPr txBox="1">
            <a:spLocks noChangeArrowheads="1"/>
          </p:cNvSpPr>
          <p:nvPr/>
        </p:nvSpPr>
        <p:spPr bwMode="auto">
          <a:xfrm>
            <a:off x="4143375" y="1931988"/>
            <a:ext cx="806450" cy="3935412"/>
          </a:xfrm>
          <a:prstGeom prst="rect">
            <a:avLst/>
          </a:prstGeom>
          <a:noFill/>
          <a:ln w="12700">
            <a:noFill/>
            <a:miter lim="800000"/>
            <a:headEnd type="none" w="sm" len="sm"/>
            <a:tailEnd type="none" w="sm" len="sm"/>
          </a:ln>
        </p:spPr>
        <p:txBody>
          <a:bodyPr wrap="none">
            <a:spAutoFit/>
          </a:bodyPr>
          <a:lstStyle/>
          <a:p>
            <a:pPr algn="ctr"/>
            <a:r>
              <a:rPr kumimoji="1" lang="en-US" altLang="zh-CN" sz="2800" i="1">
                <a:solidFill>
                  <a:srgbClr val="CC0000"/>
                </a:solidFill>
                <a:latin typeface="Times New Roman" pitchFamily="18" charset="0"/>
                <a:ea typeface="华文新魏" pitchFamily="2" charset="-122"/>
                <a:cs typeface="Times New Roman" pitchFamily="18" charset="0"/>
              </a:rPr>
              <a:t>s</a:t>
            </a:r>
            <a:r>
              <a:rPr kumimoji="1" lang="en-US" altLang="zh-CN" sz="2800" i="1" baseline="-25000">
                <a:solidFill>
                  <a:srgbClr val="CC0000"/>
                </a:solidFill>
                <a:latin typeface="Times New Roman" pitchFamily="18" charset="0"/>
                <a:ea typeface="华文新魏" pitchFamily="2" charset="-122"/>
                <a:cs typeface="Times New Roman" pitchFamily="18" charset="0"/>
              </a:rPr>
              <a:t>k</a:t>
            </a:r>
          </a:p>
          <a:p>
            <a:pPr algn="ctr"/>
            <a:r>
              <a:rPr kumimoji="1" lang="en-US" altLang="zh-CN" sz="2800" b="0" i="1">
                <a:latin typeface="Times New Roman" pitchFamily="18" charset="0"/>
                <a:ea typeface="华文新魏" pitchFamily="2" charset="-122"/>
                <a:cs typeface="Times New Roman" pitchFamily="18" charset="0"/>
              </a:rPr>
              <a:t>0.19</a:t>
            </a:r>
            <a:endParaRPr kumimoji="1" lang="en-US" altLang="zh-CN" sz="2800" b="0" baseline="-2500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0.44</a:t>
            </a:r>
            <a:endParaRPr kumimoji="1" lang="en-US" altLang="zh-CN" sz="2800" b="0" baseline="-2500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0.65</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0.81</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0.89</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0.95</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0.98</a:t>
            </a: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1.00</a:t>
            </a:r>
            <a:endParaRPr kumimoji="1" lang="en-US" altLang="zh-CN" sz="2800" b="0">
              <a:latin typeface="Times New Roman" pitchFamily="18" charset="0"/>
              <a:ea typeface="华文新魏" pitchFamily="2" charset="-122"/>
              <a:cs typeface="Times New Roman" pitchFamily="18" charset="0"/>
            </a:endParaRPr>
          </a:p>
        </p:txBody>
      </p:sp>
      <p:sp>
        <p:nvSpPr>
          <p:cNvPr id="118790" name="Text Box 6"/>
          <p:cNvSpPr txBox="1">
            <a:spLocks noChangeArrowheads="1"/>
          </p:cNvSpPr>
          <p:nvPr/>
        </p:nvSpPr>
        <p:spPr bwMode="auto">
          <a:xfrm>
            <a:off x="5137150" y="1925638"/>
            <a:ext cx="638175" cy="3935412"/>
          </a:xfrm>
          <a:prstGeom prst="rect">
            <a:avLst/>
          </a:prstGeom>
          <a:noFill/>
          <a:ln w="12700">
            <a:noFill/>
            <a:miter lim="800000"/>
            <a:headEnd type="none" w="sm" len="sm"/>
            <a:tailEnd type="none" w="sm" len="sm"/>
          </a:ln>
        </p:spPr>
        <p:txBody>
          <a:bodyPr wrap="none">
            <a:spAutoFit/>
          </a:bodyPr>
          <a:lstStyle/>
          <a:p>
            <a:pPr algn="ctr"/>
            <a:r>
              <a:rPr kumimoji="1" lang="en-US" altLang="zh-CN" sz="2800" i="1" dirty="0">
                <a:solidFill>
                  <a:srgbClr val="CC0000"/>
                </a:solidFill>
                <a:latin typeface="Times New Roman" pitchFamily="18" charset="0"/>
                <a:ea typeface="华文新魏" pitchFamily="2" charset="-122"/>
                <a:cs typeface="Times New Roman" pitchFamily="18" charset="0"/>
                <a:sym typeface="Symbol" pitchFamily="18" charset="2"/>
              </a:rPr>
              <a:t></a:t>
            </a:r>
            <a:r>
              <a:rPr kumimoji="1" lang="en-US" altLang="zh-CN" sz="2800" i="1" baseline="-25000" dirty="0">
                <a:solidFill>
                  <a:srgbClr val="CC0000"/>
                </a:solidFill>
                <a:latin typeface="Times New Roman" pitchFamily="18" charset="0"/>
                <a:ea typeface="华文新魏" pitchFamily="2" charset="-122"/>
                <a:cs typeface="Times New Roman" pitchFamily="18" charset="0"/>
              </a:rPr>
              <a:t> </a:t>
            </a:r>
          </a:p>
          <a:p>
            <a:pPr algn="ctr"/>
            <a:r>
              <a:rPr kumimoji="1" lang="en-US" altLang="zh-CN" sz="2800" b="0" i="1" dirty="0">
                <a:latin typeface="Times New Roman" pitchFamily="18" charset="0"/>
                <a:ea typeface="华文新魏" pitchFamily="2" charset="-122"/>
                <a:cs typeface="Times New Roman" pitchFamily="18" charset="0"/>
              </a:rPr>
              <a:t>1/7</a:t>
            </a:r>
            <a:endParaRPr kumimoji="1" lang="en-US" altLang="zh-CN" sz="2800" b="0" baseline="-2500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3/7</a:t>
            </a:r>
            <a:endParaRPr kumimoji="1" lang="en-US" altLang="zh-CN" sz="2800" b="0" baseline="-2500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5/7</a:t>
            </a:r>
            <a:endParaRPr kumimoji="1" lang="en-US" altLang="zh-CN" sz="2800" b="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6/7</a:t>
            </a:r>
            <a:endParaRPr kumimoji="1" lang="en-US" altLang="zh-CN" sz="2800" b="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6/7</a:t>
            </a:r>
            <a:endParaRPr kumimoji="1" lang="en-US" altLang="zh-CN" sz="2800" b="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1</a:t>
            </a:r>
            <a:endParaRPr kumimoji="1" lang="en-US" altLang="zh-CN" sz="2800" b="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1</a:t>
            </a:r>
            <a:endParaRPr kumimoji="1" lang="en-US" altLang="zh-CN" sz="2800" b="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1</a:t>
            </a:r>
            <a:endParaRPr kumimoji="1" lang="en-US" altLang="zh-CN" sz="2800" b="0" dirty="0">
              <a:latin typeface="Times New Roman" pitchFamily="18" charset="0"/>
              <a:ea typeface="华文新魏" pitchFamily="2" charset="-122"/>
              <a:cs typeface="Times New Roman" pitchFamily="18" charset="0"/>
            </a:endParaRPr>
          </a:p>
        </p:txBody>
      </p:sp>
      <p:sp>
        <p:nvSpPr>
          <p:cNvPr id="150535" name="Text Box 7"/>
          <p:cNvSpPr txBox="1">
            <a:spLocks noChangeArrowheads="1"/>
          </p:cNvSpPr>
          <p:nvPr/>
        </p:nvSpPr>
        <p:spPr bwMode="auto">
          <a:xfrm>
            <a:off x="5908675" y="1931988"/>
            <a:ext cx="489236" cy="3970318"/>
          </a:xfrm>
          <a:prstGeom prst="rect">
            <a:avLst/>
          </a:prstGeom>
          <a:noFill/>
          <a:ln w="12700">
            <a:noFill/>
            <a:miter lim="800000"/>
            <a:headEnd type="none" w="sm" len="sm"/>
            <a:tailEnd type="none" w="sm" len="sm"/>
          </a:ln>
          <a:effectLst/>
        </p:spPr>
        <p:txBody>
          <a:bodyPr wrap="none">
            <a:spAutoFit/>
          </a:bodyPr>
          <a:lstStyle/>
          <a:p>
            <a:pPr algn="ctr">
              <a:defRPr/>
            </a:pPr>
            <a:r>
              <a:rPr kumimoji="1" lang="en-US" altLang="zh-CN" sz="2800" i="1" dirty="0" err="1">
                <a:solidFill>
                  <a:srgbClr val="CC0000"/>
                </a:solidFill>
                <a:latin typeface="Times New Roman" pitchFamily="18" charset="0"/>
                <a:ea typeface="华文新魏" pitchFamily="2" charset="-122"/>
                <a:cs typeface="Times New Roman" pitchFamily="18" charset="0"/>
              </a:rPr>
              <a:t>s</a:t>
            </a:r>
            <a:r>
              <a:rPr kumimoji="1" lang="en-US" altLang="zh-CN" sz="2800" i="1" baseline="-25000" dirty="0" err="1">
                <a:solidFill>
                  <a:srgbClr val="CC0000"/>
                </a:solidFill>
                <a:latin typeface="Times New Roman" pitchFamily="18" charset="0"/>
                <a:ea typeface="华文新魏" pitchFamily="2" charset="-122"/>
                <a:cs typeface="Times New Roman" pitchFamily="18" charset="0"/>
              </a:rPr>
              <a:t>k</a:t>
            </a:r>
            <a:r>
              <a:rPr kumimoji="1" lang="en-US" altLang="zh-CN" sz="2800" i="1" baseline="-25000" dirty="0">
                <a:solidFill>
                  <a:srgbClr val="CC0000"/>
                </a:solidFill>
                <a:latin typeface="Times New Roman" pitchFamily="18" charset="0"/>
                <a:ea typeface="华文新魏" pitchFamily="2" charset="-122"/>
                <a:cs typeface="Times New Roman" pitchFamily="18" charset="0"/>
              </a:rPr>
              <a:t> </a:t>
            </a:r>
          </a:p>
          <a:p>
            <a:pPr algn="ctr">
              <a:defRPr/>
            </a:pPr>
            <a:r>
              <a:rPr kumimoji="1" lang="en-US" altLang="zh-CN" sz="2800" b="0" i="1" dirty="0" smtClean="0">
                <a:solidFill>
                  <a:schemeClr val="folHlink"/>
                </a:solidFill>
                <a:latin typeface="Times New Roman" pitchFamily="18" charset="0"/>
                <a:ea typeface="华文新魏" pitchFamily="2" charset="-122"/>
                <a:cs typeface="Times New Roman" pitchFamily="18" charset="0"/>
              </a:rPr>
              <a:t>s</a:t>
            </a:r>
            <a:r>
              <a:rPr kumimoji="1" lang="en-US" altLang="zh-CN" sz="2800" b="0" i="1" baseline="-25000" dirty="0" smtClean="0">
                <a:solidFill>
                  <a:schemeClr val="folHlink"/>
                </a:solidFill>
                <a:latin typeface="Times New Roman" pitchFamily="18" charset="0"/>
                <a:ea typeface="华文新魏" pitchFamily="2" charset="-122"/>
                <a:cs typeface="Times New Roman" pitchFamily="18" charset="0"/>
              </a:rPr>
              <a:t>0</a:t>
            </a:r>
            <a:endParaRPr kumimoji="1" lang="en-US" altLang="zh-CN" sz="2800" b="0" i="1" baseline="-25000" dirty="0">
              <a:solidFill>
                <a:schemeClr val="folHlink"/>
              </a:solidFill>
              <a:latin typeface="Times New Roman" pitchFamily="18" charset="0"/>
              <a:ea typeface="华文新魏" pitchFamily="2" charset="-122"/>
              <a:cs typeface="Times New Roman" pitchFamily="18" charset="0"/>
            </a:endParaRPr>
          </a:p>
          <a:p>
            <a:pPr algn="ctr">
              <a:defRPr/>
            </a:pPr>
            <a:r>
              <a:rPr kumimoji="1" lang="en-US" altLang="zh-CN" sz="2800" b="0" i="1" dirty="0">
                <a:solidFill>
                  <a:schemeClr val="folHlink"/>
                </a:solidFill>
                <a:latin typeface="Times New Roman" pitchFamily="18" charset="0"/>
                <a:ea typeface="华文新魏" pitchFamily="2" charset="-122"/>
                <a:cs typeface="Times New Roman" pitchFamily="18" charset="0"/>
              </a:rPr>
              <a:t>s</a:t>
            </a:r>
            <a:r>
              <a:rPr kumimoji="1" lang="en-US" altLang="zh-CN" sz="2800" b="0" i="1" baseline="-25000" dirty="0">
                <a:solidFill>
                  <a:schemeClr val="folHlink"/>
                </a:solidFill>
                <a:latin typeface="Times New Roman" pitchFamily="18" charset="0"/>
                <a:ea typeface="华文新魏" pitchFamily="2" charset="-122"/>
                <a:cs typeface="Times New Roman" pitchFamily="18" charset="0"/>
              </a:rPr>
              <a:t>3</a:t>
            </a:r>
          </a:p>
          <a:p>
            <a:pPr algn="ctr">
              <a:defRPr/>
            </a:pPr>
            <a:r>
              <a:rPr kumimoji="1" lang="en-US" altLang="zh-CN" sz="2800" b="0" i="1" dirty="0">
                <a:solidFill>
                  <a:schemeClr val="folHlink"/>
                </a:solidFill>
                <a:latin typeface="Times New Roman" pitchFamily="18" charset="0"/>
                <a:ea typeface="华文新魏" pitchFamily="2" charset="-122"/>
                <a:cs typeface="Times New Roman" pitchFamily="18" charset="0"/>
              </a:rPr>
              <a:t>s</a:t>
            </a:r>
            <a:r>
              <a:rPr kumimoji="1" lang="en-US" altLang="zh-CN" sz="2800" b="0" i="1" baseline="-25000" dirty="0">
                <a:solidFill>
                  <a:schemeClr val="folHlink"/>
                </a:solidFill>
                <a:latin typeface="Times New Roman" pitchFamily="18" charset="0"/>
                <a:ea typeface="华文新魏" pitchFamily="2" charset="-122"/>
                <a:cs typeface="Times New Roman" pitchFamily="18" charset="0"/>
              </a:rPr>
              <a:t>5</a:t>
            </a:r>
          </a:p>
          <a:p>
            <a:pPr algn="ctr">
              <a:defRPr/>
            </a:pPr>
            <a:r>
              <a:rPr kumimoji="1" lang="en-US" altLang="zh-CN" sz="2800" b="0" i="1" dirty="0">
                <a:solidFill>
                  <a:schemeClr val="folHlink"/>
                </a:solidFill>
                <a:latin typeface="Times New Roman" pitchFamily="18" charset="0"/>
                <a:ea typeface="华文新魏" pitchFamily="2" charset="-122"/>
                <a:cs typeface="Times New Roman" pitchFamily="18" charset="0"/>
              </a:rPr>
              <a:t>s</a:t>
            </a:r>
            <a:r>
              <a:rPr kumimoji="1" lang="en-US" altLang="zh-CN" sz="2800" b="0" i="1" baseline="-25000" dirty="0">
                <a:solidFill>
                  <a:schemeClr val="folHlink"/>
                </a:solidFill>
                <a:latin typeface="Times New Roman" pitchFamily="18" charset="0"/>
                <a:ea typeface="华文新魏" pitchFamily="2" charset="-122"/>
                <a:cs typeface="Times New Roman" pitchFamily="18" charset="0"/>
              </a:rPr>
              <a:t>6</a:t>
            </a:r>
          </a:p>
          <a:p>
            <a:pPr algn="ctr">
              <a:defRPr/>
            </a:pPr>
            <a:endParaRPr kumimoji="1" lang="en-US" altLang="zh-CN" sz="2800" b="0" i="1" dirty="0">
              <a:solidFill>
                <a:schemeClr val="folHlink"/>
              </a:solidFill>
              <a:latin typeface="Times New Roman" pitchFamily="18" charset="0"/>
              <a:ea typeface="华文新魏" pitchFamily="2" charset="-122"/>
              <a:cs typeface="Times New Roman" pitchFamily="18" charset="0"/>
            </a:endParaRPr>
          </a:p>
          <a:p>
            <a:pPr algn="ctr">
              <a:defRPr/>
            </a:pPr>
            <a:r>
              <a:rPr kumimoji="1" lang="en-US" altLang="zh-CN" sz="2800" b="0" i="1" dirty="0">
                <a:solidFill>
                  <a:schemeClr val="folHlink"/>
                </a:solidFill>
                <a:latin typeface="Times New Roman" pitchFamily="18" charset="0"/>
                <a:ea typeface="华文新魏" pitchFamily="2" charset="-122"/>
                <a:cs typeface="Times New Roman" pitchFamily="18" charset="0"/>
              </a:rPr>
              <a:t>s</a:t>
            </a:r>
            <a:r>
              <a:rPr kumimoji="1" lang="en-US" altLang="zh-CN" sz="2800" b="0" i="1" baseline="-25000" dirty="0">
                <a:solidFill>
                  <a:schemeClr val="folHlink"/>
                </a:solidFill>
                <a:latin typeface="Times New Roman" pitchFamily="18" charset="0"/>
                <a:ea typeface="华文新魏" pitchFamily="2" charset="-122"/>
                <a:cs typeface="Times New Roman" pitchFamily="18" charset="0"/>
              </a:rPr>
              <a:t>7</a:t>
            </a:r>
          </a:p>
          <a:p>
            <a:pPr algn="ctr">
              <a:defRPr/>
            </a:pPr>
            <a:endParaRPr kumimoji="1" lang="en-US" altLang="zh-CN" sz="2800" b="0" i="1" dirty="0">
              <a:solidFill>
                <a:schemeClr val="folHlink"/>
              </a:solidFill>
              <a:latin typeface="Times New Roman" pitchFamily="18" charset="0"/>
              <a:ea typeface="华文新魏" pitchFamily="2" charset="-122"/>
              <a:cs typeface="Times New Roman" pitchFamily="18" charset="0"/>
            </a:endParaRPr>
          </a:p>
          <a:p>
            <a:pPr algn="ctr">
              <a:defRPr/>
            </a:pPr>
            <a:endParaRPr kumimoji="1" lang="en-US" altLang="zh-CN" sz="2800" b="0" i="1" dirty="0">
              <a:latin typeface="Times New Roman" pitchFamily="18" charset="0"/>
              <a:ea typeface="华文新魏" pitchFamily="2" charset="-122"/>
              <a:cs typeface="Times New Roman" pitchFamily="18" charset="0"/>
            </a:endParaRPr>
          </a:p>
        </p:txBody>
      </p:sp>
      <p:sp>
        <p:nvSpPr>
          <p:cNvPr id="150536" name="Text Box 8"/>
          <p:cNvSpPr txBox="1">
            <a:spLocks noChangeArrowheads="1"/>
          </p:cNvSpPr>
          <p:nvPr/>
        </p:nvSpPr>
        <p:spPr bwMode="auto">
          <a:xfrm>
            <a:off x="6430963" y="1931988"/>
            <a:ext cx="895350" cy="3935412"/>
          </a:xfrm>
          <a:prstGeom prst="rect">
            <a:avLst/>
          </a:prstGeom>
          <a:noFill/>
          <a:ln w="12700">
            <a:noFill/>
            <a:miter lim="800000"/>
            <a:headEnd type="none" w="sm" len="sm"/>
            <a:tailEnd type="none" w="sm" len="sm"/>
          </a:ln>
        </p:spPr>
        <p:txBody>
          <a:bodyPr wrap="none">
            <a:spAutoFit/>
          </a:bodyPr>
          <a:lstStyle/>
          <a:p>
            <a:pPr algn="ctr"/>
            <a:r>
              <a:rPr kumimoji="1" lang="en-US" altLang="zh-CN" sz="2800" i="1" dirty="0" err="1">
                <a:solidFill>
                  <a:srgbClr val="CC0000"/>
                </a:solidFill>
                <a:latin typeface="Times New Roman" pitchFamily="18" charset="0"/>
                <a:ea typeface="华文新魏" pitchFamily="2" charset="-122"/>
                <a:cs typeface="Times New Roman" pitchFamily="18" charset="0"/>
              </a:rPr>
              <a:t>n</a:t>
            </a:r>
            <a:r>
              <a:rPr kumimoji="1" lang="en-US" altLang="zh-CN" sz="2800" i="1" baseline="-25000" dirty="0" err="1">
                <a:solidFill>
                  <a:srgbClr val="CC0000"/>
                </a:solidFill>
                <a:latin typeface="Times New Roman" pitchFamily="18" charset="0"/>
                <a:ea typeface="华文新魏" pitchFamily="2" charset="-122"/>
                <a:cs typeface="Times New Roman" pitchFamily="18" charset="0"/>
              </a:rPr>
              <a:t>sk</a:t>
            </a:r>
            <a:r>
              <a:rPr kumimoji="1" lang="en-US" altLang="zh-CN" sz="2800" i="1" baseline="-25000" dirty="0">
                <a:solidFill>
                  <a:srgbClr val="CC0000"/>
                </a:solidFill>
                <a:latin typeface="Times New Roman" pitchFamily="18" charset="0"/>
                <a:ea typeface="华文新魏" pitchFamily="2" charset="-122"/>
                <a:cs typeface="Times New Roman" pitchFamily="18" charset="0"/>
              </a:rPr>
              <a:t> </a:t>
            </a:r>
          </a:p>
          <a:p>
            <a:pPr algn="ctr"/>
            <a:r>
              <a:rPr kumimoji="1" lang="en-US" altLang="zh-CN" sz="2800" b="0" i="1" dirty="0">
                <a:latin typeface="Times New Roman" pitchFamily="18" charset="0"/>
                <a:ea typeface="华文新魏" pitchFamily="2" charset="-122"/>
                <a:cs typeface="Times New Roman" pitchFamily="18" charset="0"/>
              </a:rPr>
              <a:t>790</a:t>
            </a:r>
            <a:endParaRPr kumimoji="1" lang="en-US" altLang="zh-CN" sz="2800" b="0" baseline="-2500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1023</a:t>
            </a:r>
            <a:endParaRPr kumimoji="1" lang="en-US" altLang="zh-CN" sz="2800" b="0" baseline="-2500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850</a:t>
            </a:r>
            <a:endParaRPr kumimoji="1" lang="en-US" altLang="zh-CN" sz="2800" b="0" baseline="-2500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985</a:t>
            </a:r>
            <a:endParaRPr kumimoji="1" lang="en-US" altLang="zh-CN" sz="2800" b="0" baseline="-25000" dirty="0">
              <a:latin typeface="Times New Roman" pitchFamily="18" charset="0"/>
              <a:ea typeface="华文新魏" pitchFamily="2" charset="-122"/>
              <a:cs typeface="Times New Roman" pitchFamily="18" charset="0"/>
            </a:endParaRPr>
          </a:p>
          <a:p>
            <a:pPr algn="ctr"/>
            <a:endParaRPr kumimoji="1" lang="en-US" altLang="zh-CN" sz="2800" b="0" dirty="0">
              <a:latin typeface="Times New Roman" pitchFamily="18" charset="0"/>
              <a:ea typeface="华文新魏" pitchFamily="2" charset="-122"/>
              <a:cs typeface="Times New Roman" pitchFamily="18" charset="0"/>
            </a:endParaRPr>
          </a:p>
          <a:p>
            <a:pPr algn="ctr"/>
            <a:r>
              <a:rPr kumimoji="1" lang="en-US" altLang="zh-CN" sz="2800" b="0" i="1" dirty="0">
                <a:latin typeface="Times New Roman" pitchFamily="18" charset="0"/>
                <a:ea typeface="华文新魏" pitchFamily="2" charset="-122"/>
                <a:cs typeface="Times New Roman" pitchFamily="18" charset="0"/>
              </a:rPr>
              <a:t>448</a:t>
            </a:r>
            <a:endParaRPr kumimoji="1" lang="en-US" altLang="zh-CN" sz="2800" b="0" baseline="-25000" dirty="0">
              <a:latin typeface="Times New Roman" pitchFamily="18" charset="0"/>
              <a:ea typeface="华文新魏" pitchFamily="2" charset="-122"/>
              <a:cs typeface="Times New Roman" pitchFamily="18" charset="0"/>
            </a:endParaRPr>
          </a:p>
          <a:p>
            <a:pPr algn="ctr"/>
            <a:endParaRPr kumimoji="1" lang="en-US" altLang="zh-CN" sz="2800" b="0" i="1" dirty="0">
              <a:latin typeface="Times New Roman" pitchFamily="18" charset="0"/>
              <a:ea typeface="华文新魏" pitchFamily="2" charset="-122"/>
              <a:cs typeface="Times New Roman" pitchFamily="18" charset="0"/>
            </a:endParaRPr>
          </a:p>
          <a:p>
            <a:pPr algn="ctr"/>
            <a:endParaRPr kumimoji="1" lang="en-US" altLang="zh-CN" sz="2800" b="0" i="1" dirty="0">
              <a:latin typeface="Times New Roman" pitchFamily="18" charset="0"/>
              <a:ea typeface="华文新魏" pitchFamily="2" charset="-122"/>
              <a:cs typeface="Times New Roman" pitchFamily="18" charset="0"/>
            </a:endParaRPr>
          </a:p>
        </p:txBody>
      </p:sp>
      <p:sp>
        <p:nvSpPr>
          <p:cNvPr id="150537" name="Text Box 9"/>
          <p:cNvSpPr txBox="1">
            <a:spLocks noChangeArrowheads="1"/>
          </p:cNvSpPr>
          <p:nvPr/>
        </p:nvSpPr>
        <p:spPr bwMode="auto">
          <a:xfrm>
            <a:off x="7321550" y="1931988"/>
            <a:ext cx="919163" cy="3935412"/>
          </a:xfrm>
          <a:prstGeom prst="rect">
            <a:avLst/>
          </a:prstGeom>
          <a:noFill/>
          <a:ln w="12700">
            <a:noFill/>
            <a:miter lim="800000"/>
            <a:headEnd type="none" w="sm" len="sm"/>
            <a:tailEnd type="none" w="sm" len="sm"/>
          </a:ln>
        </p:spPr>
        <p:txBody>
          <a:bodyPr wrap="none">
            <a:spAutoFit/>
          </a:bodyPr>
          <a:lstStyle/>
          <a:p>
            <a:pPr algn="ctr"/>
            <a:r>
              <a:rPr kumimoji="1" lang="en-US" altLang="zh-CN" sz="2800" i="1">
                <a:solidFill>
                  <a:srgbClr val="CC0000"/>
                </a:solidFill>
                <a:latin typeface="Times New Roman" pitchFamily="18" charset="0"/>
                <a:ea typeface="华文新魏" pitchFamily="2" charset="-122"/>
                <a:cs typeface="Times New Roman" pitchFamily="18" charset="0"/>
              </a:rPr>
              <a:t>p(s</a:t>
            </a:r>
            <a:r>
              <a:rPr kumimoji="1" lang="en-US" altLang="zh-CN" sz="2800" i="1" baseline="-25000">
                <a:solidFill>
                  <a:srgbClr val="CC0000"/>
                </a:solidFill>
                <a:latin typeface="Times New Roman" pitchFamily="18" charset="0"/>
                <a:ea typeface="华文新魏" pitchFamily="2" charset="-122"/>
                <a:cs typeface="Times New Roman" pitchFamily="18" charset="0"/>
              </a:rPr>
              <a:t>k</a:t>
            </a:r>
            <a:r>
              <a:rPr kumimoji="1" lang="en-US" altLang="zh-CN" sz="2800" i="1">
                <a:solidFill>
                  <a:srgbClr val="CC0000"/>
                </a:solidFill>
                <a:latin typeface="Times New Roman" pitchFamily="18" charset="0"/>
                <a:ea typeface="华文新魏" pitchFamily="2" charset="-122"/>
                <a:cs typeface="Times New Roman" pitchFamily="18" charset="0"/>
              </a:rPr>
              <a:t>)</a:t>
            </a:r>
            <a:r>
              <a:rPr kumimoji="1" lang="en-US" altLang="zh-CN" sz="2800" i="1" baseline="-25000">
                <a:solidFill>
                  <a:srgbClr val="CC0000"/>
                </a:solidFill>
                <a:latin typeface="Times New Roman" pitchFamily="18" charset="0"/>
                <a:ea typeface="华文新魏" pitchFamily="2" charset="-122"/>
                <a:cs typeface="Times New Roman" pitchFamily="18" charset="0"/>
              </a:rPr>
              <a:t> </a:t>
            </a:r>
          </a:p>
          <a:p>
            <a:pPr algn="ctr"/>
            <a:r>
              <a:rPr kumimoji="1" lang="en-US" altLang="zh-CN" sz="2800" b="0" i="1">
                <a:latin typeface="Times New Roman" pitchFamily="18" charset="0"/>
                <a:ea typeface="华文新魏" pitchFamily="2" charset="-122"/>
                <a:cs typeface="Times New Roman" pitchFamily="18" charset="0"/>
              </a:rPr>
              <a:t>0.19</a:t>
            </a:r>
            <a:endParaRPr kumimoji="1" lang="en-US" altLang="zh-CN" sz="2800" b="0" baseline="-2500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0.25</a:t>
            </a:r>
            <a:endParaRPr kumimoji="1" lang="en-US" altLang="zh-CN" sz="2800" b="0" baseline="-2500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0.21</a:t>
            </a:r>
            <a:endParaRPr kumimoji="1" lang="en-US" altLang="zh-CN" sz="2800" b="0" baseline="-2500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0.24</a:t>
            </a:r>
            <a:endParaRPr kumimoji="1" lang="en-US" altLang="zh-CN" sz="2800" b="0" baseline="-25000">
              <a:latin typeface="Times New Roman" pitchFamily="18" charset="0"/>
              <a:ea typeface="华文新魏" pitchFamily="2" charset="-122"/>
              <a:cs typeface="Times New Roman" pitchFamily="18" charset="0"/>
            </a:endParaRPr>
          </a:p>
          <a:p>
            <a:pPr algn="ctr"/>
            <a:endParaRPr kumimoji="1" lang="en-US" altLang="zh-CN" sz="2800" b="0">
              <a:latin typeface="Times New Roman" pitchFamily="18" charset="0"/>
              <a:ea typeface="华文新魏" pitchFamily="2" charset="-122"/>
              <a:cs typeface="Times New Roman" pitchFamily="18" charset="0"/>
            </a:endParaRPr>
          </a:p>
          <a:p>
            <a:pPr algn="ctr"/>
            <a:r>
              <a:rPr kumimoji="1" lang="en-US" altLang="zh-CN" sz="2800" b="0" i="1">
                <a:latin typeface="Times New Roman" pitchFamily="18" charset="0"/>
                <a:ea typeface="华文新魏" pitchFamily="2" charset="-122"/>
                <a:cs typeface="Times New Roman" pitchFamily="18" charset="0"/>
              </a:rPr>
              <a:t>0.11</a:t>
            </a:r>
            <a:endParaRPr kumimoji="1" lang="en-US" altLang="zh-CN" sz="2800" b="0" baseline="-25000">
              <a:latin typeface="Times New Roman" pitchFamily="18" charset="0"/>
              <a:ea typeface="华文新魏" pitchFamily="2" charset="-122"/>
              <a:cs typeface="Times New Roman" pitchFamily="18" charset="0"/>
            </a:endParaRPr>
          </a:p>
          <a:p>
            <a:pPr algn="ctr"/>
            <a:endParaRPr kumimoji="1" lang="en-US" altLang="zh-CN" sz="2800" b="0" i="1">
              <a:latin typeface="Times New Roman" pitchFamily="18" charset="0"/>
              <a:ea typeface="华文新魏" pitchFamily="2" charset="-122"/>
              <a:cs typeface="Times New Roman" pitchFamily="18" charset="0"/>
            </a:endParaRPr>
          </a:p>
          <a:p>
            <a:pPr algn="ctr"/>
            <a:endParaRPr kumimoji="1" lang="en-US" altLang="zh-CN" sz="2800" b="0" i="1">
              <a:latin typeface="Times New Roman" pitchFamily="18" charset="0"/>
              <a:ea typeface="华文新魏" pitchFamily="2" charset="-122"/>
              <a:cs typeface="Times New Roman" pitchFamily="18" charset="0"/>
            </a:endParaRPr>
          </a:p>
        </p:txBody>
      </p:sp>
      <p:grpSp>
        <p:nvGrpSpPr>
          <p:cNvPr id="2" name="Group 10"/>
          <p:cNvGrpSpPr>
            <a:grpSpLocks/>
          </p:cNvGrpSpPr>
          <p:nvPr/>
        </p:nvGrpSpPr>
        <p:grpSpPr bwMode="auto">
          <a:xfrm>
            <a:off x="5649913" y="4800600"/>
            <a:ext cx="228600" cy="762000"/>
            <a:chOff x="3840" y="3024"/>
            <a:chExt cx="144" cy="480"/>
          </a:xfrm>
        </p:grpSpPr>
        <p:grpSp>
          <p:nvGrpSpPr>
            <p:cNvPr id="3" name="Group 11"/>
            <p:cNvGrpSpPr>
              <a:grpSpLocks/>
            </p:cNvGrpSpPr>
            <p:nvPr/>
          </p:nvGrpSpPr>
          <p:grpSpPr bwMode="auto">
            <a:xfrm>
              <a:off x="3840" y="3024"/>
              <a:ext cx="144" cy="240"/>
              <a:chOff x="3840" y="3024"/>
              <a:chExt cx="144" cy="240"/>
            </a:xfrm>
          </p:grpSpPr>
          <p:sp>
            <p:nvSpPr>
              <p:cNvPr id="118803" name="Line 12"/>
              <p:cNvSpPr>
                <a:spLocks noChangeShapeType="1"/>
              </p:cNvSpPr>
              <p:nvPr/>
            </p:nvSpPr>
            <p:spPr bwMode="auto">
              <a:xfrm>
                <a:off x="3840" y="3024"/>
                <a:ext cx="144" cy="0"/>
              </a:xfrm>
              <a:prstGeom prst="line">
                <a:avLst/>
              </a:prstGeom>
              <a:noFill/>
              <a:ln w="25400">
                <a:solidFill>
                  <a:schemeClr val="folHlink"/>
                </a:solidFill>
                <a:round/>
                <a:headEnd type="none" w="sm" len="sm"/>
                <a:tailEnd type="triangle" w="sm" len="lg"/>
              </a:ln>
            </p:spPr>
            <p:txBody>
              <a:bodyPr wrap="none"/>
              <a:lstStyle/>
              <a:p>
                <a:endParaRPr lang="zh-CN" altLang="en-US">
                  <a:latin typeface="Times New Roman" pitchFamily="18" charset="0"/>
                  <a:cs typeface="Times New Roman" pitchFamily="18" charset="0"/>
                </a:endParaRPr>
              </a:p>
            </p:txBody>
          </p:sp>
          <p:sp>
            <p:nvSpPr>
              <p:cNvPr id="118804" name="Line 13"/>
              <p:cNvSpPr>
                <a:spLocks noChangeShapeType="1"/>
              </p:cNvSpPr>
              <p:nvPr/>
            </p:nvSpPr>
            <p:spPr bwMode="auto">
              <a:xfrm flipV="1">
                <a:off x="3840" y="3120"/>
                <a:ext cx="144" cy="144"/>
              </a:xfrm>
              <a:prstGeom prst="line">
                <a:avLst/>
              </a:prstGeom>
              <a:noFill/>
              <a:ln w="25400">
                <a:solidFill>
                  <a:schemeClr val="folHlink"/>
                </a:solidFill>
                <a:round/>
                <a:headEnd type="none" w="sm" len="sm"/>
                <a:tailEnd type="triangle" w="sm" len="lg"/>
              </a:ln>
            </p:spPr>
            <p:txBody>
              <a:bodyPr wrap="none"/>
              <a:lstStyle/>
              <a:p>
                <a:endParaRPr lang="zh-CN" altLang="en-US">
                  <a:latin typeface="Times New Roman" pitchFamily="18" charset="0"/>
                  <a:cs typeface="Times New Roman" pitchFamily="18" charset="0"/>
                </a:endParaRPr>
              </a:p>
            </p:txBody>
          </p:sp>
        </p:grpSp>
        <p:sp>
          <p:nvSpPr>
            <p:cNvPr id="118802" name="Line 14"/>
            <p:cNvSpPr>
              <a:spLocks noChangeShapeType="1"/>
            </p:cNvSpPr>
            <p:nvPr/>
          </p:nvSpPr>
          <p:spPr bwMode="auto">
            <a:xfrm flipV="1">
              <a:off x="3840" y="3216"/>
              <a:ext cx="144" cy="288"/>
            </a:xfrm>
            <a:prstGeom prst="line">
              <a:avLst/>
            </a:prstGeom>
            <a:noFill/>
            <a:ln w="25400">
              <a:solidFill>
                <a:schemeClr val="folHlink"/>
              </a:solidFill>
              <a:round/>
              <a:headEnd type="none" w="sm" len="sm"/>
              <a:tailEnd type="triangle" w="sm" len="lg"/>
            </a:ln>
          </p:spPr>
          <p:txBody>
            <a:bodyPr wrap="none"/>
            <a:lstStyle/>
            <a:p>
              <a:endParaRPr lang="zh-CN" altLang="en-US">
                <a:latin typeface="Times New Roman" pitchFamily="18" charset="0"/>
                <a:cs typeface="Times New Roman" pitchFamily="18" charset="0"/>
              </a:endParaRPr>
            </a:p>
          </p:txBody>
        </p:sp>
      </p:grpSp>
      <p:grpSp>
        <p:nvGrpSpPr>
          <p:cNvPr id="4" name="Group 15"/>
          <p:cNvGrpSpPr>
            <a:grpSpLocks/>
          </p:cNvGrpSpPr>
          <p:nvPr/>
        </p:nvGrpSpPr>
        <p:grpSpPr bwMode="auto">
          <a:xfrm>
            <a:off x="5726113" y="3962400"/>
            <a:ext cx="228600" cy="381000"/>
            <a:chOff x="3888" y="2496"/>
            <a:chExt cx="144" cy="240"/>
          </a:xfrm>
        </p:grpSpPr>
        <p:sp>
          <p:nvSpPr>
            <p:cNvPr id="118799" name="Line 16"/>
            <p:cNvSpPr>
              <a:spLocks noChangeShapeType="1"/>
            </p:cNvSpPr>
            <p:nvPr/>
          </p:nvSpPr>
          <p:spPr bwMode="auto">
            <a:xfrm>
              <a:off x="3888" y="2496"/>
              <a:ext cx="144" cy="0"/>
            </a:xfrm>
            <a:prstGeom prst="line">
              <a:avLst/>
            </a:prstGeom>
            <a:noFill/>
            <a:ln w="25400">
              <a:solidFill>
                <a:schemeClr val="folHlink"/>
              </a:solidFill>
              <a:round/>
              <a:headEnd type="none" w="sm" len="sm"/>
              <a:tailEnd type="triangle" w="sm" len="lg"/>
            </a:ln>
          </p:spPr>
          <p:txBody>
            <a:bodyPr wrap="none"/>
            <a:lstStyle/>
            <a:p>
              <a:endParaRPr lang="zh-CN" altLang="en-US">
                <a:latin typeface="Times New Roman" pitchFamily="18" charset="0"/>
                <a:cs typeface="Times New Roman" pitchFamily="18" charset="0"/>
              </a:endParaRPr>
            </a:p>
          </p:txBody>
        </p:sp>
        <p:sp>
          <p:nvSpPr>
            <p:cNvPr id="118800" name="Line 17"/>
            <p:cNvSpPr>
              <a:spLocks noChangeShapeType="1"/>
            </p:cNvSpPr>
            <p:nvPr/>
          </p:nvSpPr>
          <p:spPr bwMode="auto">
            <a:xfrm flipV="1">
              <a:off x="3888" y="2592"/>
              <a:ext cx="144" cy="144"/>
            </a:xfrm>
            <a:prstGeom prst="line">
              <a:avLst/>
            </a:prstGeom>
            <a:noFill/>
            <a:ln w="25400">
              <a:solidFill>
                <a:schemeClr val="folHlink"/>
              </a:solidFill>
              <a:round/>
              <a:headEnd type="none" w="sm" len="sm"/>
              <a:tailEnd type="triangle" w="sm" len="lg"/>
            </a:ln>
          </p:spPr>
          <p:txBody>
            <a:bodyPr wrap="none"/>
            <a:lstStyle/>
            <a:p>
              <a:endParaRPr lang="zh-CN" altLang="en-US">
                <a:latin typeface="Times New Roman" pitchFamily="18" charset="0"/>
                <a:cs typeface="Times New Roman" pitchFamily="18" charset="0"/>
              </a:endParaRPr>
            </a:p>
          </p:txBody>
        </p:sp>
      </p:grpSp>
      <p:sp>
        <p:nvSpPr>
          <p:cNvPr id="150547" name="AutoShape 19"/>
          <p:cNvSpPr>
            <a:spLocks noChangeArrowheads="1"/>
          </p:cNvSpPr>
          <p:nvPr/>
        </p:nvSpPr>
        <p:spPr bwMode="auto">
          <a:xfrm rot="5364936">
            <a:off x="5192713" y="381000"/>
            <a:ext cx="762000" cy="2286000"/>
          </a:xfrm>
          <a:custGeom>
            <a:avLst/>
            <a:gdLst>
              <a:gd name="T0" fmla="*/ 533612 w 21600"/>
              <a:gd name="T1" fmla="*/ 0 h 21600"/>
              <a:gd name="T2" fmla="*/ 533612 w 21600"/>
              <a:gd name="T3" fmla="*/ 1286722 h 21600"/>
              <a:gd name="T4" fmla="*/ 114194 w 21600"/>
              <a:gd name="T5" fmla="*/ 2286000 h 21600"/>
              <a:gd name="T6" fmla="*/ 762000 w 21600"/>
              <a:gd name="T7" fmla="*/ 64336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00"/>
          </a:solidFill>
          <a:ln w="12700">
            <a:solidFill>
              <a:schemeClr val="tx1"/>
            </a:solidFill>
            <a:miter lim="800000"/>
            <a:headEnd type="none" w="sm" len="sm"/>
            <a:tailEnd type="none" w="sm" len="sm"/>
          </a:ln>
        </p:spPr>
        <p:txBody>
          <a:bodyPr wrap="none" anchor="ctr"/>
          <a:lstStyle/>
          <a:p>
            <a:endParaRPr lang="zh-CN" altLang="en-US">
              <a:latin typeface="Times New Roman" pitchFamily="18" charset="0"/>
              <a:cs typeface="Times New Roman" pitchFamily="18" charset="0"/>
            </a:endParaRPr>
          </a:p>
        </p:txBody>
      </p:sp>
      <p:sp>
        <p:nvSpPr>
          <p:cNvPr id="118797" name="Text Box 21"/>
          <p:cNvSpPr txBox="1">
            <a:spLocks noChangeArrowheads="1"/>
          </p:cNvSpPr>
          <p:nvPr/>
        </p:nvSpPr>
        <p:spPr bwMode="auto">
          <a:xfrm>
            <a:off x="611560" y="260648"/>
            <a:ext cx="8188460" cy="769441"/>
          </a:xfrm>
          <a:prstGeom prst="rect">
            <a:avLst/>
          </a:prstGeom>
          <a:noFill/>
          <a:ln w="9525">
            <a:noFill/>
            <a:miter lim="800000"/>
            <a:headEnd/>
            <a:tailEnd/>
          </a:ln>
        </p:spPr>
        <p:txBody>
          <a:bodyPr wrap="none">
            <a:spAutoFit/>
          </a:bodyPr>
          <a:lstStyle/>
          <a:p>
            <a:r>
              <a:rPr lang="en-US" altLang="zh-CN" sz="4400" b="0" dirty="0">
                <a:latin typeface="Times New Roman" pitchFamily="18" charset="0"/>
                <a:cs typeface="Times New Roman" pitchFamily="18" charset="0"/>
              </a:rPr>
              <a:t>Step3: </a:t>
            </a:r>
            <a:r>
              <a:rPr lang="en-US" altLang="zh-CN" sz="4400" b="0" dirty="0" smtClean="0">
                <a:latin typeface="Times New Roman" pitchFamily="18" charset="0"/>
                <a:cs typeface="Times New Roman" pitchFamily="18" charset="0"/>
              </a:rPr>
              <a:t>Rename </a:t>
            </a:r>
            <a:r>
              <a:rPr lang="en-US" altLang="zh-CN" sz="4400" b="0" i="1" dirty="0" err="1">
                <a:latin typeface="Times New Roman" pitchFamily="18" charset="0"/>
                <a:cs typeface="Times New Roman" pitchFamily="18" charset="0"/>
              </a:rPr>
              <a:t>s</a:t>
            </a:r>
            <a:r>
              <a:rPr lang="en-US" altLang="zh-CN" sz="4400" b="0" i="1" baseline="-25000" dirty="0" err="1">
                <a:latin typeface="Times New Roman" pitchFamily="18" charset="0"/>
                <a:cs typeface="Times New Roman" pitchFamily="18" charset="0"/>
              </a:rPr>
              <a:t>k</a:t>
            </a:r>
            <a:r>
              <a:rPr lang="en-US" altLang="zh-CN" sz="4400" b="0" dirty="0">
                <a:latin typeface="Times New Roman" pitchFamily="18" charset="0"/>
                <a:cs typeface="Times New Roman" pitchFamily="18" charset="0"/>
              </a:rPr>
              <a:t> and </a:t>
            </a:r>
            <a:r>
              <a:rPr lang="en-US" altLang="zh-CN" sz="4400" b="0" dirty="0" smtClean="0">
                <a:latin typeface="Times New Roman" pitchFamily="18" charset="0"/>
                <a:cs typeface="Times New Roman" pitchFamily="18" charset="0"/>
              </a:rPr>
              <a:t>Combination</a:t>
            </a:r>
            <a:endParaRPr lang="en-US" altLang="zh-CN" sz="4400" b="0" dirty="0">
              <a:latin typeface="Times New Roman" pitchFamily="18" charset="0"/>
              <a:cs typeface="Times New Roman" pitchFamily="18" charset="0"/>
            </a:endParaRPr>
          </a:p>
        </p:txBody>
      </p:sp>
      <p:sp>
        <p:nvSpPr>
          <p:cNvPr id="150550" name="Rectangle 22"/>
          <p:cNvSpPr>
            <a:spLocks noChangeArrowheads="1"/>
          </p:cNvSpPr>
          <p:nvPr/>
        </p:nvSpPr>
        <p:spPr bwMode="auto">
          <a:xfrm>
            <a:off x="935038" y="5715000"/>
            <a:ext cx="7564437" cy="1143000"/>
          </a:xfrm>
          <a:prstGeom prst="rect">
            <a:avLst/>
          </a:prstGeom>
          <a:noFill/>
          <a:ln w="9525">
            <a:noFill/>
            <a:miter lim="800000"/>
            <a:headEnd/>
            <a:tailEnd/>
          </a:ln>
        </p:spPr>
        <p:txBody>
          <a:bodyPr lIns="92075" tIns="46038" rIns="92075" bIns="46038" anchor="ctr"/>
          <a:lstStyle/>
          <a:p>
            <a:r>
              <a:rPr kumimoji="1" lang="en-US" altLang="zh-CN" sz="3200" dirty="0">
                <a:solidFill>
                  <a:srgbClr val="000000"/>
                </a:solidFill>
                <a:latin typeface="Times New Roman" pitchFamily="18" charset="0"/>
                <a:cs typeface="Times New Roman" pitchFamily="18" charset="0"/>
              </a:rPr>
              <a:t>3. </a:t>
            </a:r>
            <a:r>
              <a:rPr kumimoji="1" lang="zh-CN" altLang="en-US" sz="3200" dirty="0">
                <a:solidFill>
                  <a:srgbClr val="000000"/>
                </a:solidFill>
                <a:latin typeface="Times New Roman" pitchFamily="18" charset="0"/>
                <a:cs typeface="Times New Roman" pitchFamily="18" charset="0"/>
              </a:rPr>
              <a:t>重新命名</a:t>
            </a:r>
            <a:r>
              <a:rPr kumimoji="1" lang="en-US" altLang="zh-CN" sz="3200" i="1" dirty="0" err="1">
                <a:solidFill>
                  <a:srgbClr val="000000"/>
                </a:solidFill>
                <a:latin typeface="Times New Roman" pitchFamily="18" charset="0"/>
                <a:cs typeface="Times New Roman" pitchFamily="18" charset="0"/>
              </a:rPr>
              <a:t>s</a:t>
            </a:r>
            <a:r>
              <a:rPr kumimoji="1" lang="en-US" altLang="zh-CN" sz="3200" i="1" baseline="-25000" dirty="0" err="1">
                <a:solidFill>
                  <a:srgbClr val="000000"/>
                </a:solidFill>
                <a:latin typeface="Times New Roman" pitchFamily="18" charset="0"/>
                <a:cs typeface="Times New Roman" pitchFamily="18" charset="0"/>
              </a:rPr>
              <a:t>k</a:t>
            </a:r>
            <a:r>
              <a:rPr kumimoji="1" lang="zh-CN" altLang="en-US" sz="3200" i="1" baseline="-25000" dirty="0">
                <a:solidFill>
                  <a:srgbClr val="000000"/>
                </a:solidFill>
                <a:latin typeface="Times New Roman" pitchFamily="18" charset="0"/>
                <a:cs typeface="Times New Roman" pitchFamily="18" charset="0"/>
              </a:rPr>
              <a:t>，</a:t>
            </a:r>
            <a:r>
              <a:rPr kumimoji="1" lang="zh-CN" altLang="en-US" sz="3200" b="1" dirty="0">
                <a:solidFill>
                  <a:srgbClr val="0000FF"/>
                </a:solidFill>
                <a:latin typeface="Times New Roman" pitchFamily="18" charset="0"/>
                <a:cs typeface="Times New Roman" pitchFamily="18" charset="0"/>
              </a:rPr>
              <a:t>归并</a:t>
            </a:r>
            <a:r>
              <a:rPr kumimoji="1" lang="zh-CN" altLang="en-US" sz="3200" dirty="0">
                <a:solidFill>
                  <a:srgbClr val="000000"/>
                </a:solidFill>
                <a:latin typeface="Times New Roman" pitchFamily="18" charset="0"/>
                <a:cs typeface="Times New Roman" pitchFamily="18" charset="0"/>
              </a:rPr>
              <a:t>相同灰度级</a:t>
            </a:r>
            <a:r>
              <a:rPr kumimoji="1" lang="zh-CN" altLang="en-US" sz="3200" dirty="0" smtClean="0">
                <a:solidFill>
                  <a:srgbClr val="000000"/>
                </a:solidFill>
                <a:latin typeface="Times New Roman" pitchFamily="18" charset="0"/>
                <a:cs typeface="Times New Roman" pitchFamily="18" charset="0"/>
              </a:rPr>
              <a:t>的像素数</a:t>
            </a:r>
            <a:r>
              <a:rPr kumimoji="1" lang="zh-CN" altLang="en-US" sz="3200" dirty="0">
                <a:solidFill>
                  <a:srgbClr val="000000"/>
                </a:solidFill>
                <a:latin typeface="Times New Roman" pitchFamily="18" charset="0"/>
                <a:cs typeface="Times New Roman" pitchFamily="18" charset="0"/>
              </a:rPr>
              <a:t>。</a:t>
            </a:r>
            <a:endParaRPr kumimoji="1" lang="zh-CN" altLang="en-US" sz="3200" dirty="0">
              <a:solidFill>
                <a:srgbClr val="000000"/>
              </a:solidFill>
              <a:latin typeface="Times New Roman" pitchFamily="18" charset="0"/>
              <a:cs typeface="Times New Roman" pitchFamily="18" charset="0"/>
              <a:hlinkClick r:id="rId3" action="ppaction://hlinksldjum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2000"/>
                                  </p:stCondLst>
                                  <p:childTnLst>
                                    <p:set>
                                      <p:cBhvr>
                                        <p:cTn id="6" dur="1" fill="hold">
                                          <p:stCondLst>
                                            <p:cond delay="0"/>
                                          </p:stCondLst>
                                        </p:cTn>
                                        <p:tgtEl>
                                          <p:spTgt spid="150547"/>
                                        </p:tgtEl>
                                        <p:attrNameLst>
                                          <p:attrName>style.visibility</p:attrName>
                                        </p:attrNameLst>
                                      </p:cBhvr>
                                      <p:to>
                                        <p:strVal val="visible"/>
                                      </p:to>
                                    </p:set>
                                    <p:animEffect transition="in" filter="strips(downRight)">
                                      <p:cBhvr>
                                        <p:cTn id="7" dur="500"/>
                                        <p:tgtEl>
                                          <p:spTgt spid="150547"/>
                                        </p:tgtEl>
                                      </p:cBhvr>
                                    </p:animEffect>
                                  </p:childTnLst>
                                </p:cTn>
                              </p:par>
                            </p:childTnLst>
                          </p:cTn>
                        </p:par>
                        <p:par>
                          <p:cTn id="8" fill="hold">
                            <p:stCondLst>
                              <p:cond delay="2500"/>
                            </p:stCondLst>
                            <p:childTnLst>
                              <p:par>
                                <p:cTn id="9" presetID="22" presetClass="entr" presetSubtype="8"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4500"/>
                            </p:stCondLst>
                            <p:childTnLst>
                              <p:par>
                                <p:cTn id="17" presetID="22" presetClass="entr" presetSubtype="1" fill="hold" grpId="0" nodeType="afterEffect">
                                  <p:stCondLst>
                                    <p:cond delay="1000"/>
                                  </p:stCondLst>
                                  <p:childTnLst>
                                    <p:set>
                                      <p:cBhvr>
                                        <p:cTn id="18" dur="1" fill="hold">
                                          <p:stCondLst>
                                            <p:cond delay="0"/>
                                          </p:stCondLst>
                                        </p:cTn>
                                        <p:tgtEl>
                                          <p:spTgt spid="150535"/>
                                        </p:tgtEl>
                                        <p:attrNameLst>
                                          <p:attrName>style.visibility</p:attrName>
                                        </p:attrNameLst>
                                      </p:cBhvr>
                                      <p:to>
                                        <p:strVal val="visible"/>
                                      </p:to>
                                    </p:set>
                                    <p:animEffect transition="in" filter="wipe(up)">
                                      <p:cBhvr>
                                        <p:cTn id="19" dur="500"/>
                                        <p:tgtEl>
                                          <p:spTgt spid="150535"/>
                                        </p:tgtEl>
                                      </p:cBhvr>
                                    </p:animEffect>
                                  </p:childTnLst>
                                </p:cTn>
                              </p:par>
                            </p:childTnLst>
                          </p:cTn>
                        </p:par>
                        <p:par>
                          <p:cTn id="20" fill="hold">
                            <p:stCondLst>
                              <p:cond delay="6000"/>
                            </p:stCondLst>
                            <p:childTnLst>
                              <p:par>
                                <p:cTn id="21" presetID="22" presetClass="entr" presetSubtype="1" fill="hold" grpId="0" nodeType="afterEffect">
                                  <p:stCondLst>
                                    <p:cond delay="1000"/>
                                  </p:stCondLst>
                                  <p:childTnLst>
                                    <p:set>
                                      <p:cBhvr>
                                        <p:cTn id="22" dur="1" fill="hold">
                                          <p:stCondLst>
                                            <p:cond delay="0"/>
                                          </p:stCondLst>
                                        </p:cTn>
                                        <p:tgtEl>
                                          <p:spTgt spid="150536"/>
                                        </p:tgtEl>
                                        <p:attrNameLst>
                                          <p:attrName>style.visibility</p:attrName>
                                        </p:attrNameLst>
                                      </p:cBhvr>
                                      <p:to>
                                        <p:strVal val="visible"/>
                                      </p:to>
                                    </p:set>
                                    <p:animEffect transition="in" filter="wipe(up)">
                                      <p:cBhvr>
                                        <p:cTn id="23" dur="500"/>
                                        <p:tgtEl>
                                          <p:spTgt spid="150536"/>
                                        </p:tgtEl>
                                      </p:cBhvr>
                                    </p:animEffect>
                                  </p:childTnLst>
                                </p:cTn>
                              </p:par>
                            </p:childTnLst>
                          </p:cTn>
                        </p:par>
                        <p:par>
                          <p:cTn id="24" fill="hold">
                            <p:stCondLst>
                              <p:cond delay="7500"/>
                            </p:stCondLst>
                            <p:childTnLst>
                              <p:par>
                                <p:cTn id="25" presetID="22" presetClass="entr" presetSubtype="1" fill="hold" grpId="0" nodeType="afterEffect">
                                  <p:stCondLst>
                                    <p:cond delay="1000"/>
                                  </p:stCondLst>
                                  <p:childTnLst>
                                    <p:set>
                                      <p:cBhvr>
                                        <p:cTn id="26" dur="1" fill="hold">
                                          <p:stCondLst>
                                            <p:cond delay="0"/>
                                          </p:stCondLst>
                                        </p:cTn>
                                        <p:tgtEl>
                                          <p:spTgt spid="150537"/>
                                        </p:tgtEl>
                                        <p:attrNameLst>
                                          <p:attrName>style.visibility</p:attrName>
                                        </p:attrNameLst>
                                      </p:cBhvr>
                                      <p:to>
                                        <p:strVal val="visible"/>
                                      </p:to>
                                    </p:set>
                                    <p:animEffect transition="in" filter="wipe(up)">
                                      <p:cBhvr>
                                        <p:cTn id="27" dur="500"/>
                                        <p:tgtEl>
                                          <p:spTgt spid="150537"/>
                                        </p:tgtEl>
                                      </p:cBhvr>
                                    </p:animEffect>
                                  </p:childTnLst>
                                </p:cTn>
                              </p:par>
                            </p:childTnLst>
                          </p:cTn>
                        </p:par>
                        <p:par>
                          <p:cTn id="28" fill="hold">
                            <p:stCondLst>
                              <p:cond delay="9000"/>
                            </p:stCondLst>
                            <p:childTnLst>
                              <p:par>
                                <p:cTn id="29" presetID="15" presetClass="entr" presetSubtype="0" fill="hold" grpId="0" nodeType="afterEffect">
                                  <p:stCondLst>
                                    <p:cond delay="0"/>
                                  </p:stCondLst>
                                  <p:childTnLst>
                                    <p:set>
                                      <p:cBhvr>
                                        <p:cTn id="30" dur="1" fill="hold">
                                          <p:stCondLst>
                                            <p:cond delay="0"/>
                                          </p:stCondLst>
                                        </p:cTn>
                                        <p:tgtEl>
                                          <p:spTgt spid="150550"/>
                                        </p:tgtEl>
                                        <p:attrNameLst>
                                          <p:attrName>style.visibility</p:attrName>
                                        </p:attrNameLst>
                                      </p:cBhvr>
                                      <p:to>
                                        <p:strVal val="visible"/>
                                      </p:to>
                                    </p:set>
                                    <p:anim calcmode="lin" valueType="num">
                                      <p:cBhvr>
                                        <p:cTn id="31" dur="1000" fill="hold"/>
                                        <p:tgtEl>
                                          <p:spTgt spid="150550"/>
                                        </p:tgtEl>
                                        <p:attrNameLst>
                                          <p:attrName>ppt_w</p:attrName>
                                        </p:attrNameLst>
                                      </p:cBhvr>
                                      <p:tavLst>
                                        <p:tav tm="0">
                                          <p:val>
                                            <p:fltVal val="0"/>
                                          </p:val>
                                        </p:tav>
                                        <p:tav tm="100000">
                                          <p:val>
                                            <p:strVal val="#ppt_w"/>
                                          </p:val>
                                        </p:tav>
                                      </p:tavLst>
                                    </p:anim>
                                    <p:anim calcmode="lin" valueType="num">
                                      <p:cBhvr>
                                        <p:cTn id="32" dur="1000" fill="hold"/>
                                        <p:tgtEl>
                                          <p:spTgt spid="150550"/>
                                        </p:tgtEl>
                                        <p:attrNameLst>
                                          <p:attrName>ppt_h</p:attrName>
                                        </p:attrNameLst>
                                      </p:cBhvr>
                                      <p:tavLst>
                                        <p:tav tm="0">
                                          <p:val>
                                            <p:fltVal val="0"/>
                                          </p:val>
                                        </p:tav>
                                        <p:tav tm="100000">
                                          <p:val>
                                            <p:strVal val="#ppt_h"/>
                                          </p:val>
                                        </p:tav>
                                      </p:tavLst>
                                    </p:anim>
                                    <p:anim calcmode="lin" valueType="num">
                                      <p:cBhvr>
                                        <p:cTn id="33" dur="1000" fill="hold"/>
                                        <p:tgtEl>
                                          <p:spTgt spid="15055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50550"/>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9"/>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5" grpId="0" autoUpdateAnimBg="0"/>
      <p:bldP spid="150536" grpId="0" autoUpdateAnimBg="0"/>
      <p:bldP spid="150537" grpId="0" autoUpdateAnimBg="0"/>
      <p:bldP spid="150547" grpId="0" animBg="1"/>
      <p:bldP spid="15055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2" cstate="print"/>
          <a:srcRect/>
          <a:stretch>
            <a:fillRect/>
          </a:stretch>
        </p:blipFill>
        <p:spPr bwMode="auto">
          <a:xfrm>
            <a:off x="990600" y="1520825"/>
            <a:ext cx="3581400" cy="2686050"/>
          </a:xfrm>
          <a:prstGeom prst="rect">
            <a:avLst/>
          </a:prstGeom>
          <a:noFill/>
          <a:ln w="76200" cmpd="tri">
            <a:noFill/>
            <a:miter lim="800000"/>
            <a:headEnd type="none" w="sm" len="sm"/>
            <a:tailEnd type="none" w="sm" len="sm"/>
          </a:ln>
        </p:spPr>
      </p:pic>
      <p:pic>
        <p:nvPicPr>
          <p:cNvPr id="119811" name="Picture 3"/>
          <p:cNvPicPr>
            <a:picLocks noChangeAspect="1" noChangeArrowheads="1"/>
          </p:cNvPicPr>
          <p:nvPr/>
        </p:nvPicPr>
        <p:blipFill>
          <a:blip r:embed="rId3" cstate="print"/>
          <a:srcRect/>
          <a:stretch>
            <a:fillRect/>
          </a:stretch>
        </p:blipFill>
        <p:spPr bwMode="auto">
          <a:xfrm>
            <a:off x="4800600" y="3092450"/>
            <a:ext cx="3581400" cy="2686050"/>
          </a:xfrm>
          <a:prstGeom prst="rect">
            <a:avLst/>
          </a:prstGeom>
          <a:noFill/>
          <a:ln w="76200" cmpd="tri">
            <a:noFill/>
            <a:miter lim="800000"/>
            <a:headEnd type="none" w="sm" len="sm"/>
            <a:tailEnd type="none" w="sm" len="sm"/>
          </a:ln>
        </p:spPr>
      </p:pic>
      <p:sp>
        <p:nvSpPr>
          <p:cNvPr id="151556" name="AutoShape 4"/>
          <p:cNvSpPr>
            <a:spLocks noChangeArrowheads="1"/>
          </p:cNvSpPr>
          <p:nvPr/>
        </p:nvSpPr>
        <p:spPr bwMode="auto">
          <a:xfrm rot="5400000">
            <a:off x="4686300" y="2139950"/>
            <a:ext cx="762000" cy="838200"/>
          </a:xfrm>
          <a:custGeom>
            <a:avLst/>
            <a:gdLst>
              <a:gd name="T0" fmla="*/ 533612 w 21600"/>
              <a:gd name="T1" fmla="*/ 0 h 21600"/>
              <a:gd name="T2" fmla="*/ 533612 w 21600"/>
              <a:gd name="T3" fmla="*/ 471798 h 21600"/>
              <a:gd name="T4" fmla="*/ 114194 w 21600"/>
              <a:gd name="T5" fmla="*/ 838200 h 21600"/>
              <a:gd name="T6" fmla="*/ 762000 w 21600"/>
              <a:gd name="T7" fmla="*/ 23589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FF">
              <a:alpha val="50195"/>
            </a:srgbClr>
          </a:solidFill>
          <a:ln w="19050">
            <a:solidFill>
              <a:srgbClr val="CC0000"/>
            </a:solidFill>
            <a:miter lim="800000"/>
            <a:headEnd type="none" w="sm" len="sm"/>
            <a:tailEnd type="none" w="sm" len="lg"/>
          </a:ln>
        </p:spPr>
        <p:txBody>
          <a:bodyPr wrap="none" anchor="ctr"/>
          <a:lstStyle/>
          <a:p>
            <a:endParaRPr lang="zh-CN" altLang="en-US">
              <a:latin typeface="Times New Roman" pitchFamily="18" charset="0"/>
              <a:cs typeface="Times New Roman" pitchFamily="18" charset="0"/>
            </a:endParaRPr>
          </a:p>
        </p:txBody>
      </p:sp>
      <p:sp>
        <p:nvSpPr>
          <p:cNvPr id="151557" name="Rectangle 5"/>
          <p:cNvSpPr>
            <a:spLocks noChangeArrowheads="1"/>
          </p:cNvSpPr>
          <p:nvPr/>
        </p:nvSpPr>
        <p:spPr bwMode="auto">
          <a:xfrm>
            <a:off x="5334000" y="2101850"/>
            <a:ext cx="2133600" cy="704850"/>
          </a:xfrm>
          <a:prstGeom prst="rect">
            <a:avLst/>
          </a:prstGeom>
          <a:noFill/>
          <a:ln w="9525">
            <a:noFill/>
            <a:miter lim="800000"/>
            <a:headEnd/>
            <a:tailEnd/>
          </a:ln>
        </p:spPr>
        <p:txBody>
          <a:bodyPr lIns="92075" tIns="46038" rIns="92075" bIns="46038" anchor="ctr"/>
          <a:lstStyle/>
          <a:p>
            <a:r>
              <a:rPr lang="en-US" altLang="zh-CN" b="0">
                <a:latin typeface="Times New Roman" pitchFamily="18" charset="0"/>
                <a:cs typeface="Times New Roman" pitchFamily="18" charset="0"/>
              </a:rPr>
              <a:t>equalization</a:t>
            </a:r>
          </a:p>
        </p:txBody>
      </p:sp>
      <p:sp>
        <p:nvSpPr>
          <p:cNvPr id="119814" name="Text Box 8"/>
          <p:cNvSpPr txBox="1">
            <a:spLocks noChangeArrowheads="1"/>
          </p:cNvSpPr>
          <p:nvPr/>
        </p:nvSpPr>
        <p:spPr bwMode="auto">
          <a:xfrm>
            <a:off x="903288" y="1124744"/>
            <a:ext cx="6231193" cy="369332"/>
          </a:xfrm>
          <a:prstGeom prst="rect">
            <a:avLst/>
          </a:prstGeom>
          <a:noFill/>
          <a:ln w="9525">
            <a:noFill/>
            <a:miter lim="800000"/>
            <a:headEnd/>
            <a:tailEnd/>
          </a:ln>
        </p:spPr>
        <p:txBody>
          <a:bodyPr wrap="none">
            <a:spAutoFit/>
          </a:bodyPr>
          <a:lstStyle/>
          <a:p>
            <a:r>
              <a:rPr lang="en-US" altLang="zh-CN" b="0" dirty="0">
                <a:latin typeface="Times New Roman" pitchFamily="18" charset="0"/>
                <a:cs typeface="Times New Roman" pitchFamily="18" charset="0"/>
              </a:rPr>
              <a:t>Comparison of histogram before and after histogram equalization</a:t>
            </a:r>
          </a:p>
        </p:txBody>
      </p:sp>
      <p:sp>
        <p:nvSpPr>
          <p:cNvPr id="119815" name="Rectangle 9"/>
          <p:cNvSpPr>
            <a:spLocks noChangeArrowheads="1"/>
          </p:cNvSpPr>
          <p:nvPr/>
        </p:nvSpPr>
        <p:spPr bwMode="auto">
          <a:xfrm>
            <a:off x="1763688" y="332656"/>
            <a:ext cx="5827236" cy="769441"/>
          </a:xfrm>
          <a:prstGeom prst="rect">
            <a:avLst/>
          </a:prstGeom>
          <a:noFill/>
          <a:ln w="12700">
            <a:noFill/>
            <a:prstDash val="sysDot"/>
            <a:miter lim="800000"/>
            <a:headEnd type="none" w="sm" len="sm"/>
            <a:tailEnd type="none" w="sm" len="lg"/>
          </a:ln>
        </p:spPr>
        <p:txBody>
          <a:bodyPr wrap="none">
            <a:spAutoFit/>
          </a:bodyPr>
          <a:lstStyle/>
          <a:p>
            <a:r>
              <a:rPr kumimoji="1" lang="zh-CN" altLang="en-US" sz="4400" b="1" dirty="0">
                <a:latin typeface="Times New Roman" pitchFamily="18" charset="0"/>
                <a:ea typeface="+mj-ea"/>
                <a:cs typeface="Times New Roman" pitchFamily="18" charset="0"/>
              </a:rPr>
              <a:t>均衡化前后直方图比较</a:t>
            </a:r>
          </a:p>
        </p:txBody>
      </p:sp>
      <p:pic>
        <p:nvPicPr>
          <p:cNvPr id="645121" name="Picture 1"/>
          <p:cNvPicPr>
            <a:picLocks noChangeAspect="1" noChangeArrowheads="1"/>
          </p:cNvPicPr>
          <p:nvPr/>
        </p:nvPicPr>
        <p:blipFill>
          <a:blip r:embed="rId4"/>
          <a:srcRect/>
          <a:stretch>
            <a:fillRect/>
          </a:stretch>
        </p:blipFill>
        <p:spPr bwMode="auto">
          <a:xfrm>
            <a:off x="5429256" y="3786190"/>
            <a:ext cx="268199" cy="1704981"/>
          </a:xfrm>
          <a:prstGeom prst="rect">
            <a:avLst/>
          </a:prstGeom>
          <a:noFill/>
          <a:ln w="9525">
            <a:noFill/>
            <a:miter lim="800000"/>
            <a:headEnd/>
            <a:tailEnd/>
          </a:ln>
          <a:effectLst/>
        </p:spPr>
      </p:pic>
      <p:sp>
        <p:nvSpPr>
          <p:cNvPr id="9" name="矩形 8"/>
          <p:cNvSpPr/>
          <p:nvPr/>
        </p:nvSpPr>
        <p:spPr>
          <a:xfrm>
            <a:off x="5715008" y="3708000"/>
            <a:ext cx="357190" cy="1785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51556"/>
                                        </p:tgtEl>
                                        <p:attrNameLst>
                                          <p:attrName>style.visibility</p:attrName>
                                        </p:attrNameLst>
                                      </p:cBhvr>
                                      <p:to>
                                        <p:strVal val="visible"/>
                                      </p:to>
                                    </p:set>
                                    <p:animEffect transition="in" filter="strips(downLeft)">
                                      <p:cBhvr>
                                        <p:cTn id="7" dur="500"/>
                                        <p:tgtEl>
                                          <p:spTgt spid="15155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1557"/>
                                        </p:tgtEl>
                                        <p:attrNameLst>
                                          <p:attrName>style.visibility</p:attrName>
                                        </p:attrNameLst>
                                      </p:cBhvr>
                                      <p:to>
                                        <p:strVal val="visible"/>
                                      </p:to>
                                    </p:set>
                                    <p:animEffect transition="in" filter="wipe(left)">
                                      <p:cBhvr>
                                        <p:cTn id="11" dur="500"/>
                                        <p:tgtEl>
                                          <p:spTgt spid="151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animBg="1"/>
      <p:bldP spid="151557"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4"/>
          <p:cNvPicPr>
            <a:picLocks noChangeAspect="1" noChangeArrowheads="1"/>
          </p:cNvPicPr>
          <p:nvPr/>
        </p:nvPicPr>
        <p:blipFill>
          <a:blip r:embed="rId3" cstate="print"/>
          <a:srcRect t="49707"/>
          <a:stretch>
            <a:fillRect/>
          </a:stretch>
        </p:blipFill>
        <p:spPr bwMode="auto">
          <a:xfrm>
            <a:off x="4571968" y="292864"/>
            <a:ext cx="4319587" cy="3349625"/>
          </a:xfrm>
          <a:prstGeom prst="rect">
            <a:avLst/>
          </a:prstGeom>
          <a:noFill/>
          <a:ln w="9525">
            <a:noFill/>
            <a:miter lim="800000"/>
            <a:headEnd/>
            <a:tailEnd/>
          </a:ln>
        </p:spPr>
      </p:pic>
      <p:pic>
        <p:nvPicPr>
          <p:cNvPr id="120835" name="Picture 5"/>
          <p:cNvPicPr>
            <a:picLocks noChangeAspect="1" noChangeArrowheads="1"/>
          </p:cNvPicPr>
          <p:nvPr/>
        </p:nvPicPr>
        <p:blipFill>
          <a:blip r:embed="rId4" cstate="print"/>
          <a:srcRect t="30518"/>
          <a:stretch>
            <a:fillRect/>
          </a:stretch>
        </p:blipFill>
        <p:spPr bwMode="auto">
          <a:xfrm>
            <a:off x="98384" y="3767380"/>
            <a:ext cx="8650618" cy="754584"/>
          </a:xfrm>
          <a:prstGeom prst="rect">
            <a:avLst/>
          </a:prstGeom>
          <a:noFill/>
          <a:ln w="9525">
            <a:noFill/>
            <a:miter lim="800000"/>
            <a:headEnd/>
            <a:tailEnd/>
          </a:ln>
        </p:spPr>
      </p:pic>
      <p:pic>
        <p:nvPicPr>
          <p:cNvPr id="120836" name="Picture 7"/>
          <p:cNvPicPr>
            <a:picLocks noChangeAspect="1" noChangeArrowheads="1"/>
          </p:cNvPicPr>
          <p:nvPr/>
        </p:nvPicPr>
        <p:blipFill>
          <a:blip r:embed="rId3" cstate="print"/>
          <a:srcRect b="49873"/>
          <a:stretch>
            <a:fillRect/>
          </a:stretch>
        </p:blipFill>
        <p:spPr bwMode="auto">
          <a:xfrm>
            <a:off x="215868" y="292864"/>
            <a:ext cx="4356100" cy="3367087"/>
          </a:xfrm>
          <a:prstGeom prst="rect">
            <a:avLst/>
          </a:prstGeom>
          <a:noFill/>
          <a:ln w="9525">
            <a:noFill/>
            <a:miter lim="800000"/>
            <a:headEnd/>
            <a:tailEnd/>
          </a:ln>
        </p:spPr>
      </p:pic>
      <p:pic>
        <p:nvPicPr>
          <p:cNvPr id="120837" name="Picture 8"/>
          <p:cNvPicPr>
            <a:picLocks noChangeAspect="1" noChangeArrowheads="1"/>
          </p:cNvPicPr>
          <p:nvPr/>
        </p:nvPicPr>
        <p:blipFill>
          <a:blip r:embed="rId5" cstate="print"/>
          <a:srcRect/>
          <a:stretch>
            <a:fillRect/>
          </a:stretch>
        </p:blipFill>
        <p:spPr bwMode="auto">
          <a:xfrm>
            <a:off x="1644" y="4494870"/>
            <a:ext cx="9070950" cy="720080"/>
          </a:xfrm>
          <a:prstGeom prst="rect">
            <a:avLst/>
          </a:prstGeom>
          <a:noFill/>
          <a:ln w="9525">
            <a:noFill/>
            <a:miter lim="800000"/>
            <a:headEnd/>
            <a:tailEnd/>
          </a:ln>
        </p:spPr>
      </p:pic>
      <p:cxnSp>
        <p:nvCxnSpPr>
          <p:cNvPr id="7" name="直接连接符 6"/>
          <p:cNvCxnSpPr/>
          <p:nvPr/>
        </p:nvCxnSpPr>
        <p:spPr>
          <a:xfrm>
            <a:off x="5572100" y="5000636"/>
            <a:ext cx="321471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 Box 7"/>
          <p:cNvSpPr txBox="1">
            <a:spLocks noChangeArrowheads="1"/>
          </p:cNvSpPr>
          <p:nvPr/>
        </p:nvSpPr>
        <p:spPr bwMode="auto">
          <a:xfrm>
            <a:off x="1" y="5171684"/>
            <a:ext cx="9144000" cy="1569660"/>
          </a:xfrm>
          <a:prstGeom prst="rect">
            <a:avLst/>
          </a:prstGeom>
          <a:noFill/>
          <a:ln w="9525">
            <a:noFill/>
            <a:miter lim="800000"/>
            <a:headEnd/>
            <a:tailEnd/>
          </a:ln>
        </p:spPr>
        <p:txBody>
          <a:bodyPr wrap="square">
            <a:spAutoFit/>
          </a:bodyPr>
          <a:lstStyle/>
          <a:p>
            <a:r>
              <a:rPr lang="zh-CN" altLang="en-US" sz="2400" b="1" dirty="0">
                <a:solidFill>
                  <a:srgbClr val="0000FF"/>
                </a:solidFill>
                <a:latin typeface="Times New Roman" pitchFamily="18" charset="0"/>
                <a:cs typeface="Times New Roman" pitchFamily="18" charset="0"/>
              </a:rPr>
              <a:t>特点</a:t>
            </a:r>
            <a:r>
              <a:rPr lang="zh-CN" altLang="en-US" sz="2400" dirty="0">
                <a:solidFill>
                  <a:srgbClr val="FF0000"/>
                </a:solidFill>
                <a:latin typeface="Times New Roman" pitchFamily="18" charset="0"/>
                <a:cs typeface="Times New Roman" pitchFamily="18" charset="0"/>
              </a:rPr>
              <a:t>：</a:t>
            </a:r>
            <a:r>
              <a:rPr lang="zh-CN" altLang="en-US" sz="2400" dirty="0">
                <a:latin typeface="Times New Roman" pitchFamily="18" charset="0"/>
                <a:cs typeface="Times New Roman" pitchFamily="18" charset="0"/>
              </a:rPr>
              <a:t>均衡化后的图像比原图像所</a:t>
            </a:r>
            <a:r>
              <a:rPr lang="zh-CN" altLang="en-US" sz="2400" b="1" dirty="0">
                <a:solidFill>
                  <a:srgbClr val="0000FF"/>
                </a:solidFill>
                <a:latin typeface="Times New Roman" pitchFamily="18" charset="0"/>
                <a:cs typeface="Times New Roman" pitchFamily="18" charset="0"/>
              </a:rPr>
              <a:t>跨越的灰度级范围更宽</a:t>
            </a:r>
            <a:r>
              <a:rPr lang="zh-CN" altLang="en-US" sz="2400" dirty="0">
                <a:latin typeface="Times New Roman" pitchFamily="18" charset="0"/>
                <a:cs typeface="Times New Roman" pitchFamily="18" charset="0"/>
              </a:rPr>
              <a:t>。另外，直方图处理是完全“自主”性质的，即该过程所需的参数完全来自图像本身，不需要任何额外的参数，是一种有力的</a:t>
            </a:r>
            <a:r>
              <a:rPr lang="zh-CN" altLang="en-US" sz="2400" b="1" dirty="0">
                <a:solidFill>
                  <a:srgbClr val="0000FF"/>
                </a:solidFill>
                <a:latin typeface="Times New Roman" pitchFamily="18" charset="0"/>
                <a:cs typeface="Times New Roman" pitchFamily="18" charset="0"/>
              </a:rPr>
              <a:t>自适应增强工具</a:t>
            </a:r>
            <a:r>
              <a:rPr lang="zh-CN" altLang="en-US" sz="2400" dirty="0">
                <a:latin typeface="Times New Roman" pitchFamily="18" charset="0"/>
                <a:cs typeface="Times New Roman" pitchFamily="18" charset="0"/>
              </a:rPr>
              <a:t>。还有，该技术实现起来也很简单。</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42860"/>
            <a:ext cx="8229600" cy="1143000"/>
          </a:xfrm>
        </p:spPr>
        <p:txBody>
          <a:bodyPr/>
          <a:lstStyle/>
          <a:p>
            <a:r>
              <a:rPr lang="zh-CN" altLang="en-US" b="1" dirty="0" smtClean="0"/>
              <a:t>主要内容</a:t>
            </a:r>
            <a:endParaRPr lang="zh-CN" altLang="en-US" b="1" dirty="0"/>
          </a:p>
        </p:txBody>
      </p:sp>
      <p:sp>
        <p:nvSpPr>
          <p:cNvPr id="3" name="内容占位符 2"/>
          <p:cNvSpPr>
            <a:spLocks noGrp="1"/>
          </p:cNvSpPr>
          <p:nvPr>
            <p:ph idx="1"/>
          </p:nvPr>
        </p:nvSpPr>
        <p:spPr>
          <a:xfrm>
            <a:off x="827584" y="1052736"/>
            <a:ext cx="7128792" cy="5805264"/>
          </a:xfrm>
        </p:spPr>
        <p:txBody>
          <a:bodyPr>
            <a:normAutofit fontScale="92500" lnSpcReduction="20000"/>
          </a:bodyPr>
          <a:lstStyle/>
          <a:p>
            <a:pPr>
              <a:buNone/>
            </a:pPr>
            <a:r>
              <a:rPr lang="en-US" altLang="zh-CN" dirty="0" smtClean="0">
                <a:latin typeface="+mn-ea"/>
              </a:rPr>
              <a:t>3.1 </a:t>
            </a:r>
            <a:r>
              <a:rPr lang="zh-CN" altLang="en-US" dirty="0" smtClean="0">
                <a:latin typeface="+mn-ea"/>
              </a:rPr>
              <a:t>引言</a:t>
            </a:r>
            <a:endParaRPr lang="en-US" altLang="zh-CN" dirty="0" smtClean="0">
              <a:latin typeface="+mn-ea"/>
            </a:endParaRPr>
          </a:p>
          <a:p>
            <a:pPr>
              <a:buNone/>
            </a:pPr>
            <a:r>
              <a:rPr lang="en-US" altLang="zh-CN" dirty="0" smtClean="0">
                <a:latin typeface="+mn-ea"/>
              </a:rPr>
              <a:t>3.2 </a:t>
            </a:r>
            <a:r>
              <a:rPr lang="zh-CN" altLang="en-US" dirty="0" smtClean="0">
                <a:latin typeface="+mn-ea"/>
              </a:rPr>
              <a:t>线性变换</a:t>
            </a:r>
            <a:endParaRPr lang="en-US" altLang="zh-CN" dirty="0" smtClean="0">
              <a:latin typeface="+mn-ea"/>
            </a:endParaRPr>
          </a:p>
          <a:p>
            <a:pPr lvl="1">
              <a:buNone/>
            </a:pPr>
            <a:r>
              <a:rPr lang="en-US" altLang="zh-CN" dirty="0" smtClean="0">
                <a:latin typeface="+mn-ea"/>
              </a:rPr>
              <a:t>3.2.1 </a:t>
            </a:r>
            <a:r>
              <a:rPr lang="zh-CN" altLang="en-US" dirty="0" smtClean="0">
                <a:latin typeface="+mn-ea"/>
              </a:rPr>
              <a:t>反色、二值化、线性比例</a:t>
            </a:r>
            <a:endParaRPr lang="en-US" altLang="zh-CN" dirty="0" smtClean="0">
              <a:latin typeface="+mn-ea"/>
            </a:endParaRPr>
          </a:p>
          <a:p>
            <a:pPr lvl="1">
              <a:buNone/>
            </a:pPr>
            <a:r>
              <a:rPr lang="en-US" altLang="zh-CN" dirty="0" smtClean="0">
                <a:latin typeface="+mn-ea"/>
              </a:rPr>
              <a:t>3.2.2 </a:t>
            </a:r>
            <a:r>
              <a:rPr lang="zh-CN" altLang="en-US" dirty="0" smtClean="0">
                <a:latin typeface="+mn-ea"/>
              </a:rPr>
              <a:t>对比度线性展宽</a:t>
            </a:r>
            <a:endParaRPr lang="en-US" altLang="zh-CN" dirty="0" smtClean="0">
              <a:latin typeface="+mn-ea"/>
            </a:endParaRPr>
          </a:p>
          <a:p>
            <a:pPr lvl="1">
              <a:buNone/>
            </a:pPr>
            <a:r>
              <a:rPr lang="en-US" altLang="zh-CN" dirty="0" smtClean="0">
                <a:latin typeface="+mn-ea"/>
              </a:rPr>
              <a:t>3.2.3 </a:t>
            </a:r>
            <a:r>
              <a:rPr lang="zh-CN" altLang="en-US" dirty="0" smtClean="0">
                <a:latin typeface="+mn-ea"/>
              </a:rPr>
              <a:t>灰级窗与灰级窗切片</a:t>
            </a:r>
            <a:endParaRPr lang="en-US" altLang="zh-CN" dirty="0" smtClean="0">
              <a:latin typeface="+mn-ea"/>
            </a:endParaRPr>
          </a:p>
          <a:p>
            <a:pPr lvl="1">
              <a:buNone/>
            </a:pPr>
            <a:r>
              <a:rPr lang="en-US" altLang="zh-CN" dirty="0" smtClean="0">
                <a:latin typeface="+mn-ea"/>
              </a:rPr>
              <a:t>3.2.4 </a:t>
            </a:r>
            <a:r>
              <a:rPr lang="zh-CN" altLang="en-US" dirty="0" smtClean="0">
                <a:latin typeface="+mn-ea"/>
              </a:rPr>
              <a:t>线性动态范围调整</a:t>
            </a:r>
            <a:endParaRPr lang="en-US" altLang="zh-CN" dirty="0" smtClean="0">
              <a:latin typeface="+mn-ea"/>
            </a:endParaRPr>
          </a:p>
          <a:p>
            <a:pPr>
              <a:buNone/>
            </a:pPr>
            <a:r>
              <a:rPr lang="en-US" altLang="zh-CN" b="1" dirty="0" smtClean="0">
                <a:solidFill>
                  <a:srgbClr val="0000FF"/>
                </a:solidFill>
                <a:latin typeface="+mn-ea"/>
              </a:rPr>
              <a:t>3.3 </a:t>
            </a:r>
            <a:r>
              <a:rPr lang="zh-CN" altLang="en-US" b="1" dirty="0" smtClean="0">
                <a:solidFill>
                  <a:srgbClr val="0000FF"/>
                </a:solidFill>
                <a:latin typeface="+mn-ea"/>
              </a:rPr>
              <a:t>非线性变换</a:t>
            </a:r>
            <a:endParaRPr lang="en-US" altLang="zh-CN" b="1" dirty="0" smtClean="0">
              <a:solidFill>
                <a:srgbClr val="0000FF"/>
              </a:solidFill>
              <a:latin typeface="+mn-ea"/>
            </a:endParaRPr>
          </a:p>
          <a:p>
            <a:pPr lvl="1">
              <a:buNone/>
            </a:pPr>
            <a:r>
              <a:rPr lang="en-US" altLang="zh-CN" b="1" dirty="0" smtClean="0">
                <a:solidFill>
                  <a:srgbClr val="0000FF"/>
                </a:solidFill>
                <a:latin typeface="+mn-ea"/>
              </a:rPr>
              <a:t>3.3.1 </a:t>
            </a:r>
            <a:r>
              <a:rPr lang="zh-CN" altLang="en-US" b="1" dirty="0" smtClean="0">
                <a:solidFill>
                  <a:srgbClr val="0000FF"/>
                </a:solidFill>
                <a:latin typeface="+mn-ea"/>
              </a:rPr>
              <a:t>对数变换</a:t>
            </a:r>
            <a:endParaRPr lang="en-US" altLang="zh-CN" b="1" dirty="0" smtClean="0">
              <a:solidFill>
                <a:srgbClr val="0000FF"/>
              </a:solidFill>
              <a:latin typeface="+mn-ea"/>
            </a:endParaRPr>
          </a:p>
          <a:p>
            <a:pPr lvl="1">
              <a:buNone/>
            </a:pPr>
            <a:r>
              <a:rPr lang="en-US" altLang="zh-CN" dirty="0" smtClean="0">
                <a:latin typeface="+mn-ea"/>
              </a:rPr>
              <a:t>3.3.2 </a:t>
            </a:r>
            <a:r>
              <a:rPr lang="zh-CN" altLang="en-US" dirty="0" smtClean="0">
                <a:latin typeface="+mn-ea"/>
              </a:rPr>
              <a:t>指数变换</a:t>
            </a:r>
            <a:endParaRPr lang="en-US" altLang="zh-CN" dirty="0" smtClean="0">
              <a:latin typeface="+mn-ea"/>
            </a:endParaRPr>
          </a:p>
          <a:p>
            <a:pPr lvl="1">
              <a:buNone/>
            </a:pPr>
            <a:r>
              <a:rPr lang="en-US" altLang="zh-CN" dirty="0" smtClean="0">
                <a:latin typeface="+mn-ea"/>
              </a:rPr>
              <a:t>3.3.3 </a:t>
            </a:r>
            <a:r>
              <a:rPr lang="zh-CN" altLang="en-US" dirty="0" smtClean="0">
                <a:latin typeface="+mn-ea"/>
              </a:rPr>
              <a:t>幂律变换</a:t>
            </a:r>
            <a:endParaRPr lang="en-US" altLang="zh-CN" dirty="0" smtClean="0">
              <a:latin typeface="+mn-ea"/>
            </a:endParaRPr>
          </a:p>
          <a:p>
            <a:pPr>
              <a:buNone/>
            </a:pPr>
            <a:r>
              <a:rPr lang="en-US" altLang="zh-CN" dirty="0" smtClean="0">
                <a:latin typeface="+mn-ea"/>
              </a:rPr>
              <a:t>3.4 </a:t>
            </a:r>
            <a:r>
              <a:rPr lang="zh-CN" altLang="en-US" dirty="0" smtClean="0">
                <a:latin typeface="+mn-ea"/>
              </a:rPr>
              <a:t>直方图增强方法</a:t>
            </a:r>
            <a:endParaRPr lang="en-US" altLang="zh-CN" dirty="0" smtClean="0">
              <a:latin typeface="+mn-ea"/>
            </a:endParaRPr>
          </a:p>
          <a:p>
            <a:pPr lvl="1">
              <a:buNone/>
            </a:pPr>
            <a:r>
              <a:rPr lang="en-US" altLang="zh-CN" dirty="0" smtClean="0">
                <a:latin typeface="+mn-ea"/>
              </a:rPr>
              <a:t>3.4.1 </a:t>
            </a:r>
            <a:r>
              <a:rPr lang="zh-CN" altLang="en-US" dirty="0" smtClean="0">
                <a:latin typeface="+mn-ea"/>
              </a:rPr>
              <a:t>直方图均衡化</a:t>
            </a:r>
            <a:endParaRPr lang="en-US" altLang="zh-CN" dirty="0" smtClean="0">
              <a:latin typeface="+mn-ea"/>
            </a:endParaRPr>
          </a:p>
          <a:p>
            <a:pPr lvl="1">
              <a:buNone/>
            </a:pPr>
            <a:r>
              <a:rPr lang="en-US" altLang="zh-CN" dirty="0" smtClean="0">
                <a:latin typeface="+mn-ea"/>
              </a:rPr>
              <a:t>3.4.2 </a:t>
            </a:r>
            <a:r>
              <a:rPr lang="zh-CN" altLang="en-US" dirty="0" smtClean="0">
                <a:latin typeface="+mn-ea"/>
              </a:rPr>
              <a:t>直方图规定化</a:t>
            </a:r>
            <a:endParaRPr lang="zh-CN" altLang="en-US" dirty="0">
              <a:latin typeface="+mn-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4"/>
          <p:cNvPicPr>
            <a:picLocks noChangeAspect="1" noChangeArrowheads="1"/>
          </p:cNvPicPr>
          <p:nvPr/>
        </p:nvPicPr>
        <p:blipFill>
          <a:blip r:embed="rId3" cstate="print"/>
          <a:srcRect/>
          <a:stretch>
            <a:fillRect/>
          </a:stretch>
        </p:blipFill>
        <p:spPr bwMode="auto">
          <a:xfrm>
            <a:off x="856310" y="1340768"/>
            <a:ext cx="8287690" cy="4768304"/>
          </a:xfrm>
          <a:prstGeom prst="rect">
            <a:avLst/>
          </a:prstGeom>
          <a:noFill/>
          <a:ln w="9525">
            <a:noFill/>
            <a:miter lim="800000"/>
            <a:headEnd/>
            <a:tailEnd/>
          </a:ln>
        </p:spPr>
      </p:pic>
      <p:sp>
        <p:nvSpPr>
          <p:cNvPr id="121859" name="Text Box 5"/>
          <p:cNvSpPr txBox="1">
            <a:spLocks noChangeArrowheads="1"/>
          </p:cNvSpPr>
          <p:nvPr/>
        </p:nvSpPr>
        <p:spPr bwMode="auto">
          <a:xfrm>
            <a:off x="1691680" y="404813"/>
            <a:ext cx="6408712" cy="769441"/>
          </a:xfrm>
          <a:prstGeom prst="rect">
            <a:avLst/>
          </a:prstGeom>
          <a:noFill/>
          <a:ln w="9525">
            <a:noFill/>
            <a:miter lim="800000"/>
            <a:headEnd/>
            <a:tailEnd/>
          </a:ln>
        </p:spPr>
        <p:txBody>
          <a:bodyPr wrap="square">
            <a:spAutoFit/>
          </a:bodyPr>
          <a:lstStyle/>
          <a:p>
            <a:pPr>
              <a:spcBef>
                <a:spcPct val="50000"/>
              </a:spcBef>
            </a:pPr>
            <a:r>
              <a:rPr lang="zh-CN" altLang="en-US" sz="4400" b="1" dirty="0" smtClean="0"/>
              <a:t>前图四</a:t>
            </a:r>
            <a:r>
              <a:rPr lang="zh-CN" altLang="en-US" sz="4400" b="1" dirty="0"/>
              <a:t>个不同的转换函数</a:t>
            </a:r>
          </a:p>
        </p:txBody>
      </p:sp>
      <p:sp>
        <p:nvSpPr>
          <p:cNvPr id="4" name="TextBox 3"/>
          <p:cNvSpPr txBox="1"/>
          <p:nvPr/>
        </p:nvSpPr>
        <p:spPr>
          <a:xfrm>
            <a:off x="357158" y="3857628"/>
            <a:ext cx="2143140" cy="584775"/>
          </a:xfrm>
          <a:prstGeom prst="rect">
            <a:avLst/>
          </a:prstGeom>
          <a:noFill/>
        </p:spPr>
        <p:txBody>
          <a:bodyPr wrap="square" rtlCol="0">
            <a:spAutoFit/>
          </a:bodyPr>
          <a:lstStyle/>
          <a:p>
            <a:r>
              <a:rPr lang="zh-CN" altLang="en-US" sz="3200" dirty="0" smtClean="0"/>
              <a:t>自适应性</a:t>
            </a:r>
            <a:endParaRPr lang="zh-CN" altLang="en-US" sz="3200" dirty="0"/>
          </a:p>
        </p:txBody>
      </p:sp>
      <p:pic>
        <p:nvPicPr>
          <p:cNvPr id="5" name="Picture 4"/>
          <p:cNvPicPr>
            <a:picLocks noChangeAspect="1" noChangeArrowheads="1"/>
          </p:cNvPicPr>
          <p:nvPr/>
        </p:nvPicPr>
        <p:blipFill>
          <a:blip r:embed="rId4" cstate="print"/>
          <a:srcRect t="49707"/>
          <a:stretch>
            <a:fillRect/>
          </a:stretch>
        </p:blipFill>
        <p:spPr bwMode="auto">
          <a:xfrm flipH="1">
            <a:off x="1741685" y="5081739"/>
            <a:ext cx="1516622" cy="1176065"/>
          </a:xfrm>
          <a:prstGeom prst="rect">
            <a:avLst/>
          </a:prstGeom>
          <a:noFill/>
          <a:ln w="9525">
            <a:noFill/>
            <a:miter lim="800000"/>
            <a:headEnd/>
            <a:tailEnd/>
          </a:ln>
        </p:spPr>
      </p:pic>
      <p:pic>
        <p:nvPicPr>
          <p:cNvPr id="6" name="Picture 7"/>
          <p:cNvPicPr>
            <a:picLocks noChangeAspect="1" noChangeArrowheads="1"/>
          </p:cNvPicPr>
          <p:nvPr/>
        </p:nvPicPr>
        <p:blipFill>
          <a:blip r:embed="rId4" cstate="print"/>
          <a:srcRect b="49873"/>
          <a:stretch>
            <a:fillRect/>
          </a:stretch>
        </p:blipFill>
        <p:spPr bwMode="auto">
          <a:xfrm flipH="1">
            <a:off x="175151" y="5067402"/>
            <a:ext cx="1540059" cy="11904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8" name="Picture 4"/>
          <p:cNvPicPr>
            <a:picLocks noChangeAspect="1" noChangeArrowheads="1"/>
          </p:cNvPicPr>
          <p:nvPr/>
        </p:nvPicPr>
        <p:blipFill>
          <a:blip r:embed="rId2" cstate="print"/>
          <a:srcRect/>
          <a:stretch>
            <a:fillRect/>
          </a:stretch>
        </p:blipFill>
        <p:spPr bwMode="auto">
          <a:xfrm>
            <a:off x="358775" y="1263550"/>
            <a:ext cx="8461375" cy="4757738"/>
          </a:xfrm>
          <a:prstGeom prst="rect">
            <a:avLst/>
          </a:prstGeom>
          <a:noFill/>
          <a:ln w="9525">
            <a:noFill/>
            <a:miter lim="800000"/>
            <a:headEnd/>
            <a:tailEnd/>
          </a:ln>
          <a:effectLst/>
        </p:spPr>
      </p:pic>
      <p:sp>
        <p:nvSpPr>
          <p:cNvPr id="257029" name="Text Box 5"/>
          <p:cNvSpPr txBox="1">
            <a:spLocks noChangeArrowheads="1"/>
          </p:cNvSpPr>
          <p:nvPr/>
        </p:nvSpPr>
        <p:spPr bwMode="auto">
          <a:xfrm>
            <a:off x="827584" y="6021288"/>
            <a:ext cx="6985074" cy="584775"/>
          </a:xfrm>
          <a:prstGeom prst="rect">
            <a:avLst/>
          </a:prstGeom>
          <a:noFill/>
          <a:ln w="9525">
            <a:noFill/>
            <a:miter lim="800000"/>
            <a:headEnd/>
            <a:tailEnd/>
          </a:ln>
          <a:effectLst/>
        </p:spPr>
        <p:txBody>
          <a:bodyPr wrap="square">
            <a:spAutoFit/>
          </a:bodyPr>
          <a:lstStyle/>
          <a:p>
            <a:pPr>
              <a:spcBef>
                <a:spcPct val="50000"/>
              </a:spcBef>
            </a:pPr>
            <a:r>
              <a:rPr lang="zh-CN" altLang="en-US" sz="3200" dirty="0"/>
              <a:t>原图，高通，高通加强，</a:t>
            </a:r>
            <a:r>
              <a:rPr lang="zh-CN" altLang="en-US" sz="3200" dirty="0" smtClean="0"/>
              <a:t>直方图均衡。</a:t>
            </a:r>
            <a:endParaRPr lang="zh-CN" altLang="en-US" sz="3200" dirty="0"/>
          </a:p>
        </p:txBody>
      </p:sp>
      <p:sp>
        <p:nvSpPr>
          <p:cNvPr id="6" name="Rectangle 26"/>
          <p:cNvSpPr>
            <a:spLocks noChangeArrowheads="1"/>
          </p:cNvSpPr>
          <p:nvPr/>
        </p:nvSpPr>
        <p:spPr bwMode="auto">
          <a:xfrm>
            <a:off x="2483768" y="404664"/>
            <a:ext cx="4861297" cy="706437"/>
          </a:xfrm>
          <a:prstGeom prst="rect">
            <a:avLst/>
          </a:prstGeom>
          <a:noFill/>
          <a:ln w="9525">
            <a:noFill/>
            <a:miter lim="800000"/>
            <a:headEnd/>
            <a:tailEnd/>
          </a:ln>
          <a:effectLst/>
        </p:spPr>
        <p:txBody>
          <a:bodyPr/>
          <a:lstStyle/>
          <a:p>
            <a:pPr algn="just"/>
            <a:r>
              <a:rPr lang="zh-CN" altLang="en-US" sz="4400" b="1" dirty="0" smtClean="0"/>
              <a:t>图像增强示例</a:t>
            </a:r>
            <a:endParaRPr lang="zh-CN" altLang="en-US" sz="4400" b="1"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772816"/>
            <a:ext cx="8229600" cy="1143000"/>
          </a:xfrm>
        </p:spPr>
        <p:txBody>
          <a:bodyPr>
            <a:normAutofit/>
          </a:bodyPr>
          <a:lstStyle/>
          <a:p>
            <a:r>
              <a:rPr lang="en-US" altLang="zh-CN" sz="6600" dirty="0" smtClean="0">
                <a:latin typeface="Times New Roman" pitchFamily="18" charset="0"/>
                <a:cs typeface="Times New Roman" pitchFamily="18" charset="0"/>
              </a:rPr>
              <a:t>Question?</a:t>
            </a:r>
            <a:endParaRPr lang="zh-CN" altLang="en-US" sz="6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1026"/>
          <p:cNvSpPr>
            <a:spLocks noGrp="1" noChangeArrowheads="1"/>
          </p:cNvSpPr>
          <p:nvPr>
            <p:ph type="title"/>
          </p:nvPr>
        </p:nvSpPr>
        <p:spPr>
          <a:xfrm>
            <a:off x="683568" y="1556792"/>
            <a:ext cx="863600" cy="719137"/>
          </a:xfrm>
        </p:spPr>
        <p:txBody>
          <a:bodyPr>
            <a:normAutofit/>
          </a:bodyPr>
          <a:lstStyle/>
          <a:p>
            <a:pPr algn="l"/>
            <a:r>
              <a:rPr lang="zh-CN" altLang="en-US" sz="3200" dirty="0">
                <a:effectLst/>
                <a:latin typeface="Times New Roman" pitchFamily="18" charset="0"/>
                <a:cs typeface="Times New Roman" pitchFamily="18" charset="0"/>
              </a:rPr>
              <a:t>例</a:t>
            </a:r>
          </a:p>
        </p:txBody>
      </p:sp>
      <p:graphicFrame>
        <p:nvGraphicFramePr>
          <p:cNvPr id="289994" name="Group 1226"/>
          <p:cNvGraphicFramePr>
            <a:graphicFrameLocks noGrp="1"/>
          </p:cNvGraphicFramePr>
          <p:nvPr>
            <p:extLst>
              <p:ext uri="{D42A27DB-BD31-4B8C-83A1-F6EECF244321}">
                <p14:modId xmlns:p14="http://schemas.microsoft.com/office/powerpoint/2010/main" val="117884113"/>
              </p:ext>
            </p:extLst>
          </p:nvPr>
        </p:nvGraphicFramePr>
        <p:xfrm>
          <a:off x="2627313" y="2060575"/>
          <a:ext cx="2303462" cy="2292350"/>
        </p:xfrm>
        <a:graphic>
          <a:graphicData uri="http://schemas.openxmlformats.org/drawingml/2006/table">
            <a:tbl>
              <a:tblPr/>
              <a:tblGrid>
                <a:gridCol w="460375"/>
                <a:gridCol w="460375"/>
                <a:gridCol w="461962"/>
                <a:gridCol w="460375"/>
                <a:gridCol w="460375"/>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9872" name="Text Box 1104"/>
          <p:cNvSpPr txBox="1">
            <a:spLocks noChangeArrowheads="1"/>
          </p:cNvSpPr>
          <p:nvPr/>
        </p:nvSpPr>
        <p:spPr bwMode="auto">
          <a:xfrm>
            <a:off x="2124075" y="2781300"/>
            <a:ext cx="431800" cy="584775"/>
          </a:xfrm>
          <a:prstGeom prst="rect">
            <a:avLst/>
          </a:prstGeom>
          <a:solidFill>
            <a:schemeClr val="bg1"/>
          </a:solidFill>
          <a:ln w="9525">
            <a:solidFill>
              <a:schemeClr val="bg1"/>
            </a:solidFill>
            <a:miter lim="800000"/>
            <a:headEnd/>
            <a:tailEnd/>
          </a:ln>
          <a:effectLst/>
        </p:spPr>
        <p:txBody>
          <a:bodyPr>
            <a:spAutoFit/>
          </a:bodyPr>
          <a:lstStyle/>
          <a:p>
            <a:pPr>
              <a:spcBef>
                <a:spcPct val="50000"/>
              </a:spcBef>
            </a:pPr>
            <a:r>
              <a:rPr kumimoji="1" lang="en-US" altLang="zh-CN" sz="3200" i="1" dirty="0">
                <a:latin typeface="Times New Roman" pitchFamily="18" charset="0"/>
                <a:cs typeface="Times New Roman" pitchFamily="18" charset="0"/>
              </a:rPr>
              <a:t> f</a:t>
            </a:r>
          </a:p>
        </p:txBody>
      </p:sp>
      <p:sp>
        <p:nvSpPr>
          <p:cNvPr id="289991" name="Text Box 1223"/>
          <p:cNvSpPr txBox="1">
            <a:spLocks noChangeArrowheads="1"/>
          </p:cNvSpPr>
          <p:nvPr/>
        </p:nvSpPr>
        <p:spPr bwMode="auto">
          <a:xfrm>
            <a:off x="1619672" y="4797152"/>
            <a:ext cx="6192242" cy="1077218"/>
          </a:xfrm>
          <a:prstGeom prst="rect">
            <a:avLst/>
          </a:prstGeom>
          <a:solidFill>
            <a:schemeClr val="bg1"/>
          </a:solidFill>
          <a:ln w="38100" cmpd="dbl">
            <a:noFill/>
            <a:miter lim="800000"/>
            <a:headEnd/>
            <a:tailEnd/>
          </a:ln>
          <a:effectLst/>
        </p:spPr>
        <p:txBody>
          <a:bodyPr wrap="square">
            <a:spAutoFit/>
          </a:bodyPr>
          <a:lstStyle/>
          <a:p>
            <a:pPr>
              <a:spcBef>
                <a:spcPct val="50000"/>
              </a:spcBef>
            </a:pPr>
            <a:r>
              <a:rPr lang="zh-CN" altLang="en-US" sz="3200" dirty="0">
                <a:latin typeface="Times New Roman" pitchFamily="18" charset="0"/>
                <a:cs typeface="Times New Roman" pitchFamily="18" charset="0"/>
              </a:rPr>
              <a:t>注：这里为了描述方便起见，设灰度级的分布范围为</a:t>
            </a:r>
            <a:r>
              <a:rPr lang="en-US" altLang="zh-CN" sz="3200" dirty="0">
                <a:latin typeface="Times New Roman" pitchFamily="18" charset="0"/>
                <a:cs typeface="Times New Roman" pitchFamily="18" charset="0"/>
              </a:rPr>
              <a:t>[0,9]</a:t>
            </a:r>
            <a:r>
              <a:rPr lang="zh-CN" altLang="en-US" sz="3200" dirty="0">
                <a:latin typeface="Times New Roman" pitchFamily="18" charset="0"/>
                <a:cs typeface="Times New Roman" pitchFamily="18" charset="0"/>
              </a:rPr>
              <a:t>。</a:t>
            </a:r>
          </a:p>
        </p:txBody>
      </p:sp>
      <p:sp>
        <p:nvSpPr>
          <p:cNvPr id="289993" name="AutoShape 1225"/>
          <p:cNvSpPr>
            <a:spLocks noChangeArrowheads="1"/>
          </p:cNvSpPr>
          <p:nvPr/>
        </p:nvSpPr>
        <p:spPr bwMode="auto">
          <a:xfrm>
            <a:off x="5148064" y="3429000"/>
            <a:ext cx="304800" cy="1371600"/>
          </a:xfrm>
          <a:prstGeom prst="curvedLeftArrow">
            <a:avLst>
              <a:gd name="adj1" fmla="val 90000"/>
              <a:gd name="adj2" fmla="val 180000"/>
              <a:gd name="adj3" fmla="val 33333"/>
            </a:avLst>
          </a:prstGeom>
          <a:solidFill>
            <a:srgbClr val="FF7C8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89995" name="Rectangle 1227"/>
          <p:cNvSpPr>
            <a:spLocks noChangeArrowheads="1"/>
          </p:cNvSpPr>
          <p:nvPr/>
        </p:nvSpPr>
        <p:spPr bwMode="auto">
          <a:xfrm>
            <a:off x="468313" y="188913"/>
            <a:ext cx="8435975" cy="1566862"/>
          </a:xfrm>
          <a:prstGeom prst="rect">
            <a:avLst/>
          </a:prstGeom>
          <a:noFill/>
          <a:ln w="9525">
            <a:noFill/>
            <a:miter lim="800000"/>
            <a:headEnd/>
            <a:tailEnd/>
          </a:ln>
          <a:effectLst/>
        </p:spPr>
        <p:txBody>
          <a:bodyPr anchor="ctr"/>
          <a:lstStyle/>
          <a:p>
            <a:pPr algn="ctr"/>
            <a:r>
              <a:rPr lang="zh-CN" altLang="en-US" sz="4400" b="1" dirty="0" smtClean="0">
                <a:latin typeface="Times New Roman" pitchFamily="18" charset="0"/>
                <a:ea typeface="+mj-ea"/>
                <a:cs typeface="Times New Roman" pitchFamily="18" charset="0"/>
              </a:rPr>
              <a:t>练习：求直方图均衡</a:t>
            </a:r>
            <a:endParaRPr lang="zh-CN" altLang="en-US" sz="4400" b="1" dirty="0">
              <a:latin typeface="Times New Roman" pitchFamily="18" charset="0"/>
              <a:ea typeface="+mj-ea"/>
              <a:cs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9872"/>
                                        </p:tgtEl>
                                        <p:attrNameLst>
                                          <p:attrName>style.visibility</p:attrName>
                                        </p:attrNameLst>
                                      </p:cBhvr>
                                      <p:to>
                                        <p:strVal val="visible"/>
                                      </p:to>
                                    </p:set>
                                    <p:anim calcmode="lin" valueType="num">
                                      <p:cBhvr additive="base">
                                        <p:cTn id="7" dur="500" fill="hold"/>
                                        <p:tgtEl>
                                          <p:spTgt spid="289872"/>
                                        </p:tgtEl>
                                        <p:attrNameLst>
                                          <p:attrName>ppt_x</p:attrName>
                                        </p:attrNameLst>
                                      </p:cBhvr>
                                      <p:tavLst>
                                        <p:tav tm="0">
                                          <p:val>
                                            <p:strVal val="0-#ppt_w/2"/>
                                          </p:val>
                                        </p:tav>
                                        <p:tav tm="100000">
                                          <p:val>
                                            <p:strVal val="#ppt_x"/>
                                          </p:val>
                                        </p:tav>
                                      </p:tavLst>
                                    </p:anim>
                                    <p:anim calcmode="lin" valueType="num">
                                      <p:cBhvr additive="base">
                                        <p:cTn id="8" dur="500" fill="hold"/>
                                        <p:tgtEl>
                                          <p:spTgt spid="2898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9994"/>
                                        </p:tgtEl>
                                        <p:attrNameLst>
                                          <p:attrName>style.visibility</p:attrName>
                                        </p:attrNameLst>
                                      </p:cBhvr>
                                      <p:to>
                                        <p:strVal val="visible"/>
                                      </p:to>
                                    </p:set>
                                    <p:anim calcmode="lin" valueType="num">
                                      <p:cBhvr additive="base">
                                        <p:cTn id="13" dur="500" fill="hold"/>
                                        <p:tgtEl>
                                          <p:spTgt spid="289994"/>
                                        </p:tgtEl>
                                        <p:attrNameLst>
                                          <p:attrName>ppt_x</p:attrName>
                                        </p:attrNameLst>
                                      </p:cBhvr>
                                      <p:tavLst>
                                        <p:tav tm="0">
                                          <p:val>
                                            <p:strVal val="0-#ppt_w/2"/>
                                          </p:val>
                                        </p:tav>
                                        <p:tav tm="100000">
                                          <p:val>
                                            <p:strVal val="#ppt_x"/>
                                          </p:val>
                                        </p:tav>
                                      </p:tavLst>
                                    </p:anim>
                                    <p:anim calcmode="lin" valueType="num">
                                      <p:cBhvr additive="base">
                                        <p:cTn id="14" dur="500" fill="hold"/>
                                        <p:tgtEl>
                                          <p:spTgt spid="28999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9993"/>
                                        </p:tgtEl>
                                        <p:attrNameLst>
                                          <p:attrName>style.visibility</p:attrName>
                                        </p:attrNameLst>
                                      </p:cBhvr>
                                      <p:to>
                                        <p:strVal val="visible"/>
                                      </p:to>
                                    </p:set>
                                    <p:anim calcmode="lin" valueType="num">
                                      <p:cBhvr additive="base">
                                        <p:cTn id="19" dur="500" fill="hold"/>
                                        <p:tgtEl>
                                          <p:spTgt spid="289993"/>
                                        </p:tgtEl>
                                        <p:attrNameLst>
                                          <p:attrName>ppt_x</p:attrName>
                                        </p:attrNameLst>
                                      </p:cBhvr>
                                      <p:tavLst>
                                        <p:tav tm="0">
                                          <p:val>
                                            <p:strVal val="0-#ppt_w/2"/>
                                          </p:val>
                                        </p:tav>
                                        <p:tav tm="100000">
                                          <p:val>
                                            <p:strVal val="#ppt_x"/>
                                          </p:val>
                                        </p:tav>
                                      </p:tavLst>
                                    </p:anim>
                                    <p:anim calcmode="lin" valueType="num">
                                      <p:cBhvr additive="base">
                                        <p:cTn id="20" dur="500" fill="hold"/>
                                        <p:tgtEl>
                                          <p:spTgt spid="2899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9991"/>
                                        </p:tgtEl>
                                        <p:attrNameLst>
                                          <p:attrName>style.visibility</p:attrName>
                                        </p:attrNameLst>
                                      </p:cBhvr>
                                      <p:to>
                                        <p:strVal val="visible"/>
                                      </p:to>
                                    </p:set>
                                    <p:anim calcmode="lin" valueType="num">
                                      <p:cBhvr additive="base">
                                        <p:cTn id="25" dur="500" fill="hold"/>
                                        <p:tgtEl>
                                          <p:spTgt spid="289991"/>
                                        </p:tgtEl>
                                        <p:attrNameLst>
                                          <p:attrName>ppt_x</p:attrName>
                                        </p:attrNameLst>
                                      </p:cBhvr>
                                      <p:tavLst>
                                        <p:tav tm="0">
                                          <p:val>
                                            <p:strVal val="0-#ppt_w/2"/>
                                          </p:val>
                                        </p:tav>
                                        <p:tav tm="100000">
                                          <p:val>
                                            <p:strVal val="#ppt_x"/>
                                          </p:val>
                                        </p:tav>
                                      </p:tavLst>
                                    </p:anim>
                                    <p:anim calcmode="lin" valueType="num">
                                      <p:cBhvr additive="base">
                                        <p:cTn id="26" dur="500" fill="hold"/>
                                        <p:tgtEl>
                                          <p:spTgt spid="2899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72" grpId="0" animBg="1" autoUpdateAnimBg="0"/>
      <p:bldP spid="289991" grpId="0" animBg="1" autoUpdateAnimBg="0"/>
      <p:bldP spid="28999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1026"/>
          <p:cNvSpPr>
            <a:spLocks noGrp="1" noChangeArrowheads="1"/>
          </p:cNvSpPr>
          <p:nvPr>
            <p:ph type="title"/>
          </p:nvPr>
        </p:nvSpPr>
        <p:spPr>
          <a:xfrm>
            <a:off x="785786" y="1571612"/>
            <a:ext cx="863600" cy="719137"/>
          </a:xfrm>
        </p:spPr>
        <p:txBody>
          <a:bodyPr>
            <a:normAutofit/>
          </a:bodyPr>
          <a:lstStyle/>
          <a:p>
            <a:pPr algn="l"/>
            <a:r>
              <a:rPr lang="zh-CN" altLang="en-US" sz="3200" dirty="0">
                <a:effectLst/>
                <a:latin typeface="Times New Roman" pitchFamily="18" charset="0"/>
                <a:cs typeface="Times New Roman" pitchFamily="18" charset="0"/>
              </a:rPr>
              <a:t>例</a:t>
            </a:r>
          </a:p>
        </p:txBody>
      </p:sp>
      <p:graphicFrame>
        <p:nvGraphicFramePr>
          <p:cNvPr id="289994" name="Group 1226"/>
          <p:cNvGraphicFramePr>
            <a:graphicFrameLocks noGrp="1"/>
          </p:cNvGraphicFramePr>
          <p:nvPr>
            <p:extLst>
              <p:ext uri="{D42A27DB-BD31-4B8C-83A1-F6EECF244321}">
                <p14:modId xmlns:p14="http://schemas.microsoft.com/office/powerpoint/2010/main" val="3664529268"/>
              </p:ext>
            </p:extLst>
          </p:nvPr>
        </p:nvGraphicFramePr>
        <p:xfrm>
          <a:off x="2627313" y="2060575"/>
          <a:ext cx="2303462" cy="2292350"/>
        </p:xfrm>
        <a:graphic>
          <a:graphicData uri="http://schemas.openxmlformats.org/drawingml/2006/table">
            <a:tbl>
              <a:tblPr/>
              <a:tblGrid>
                <a:gridCol w="460375"/>
                <a:gridCol w="460375"/>
                <a:gridCol w="461962"/>
                <a:gridCol w="460375"/>
                <a:gridCol w="460375"/>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黑体" pitchFamily="2" charset="-122"/>
                          <a:cs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9872" name="Text Box 1104"/>
          <p:cNvSpPr txBox="1">
            <a:spLocks noChangeArrowheads="1"/>
          </p:cNvSpPr>
          <p:nvPr/>
        </p:nvSpPr>
        <p:spPr bwMode="auto">
          <a:xfrm>
            <a:off x="2124075" y="2781300"/>
            <a:ext cx="431800" cy="584775"/>
          </a:xfrm>
          <a:prstGeom prst="rect">
            <a:avLst/>
          </a:prstGeom>
          <a:solidFill>
            <a:schemeClr val="bg1"/>
          </a:solidFill>
          <a:ln w="9525">
            <a:solidFill>
              <a:schemeClr val="bg1"/>
            </a:solidFill>
            <a:miter lim="800000"/>
            <a:headEnd/>
            <a:tailEnd/>
          </a:ln>
          <a:effectLst/>
        </p:spPr>
        <p:txBody>
          <a:bodyPr>
            <a:spAutoFit/>
          </a:bodyPr>
          <a:lstStyle/>
          <a:p>
            <a:pPr>
              <a:spcBef>
                <a:spcPct val="50000"/>
              </a:spcBef>
            </a:pPr>
            <a:r>
              <a:rPr kumimoji="1" lang="en-US" altLang="zh-CN" sz="3200" i="1" dirty="0">
                <a:latin typeface="Times New Roman" pitchFamily="18" charset="0"/>
                <a:cs typeface="Times New Roman" pitchFamily="18" charset="0"/>
              </a:rPr>
              <a:t> f</a:t>
            </a:r>
          </a:p>
        </p:txBody>
      </p:sp>
      <p:sp>
        <p:nvSpPr>
          <p:cNvPr id="289991" name="Text Box 1223"/>
          <p:cNvSpPr txBox="1">
            <a:spLocks noChangeArrowheads="1"/>
          </p:cNvSpPr>
          <p:nvPr/>
        </p:nvSpPr>
        <p:spPr bwMode="auto">
          <a:xfrm>
            <a:off x="642910" y="4797152"/>
            <a:ext cx="7929618" cy="1077218"/>
          </a:xfrm>
          <a:prstGeom prst="rect">
            <a:avLst/>
          </a:prstGeom>
          <a:solidFill>
            <a:schemeClr val="bg1"/>
          </a:solidFill>
          <a:ln w="38100" cmpd="dbl">
            <a:noFill/>
            <a:miter lim="800000"/>
            <a:headEnd/>
            <a:tailEnd/>
          </a:ln>
          <a:effectLst/>
        </p:spPr>
        <p:txBody>
          <a:bodyPr wrap="square">
            <a:spAutoFit/>
          </a:bodyPr>
          <a:lstStyle/>
          <a:p>
            <a:pPr>
              <a:spcBef>
                <a:spcPct val="50000"/>
              </a:spcBef>
            </a:pPr>
            <a:r>
              <a:rPr lang="zh-CN" altLang="en-US" sz="3200" dirty="0">
                <a:latin typeface="Times New Roman" pitchFamily="18" charset="0"/>
                <a:cs typeface="Times New Roman" pitchFamily="18" charset="0"/>
              </a:rPr>
              <a:t>注：这里为了描述方便起见，设灰度级的分布范围为</a:t>
            </a:r>
            <a:r>
              <a:rPr lang="en-US" altLang="zh-CN" sz="3200" dirty="0">
                <a:latin typeface="Times New Roman" pitchFamily="18" charset="0"/>
                <a:cs typeface="Times New Roman" pitchFamily="18" charset="0"/>
              </a:rPr>
              <a:t>[0,9]</a:t>
            </a:r>
            <a:r>
              <a:rPr lang="zh-CN" altLang="en-US" sz="3200" dirty="0">
                <a:latin typeface="Times New Roman" pitchFamily="18" charset="0"/>
                <a:cs typeface="Times New Roman" pitchFamily="18" charset="0"/>
              </a:rPr>
              <a:t>。</a:t>
            </a:r>
          </a:p>
        </p:txBody>
      </p:sp>
      <p:sp>
        <p:nvSpPr>
          <p:cNvPr id="289993" name="AutoShape 1225"/>
          <p:cNvSpPr>
            <a:spLocks noChangeArrowheads="1"/>
          </p:cNvSpPr>
          <p:nvPr/>
        </p:nvSpPr>
        <p:spPr bwMode="auto">
          <a:xfrm>
            <a:off x="5148064" y="3429000"/>
            <a:ext cx="304800" cy="1371600"/>
          </a:xfrm>
          <a:prstGeom prst="curvedLeftArrow">
            <a:avLst>
              <a:gd name="adj1" fmla="val 90000"/>
              <a:gd name="adj2" fmla="val 180000"/>
              <a:gd name="adj3" fmla="val 33333"/>
            </a:avLst>
          </a:prstGeom>
          <a:solidFill>
            <a:srgbClr val="FF7C8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89995" name="Rectangle 1227"/>
          <p:cNvSpPr>
            <a:spLocks noChangeArrowheads="1"/>
          </p:cNvSpPr>
          <p:nvPr/>
        </p:nvSpPr>
        <p:spPr bwMode="auto">
          <a:xfrm>
            <a:off x="468313" y="188913"/>
            <a:ext cx="8435975" cy="1239823"/>
          </a:xfrm>
          <a:prstGeom prst="rect">
            <a:avLst/>
          </a:prstGeom>
          <a:noFill/>
          <a:ln w="9525">
            <a:noFill/>
            <a:miter lim="800000"/>
            <a:headEnd/>
            <a:tailEnd/>
          </a:ln>
          <a:effectLst/>
        </p:spPr>
        <p:txBody>
          <a:bodyPr anchor="ctr"/>
          <a:lstStyle/>
          <a:p>
            <a:pPr algn="ctr"/>
            <a:r>
              <a:rPr lang="zh-CN" altLang="en-US" sz="4400" b="1" dirty="0" smtClean="0">
                <a:latin typeface="Times New Roman" pitchFamily="18" charset="0"/>
                <a:ea typeface="+mj-ea"/>
                <a:cs typeface="Times New Roman" pitchFamily="18" charset="0"/>
              </a:rPr>
              <a:t>求直方图均衡</a:t>
            </a:r>
            <a:endParaRPr lang="zh-CN" altLang="en-US" sz="4400" b="1" dirty="0">
              <a:latin typeface="Times New Roman" pitchFamily="18" charset="0"/>
              <a:ea typeface="+mj-ea"/>
              <a:cs typeface="Times New Roman" pitchFamily="18" charset="0"/>
            </a:endParaRPr>
          </a:p>
        </p:txBody>
      </p:sp>
      <p:graphicFrame>
        <p:nvGraphicFramePr>
          <p:cNvPr id="585729" name="Object 3"/>
          <p:cNvGraphicFramePr>
            <a:graphicFrameLocks noChangeAspect="1"/>
          </p:cNvGraphicFramePr>
          <p:nvPr/>
        </p:nvGraphicFramePr>
        <p:xfrm>
          <a:off x="5648325" y="1340768"/>
          <a:ext cx="3495675" cy="2897188"/>
        </p:xfrm>
        <a:graphic>
          <a:graphicData uri="http://schemas.openxmlformats.org/presentationml/2006/ole">
            <mc:AlternateContent xmlns:mc="http://schemas.openxmlformats.org/markup-compatibility/2006">
              <mc:Choice xmlns:v="urn:schemas-microsoft-com:vml" Requires="v">
                <p:oleObj spid="_x0000_s585764" name="Equation" r:id="rId4" imgW="1866600" imgH="1549080" progId="">
                  <p:embed/>
                </p:oleObj>
              </mc:Choice>
              <mc:Fallback>
                <p:oleObj name="Equation" r:id="rId4" imgW="1866600" imgH="154908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8325" y="1340768"/>
                        <a:ext cx="3495675" cy="289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9872"/>
                                        </p:tgtEl>
                                        <p:attrNameLst>
                                          <p:attrName>style.visibility</p:attrName>
                                        </p:attrNameLst>
                                      </p:cBhvr>
                                      <p:to>
                                        <p:strVal val="visible"/>
                                      </p:to>
                                    </p:set>
                                    <p:anim calcmode="lin" valueType="num">
                                      <p:cBhvr additive="base">
                                        <p:cTn id="7" dur="500" fill="hold"/>
                                        <p:tgtEl>
                                          <p:spTgt spid="289872"/>
                                        </p:tgtEl>
                                        <p:attrNameLst>
                                          <p:attrName>ppt_x</p:attrName>
                                        </p:attrNameLst>
                                      </p:cBhvr>
                                      <p:tavLst>
                                        <p:tav tm="0">
                                          <p:val>
                                            <p:strVal val="0-#ppt_w/2"/>
                                          </p:val>
                                        </p:tav>
                                        <p:tav tm="100000">
                                          <p:val>
                                            <p:strVal val="#ppt_x"/>
                                          </p:val>
                                        </p:tav>
                                      </p:tavLst>
                                    </p:anim>
                                    <p:anim calcmode="lin" valueType="num">
                                      <p:cBhvr additive="base">
                                        <p:cTn id="8" dur="500" fill="hold"/>
                                        <p:tgtEl>
                                          <p:spTgt spid="2898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9994"/>
                                        </p:tgtEl>
                                        <p:attrNameLst>
                                          <p:attrName>style.visibility</p:attrName>
                                        </p:attrNameLst>
                                      </p:cBhvr>
                                      <p:to>
                                        <p:strVal val="visible"/>
                                      </p:to>
                                    </p:set>
                                    <p:anim calcmode="lin" valueType="num">
                                      <p:cBhvr additive="base">
                                        <p:cTn id="13" dur="500" fill="hold"/>
                                        <p:tgtEl>
                                          <p:spTgt spid="289994"/>
                                        </p:tgtEl>
                                        <p:attrNameLst>
                                          <p:attrName>ppt_x</p:attrName>
                                        </p:attrNameLst>
                                      </p:cBhvr>
                                      <p:tavLst>
                                        <p:tav tm="0">
                                          <p:val>
                                            <p:strVal val="0-#ppt_w/2"/>
                                          </p:val>
                                        </p:tav>
                                        <p:tav tm="100000">
                                          <p:val>
                                            <p:strVal val="#ppt_x"/>
                                          </p:val>
                                        </p:tav>
                                      </p:tavLst>
                                    </p:anim>
                                    <p:anim calcmode="lin" valueType="num">
                                      <p:cBhvr additive="base">
                                        <p:cTn id="14" dur="500" fill="hold"/>
                                        <p:tgtEl>
                                          <p:spTgt spid="28999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9993"/>
                                        </p:tgtEl>
                                        <p:attrNameLst>
                                          <p:attrName>style.visibility</p:attrName>
                                        </p:attrNameLst>
                                      </p:cBhvr>
                                      <p:to>
                                        <p:strVal val="visible"/>
                                      </p:to>
                                    </p:set>
                                    <p:anim calcmode="lin" valueType="num">
                                      <p:cBhvr additive="base">
                                        <p:cTn id="19" dur="500" fill="hold"/>
                                        <p:tgtEl>
                                          <p:spTgt spid="289993"/>
                                        </p:tgtEl>
                                        <p:attrNameLst>
                                          <p:attrName>ppt_x</p:attrName>
                                        </p:attrNameLst>
                                      </p:cBhvr>
                                      <p:tavLst>
                                        <p:tav tm="0">
                                          <p:val>
                                            <p:strVal val="0-#ppt_w/2"/>
                                          </p:val>
                                        </p:tav>
                                        <p:tav tm="100000">
                                          <p:val>
                                            <p:strVal val="#ppt_x"/>
                                          </p:val>
                                        </p:tav>
                                      </p:tavLst>
                                    </p:anim>
                                    <p:anim calcmode="lin" valueType="num">
                                      <p:cBhvr additive="base">
                                        <p:cTn id="20" dur="500" fill="hold"/>
                                        <p:tgtEl>
                                          <p:spTgt spid="2899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9991"/>
                                        </p:tgtEl>
                                        <p:attrNameLst>
                                          <p:attrName>style.visibility</p:attrName>
                                        </p:attrNameLst>
                                      </p:cBhvr>
                                      <p:to>
                                        <p:strVal val="visible"/>
                                      </p:to>
                                    </p:set>
                                    <p:anim calcmode="lin" valueType="num">
                                      <p:cBhvr additive="base">
                                        <p:cTn id="25" dur="500" fill="hold"/>
                                        <p:tgtEl>
                                          <p:spTgt spid="289991"/>
                                        </p:tgtEl>
                                        <p:attrNameLst>
                                          <p:attrName>ppt_x</p:attrName>
                                        </p:attrNameLst>
                                      </p:cBhvr>
                                      <p:tavLst>
                                        <p:tav tm="0">
                                          <p:val>
                                            <p:strVal val="0-#ppt_w/2"/>
                                          </p:val>
                                        </p:tav>
                                        <p:tav tm="100000">
                                          <p:val>
                                            <p:strVal val="#ppt_x"/>
                                          </p:val>
                                        </p:tav>
                                      </p:tavLst>
                                    </p:anim>
                                    <p:anim calcmode="lin" valueType="num">
                                      <p:cBhvr additive="base">
                                        <p:cTn id="26" dur="500" fill="hold"/>
                                        <p:tgtEl>
                                          <p:spTgt spid="2899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72" grpId="0" animBg="1" autoUpdateAnimBg="0"/>
      <p:bldP spid="289991" grpId="0" animBg="1" autoUpdateAnimBg="0"/>
      <p:bldP spid="28999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1026"/>
          <p:cNvSpPr>
            <a:spLocks noGrp="1" noChangeArrowheads="1"/>
          </p:cNvSpPr>
          <p:nvPr>
            <p:ph type="title"/>
          </p:nvPr>
        </p:nvSpPr>
        <p:spPr>
          <a:xfrm>
            <a:off x="928662" y="1928802"/>
            <a:ext cx="863600" cy="719137"/>
          </a:xfrm>
        </p:spPr>
        <p:txBody>
          <a:bodyPr/>
          <a:lstStyle/>
          <a:p>
            <a:pPr algn="l"/>
            <a:r>
              <a:rPr lang="zh-CN" altLang="en-US" sz="3600" dirty="0">
                <a:effectLst/>
                <a:latin typeface="Times New Roman" pitchFamily="18" charset="0"/>
                <a:cs typeface="Times New Roman" pitchFamily="18" charset="0"/>
              </a:rPr>
              <a:t>例</a:t>
            </a:r>
          </a:p>
        </p:txBody>
      </p:sp>
      <p:graphicFrame>
        <p:nvGraphicFramePr>
          <p:cNvPr id="289994" name="Group 1226"/>
          <p:cNvGraphicFramePr>
            <a:graphicFrameLocks noGrp="1"/>
          </p:cNvGraphicFramePr>
          <p:nvPr/>
        </p:nvGraphicFramePr>
        <p:xfrm>
          <a:off x="2627313" y="2060575"/>
          <a:ext cx="2303462" cy="2292350"/>
        </p:xfrm>
        <a:graphic>
          <a:graphicData uri="http://schemas.openxmlformats.org/drawingml/2006/table">
            <a:tbl>
              <a:tblPr/>
              <a:tblGrid>
                <a:gridCol w="460375"/>
                <a:gridCol w="460375"/>
                <a:gridCol w="461962"/>
                <a:gridCol w="460375"/>
                <a:gridCol w="460375"/>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9872" name="Text Box 1104"/>
          <p:cNvSpPr txBox="1">
            <a:spLocks noChangeArrowheads="1"/>
          </p:cNvSpPr>
          <p:nvPr/>
        </p:nvSpPr>
        <p:spPr bwMode="auto">
          <a:xfrm>
            <a:off x="2124075" y="2781300"/>
            <a:ext cx="431800" cy="461665"/>
          </a:xfrm>
          <a:prstGeom prst="rect">
            <a:avLst/>
          </a:prstGeom>
          <a:solidFill>
            <a:schemeClr val="bg1"/>
          </a:solidFill>
          <a:ln w="9525">
            <a:solidFill>
              <a:schemeClr val="bg1"/>
            </a:solidFill>
            <a:miter lim="800000"/>
            <a:headEnd/>
            <a:tailEnd/>
          </a:ln>
          <a:effectLst/>
        </p:spPr>
        <p:txBody>
          <a:bodyPr>
            <a:spAutoFit/>
          </a:bodyPr>
          <a:lstStyle/>
          <a:p>
            <a:pPr>
              <a:spcBef>
                <a:spcPct val="50000"/>
              </a:spcBef>
            </a:pPr>
            <a:r>
              <a:rPr kumimoji="1" lang="en-US" altLang="zh-CN" sz="2400">
                <a:latin typeface="Times New Roman" pitchFamily="18" charset="0"/>
                <a:ea typeface="+mj-ea"/>
                <a:cs typeface="Times New Roman" pitchFamily="18" charset="0"/>
              </a:rPr>
              <a:t> f</a:t>
            </a:r>
          </a:p>
        </p:txBody>
      </p:sp>
      <p:sp>
        <p:nvSpPr>
          <p:cNvPr id="289991" name="Text Box 1223"/>
          <p:cNvSpPr txBox="1">
            <a:spLocks noChangeArrowheads="1"/>
          </p:cNvSpPr>
          <p:nvPr/>
        </p:nvSpPr>
        <p:spPr bwMode="auto">
          <a:xfrm>
            <a:off x="714348" y="5373216"/>
            <a:ext cx="7817001" cy="1077218"/>
          </a:xfrm>
          <a:prstGeom prst="rect">
            <a:avLst/>
          </a:prstGeom>
          <a:solidFill>
            <a:schemeClr val="bg1"/>
          </a:solidFill>
          <a:ln w="38100" cmpd="dbl">
            <a:noFill/>
            <a:miter lim="800000"/>
            <a:headEnd/>
            <a:tailEnd/>
          </a:ln>
          <a:effectLst/>
        </p:spPr>
        <p:txBody>
          <a:bodyPr wrap="square">
            <a:spAutoFit/>
          </a:bodyPr>
          <a:lstStyle/>
          <a:p>
            <a:pPr>
              <a:spcBef>
                <a:spcPct val="50000"/>
              </a:spcBef>
            </a:pPr>
            <a:r>
              <a:rPr lang="zh-CN" altLang="en-US" sz="3200" dirty="0">
                <a:latin typeface="Times New Roman" pitchFamily="18" charset="0"/>
                <a:ea typeface="+mj-ea"/>
                <a:cs typeface="Times New Roman" pitchFamily="18" charset="0"/>
              </a:rPr>
              <a:t>注：这里为了描述方便起见，设灰度级的分布范围为</a:t>
            </a:r>
            <a:r>
              <a:rPr lang="en-US" altLang="zh-CN" sz="3200" dirty="0">
                <a:latin typeface="Times New Roman" pitchFamily="18" charset="0"/>
                <a:ea typeface="+mj-ea"/>
                <a:cs typeface="Times New Roman" pitchFamily="18" charset="0"/>
              </a:rPr>
              <a:t>[0,9]</a:t>
            </a:r>
            <a:r>
              <a:rPr lang="zh-CN" altLang="en-US" sz="3200" dirty="0">
                <a:latin typeface="Times New Roman" pitchFamily="18" charset="0"/>
                <a:ea typeface="+mj-ea"/>
                <a:cs typeface="Times New Roman" pitchFamily="18" charset="0"/>
              </a:rPr>
              <a:t>。</a:t>
            </a:r>
          </a:p>
        </p:txBody>
      </p:sp>
      <p:graphicFrame>
        <p:nvGraphicFramePr>
          <p:cNvPr id="289992" name="Object 1224"/>
          <p:cNvGraphicFramePr>
            <a:graphicFrameLocks noChangeAspect="1"/>
          </p:cNvGraphicFramePr>
          <p:nvPr/>
        </p:nvGraphicFramePr>
        <p:xfrm>
          <a:off x="1116013" y="4714884"/>
          <a:ext cx="5616575" cy="515938"/>
        </p:xfrm>
        <a:graphic>
          <a:graphicData uri="http://schemas.openxmlformats.org/presentationml/2006/ole">
            <mc:AlternateContent xmlns:mc="http://schemas.openxmlformats.org/markup-compatibility/2006">
              <mc:Choice xmlns:v="urn:schemas-microsoft-com:vml" Requires="v">
                <p:oleObj spid="_x0000_s395301" name="Equation" r:id="rId4" imgW="1511280" imgH="203040" progId="">
                  <p:embed/>
                </p:oleObj>
              </mc:Choice>
              <mc:Fallback>
                <p:oleObj name="Equation" r:id="rId4" imgW="1511280" imgH="20304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4714884"/>
                        <a:ext cx="5616575"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993" name="AutoShape 1225"/>
          <p:cNvSpPr>
            <a:spLocks noChangeArrowheads="1"/>
          </p:cNvSpPr>
          <p:nvPr/>
        </p:nvSpPr>
        <p:spPr bwMode="auto">
          <a:xfrm>
            <a:off x="5364163" y="3068638"/>
            <a:ext cx="304800" cy="1371600"/>
          </a:xfrm>
          <a:prstGeom prst="curvedLeftArrow">
            <a:avLst>
              <a:gd name="adj1" fmla="val 90000"/>
              <a:gd name="adj2" fmla="val 180000"/>
              <a:gd name="adj3" fmla="val 33333"/>
            </a:avLst>
          </a:prstGeom>
          <a:solidFill>
            <a:srgbClr val="FF7C80"/>
          </a:solidFill>
          <a:ln w="9525">
            <a:solidFill>
              <a:schemeClr val="tx1"/>
            </a:solidFill>
            <a:miter lim="800000"/>
            <a:headEnd/>
            <a:tailEnd/>
          </a:ln>
          <a:effectLst/>
        </p:spPr>
        <p:txBody>
          <a:bodyPr wrap="none" anchor="ctr"/>
          <a:lstStyle/>
          <a:p>
            <a:endParaRPr lang="zh-CN" altLang="en-US">
              <a:latin typeface="Times New Roman" pitchFamily="18" charset="0"/>
              <a:ea typeface="+mj-ea"/>
              <a:cs typeface="Times New Roman" pitchFamily="18" charset="0"/>
            </a:endParaRPr>
          </a:p>
        </p:txBody>
      </p:sp>
      <p:sp>
        <p:nvSpPr>
          <p:cNvPr id="289995" name="Rectangle 1227"/>
          <p:cNvSpPr>
            <a:spLocks noChangeArrowheads="1"/>
          </p:cNvSpPr>
          <p:nvPr/>
        </p:nvSpPr>
        <p:spPr bwMode="auto">
          <a:xfrm>
            <a:off x="468313" y="188913"/>
            <a:ext cx="8435975" cy="1566862"/>
          </a:xfrm>
          <a:prstGeom prst="rect">
            <a:avLst/>
          </a:prstGeom>
          <a:noFill/>
          <a:ln w="9525">
            <a:noFill/>
            <a:miter lim="800000"/>
            <a:headEnd/>
            <a:tailEnd/>
          </a:ln>
          <a:effectLst/>
        </p:spPr>
        <p:txBody>
          <a:bodyPr anchor="ctr"/>
          <a:lstStyle/>
          <a:p>
            <a:pPr algn="ctr"/>
            <a:r>
              <a:rPr lang="en-US" altLang="zh-CN" sz="4400" dirty="0" smtClean="0">
                <a:latin typeface="Times New Roman" pitchFamily="18" charset="0"/>
                <a:ea typeface="+mj-ea"/>
                <a:cs typeface="Times New Roman" pitchFamily="18" charset="0"/>
              </a:rPr>
              <a:t>1. </a:t>
            </a:r>
            <a:r>
              <a:rPr lang="zh-CN" altLang="en-US" sz="4400" b="1" dirty="0" smtClean="0">
                <a:latin typeface="Times New Roman" pitchFamily="18" charset="0"/>
                <a:ea typeface="+mj-ea"/>
                <a:cs typeface="Times New Roman" pitchFamily="18" charset="0"/>
              </a:rPr>
              <a:t>求</a:t>
            </a:r>
            <a:r>
              <a:rPr lang="zh-CN" altLang="en-US" sz="4400" b="1" dirty="0">
                <a:latin typeface="Times New Roman" pitchFamily="18" charset="0"/>
                <a:ea typeface="+mj-ea"/>
                <a:cs typeface="Times New Roman" pitchFamily="18" charset="0"/>
              </a:rPr>
              <a:t>直方图</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9872"/>
                                        </p:tgtEl>
                                        <p:attrNameLst>
                                          <p:attrName>style.visibility</p:attrName>
                                        </p:attrNameLst>
                                      </p:cBhvr>
                                      <p:to>
                                        <p:strVal val="visible"/>
                                      </p:to>
                                    </p:set>
                                    <p:anim calcmode="lin" valueType="num">
                                      <p:cBhvr additive="base">
                                        <p:cTn id="7" dur="500" fill="hold"/>
                                        <p:tgtEl>
                                          <p:spTgt spid="289872"/>
                                        </p:tgtEl>
                                        <p:attrNameLst>
                                          <p:attrName>ppt_x</p:attrName>
                                        </p:attrNameLst>
                                      </p:cBhvr>
                                      <p:tavLst>
                                        <p:tav tm="0">
                                          <p:val>
                                            <p:strVal val="0-#ppt_w/2"/>
                                          </p:val>
                                        </p:tav>
                                        <p:tav tm="100000">
                                          <p:val>
                                            <p:strVal val="#ppt_x"/>
                                          </p:val>
                                        </p:tav>
                                      </p:tavLst>
                                    </p:anim>
                                    <p:anim calcmode="lin" valueType="num">
                                      <p:cBhvr additive="base">
                                        <p:cTn id="8" dur="500" fill="hold"/>
                                        <p:tgtEl>
                                          <p:spTgt spid="2898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9994"/>
                                        </p:tgtEl>
                                        <p:attrNameLst>
                                          <p:attrName>style.visibility</p:attrName>
                                        </p:attrNameLst>
                                      </p:cBhvr>
                                      <p:to>
                                        <p:strVal val="visible"/>
                                      </p:to>
                                    </p:set>
                                    <p:anim calcmode="lin" valueType="num">
                                      <p:cBhvr additive="base">
                                        <p:cTn id="13" dur="500" fill="hold"/>
                                        <p:tgtEl>
                                          <p:spTgt spid="289994"/>
                                        </p:tgtEl>
                                        <p:attrNameLst>
                                          <p:attrName>ppt_x</p:attrName>
                                        </p:attrNameLst>
                                      </p:cBhvr>
                                      <p:tavLst>
                                        <p:tav tm="0">
                                          <p:val>
                                            <p:strVal val="0-#ppt_w/2"/>
                                          </p:val>
                                        </p:tav>
                                        <p:tav tm="100000">
                                          <p:val>
                                            <p:strVal val="#ppt_x"/>
                                          </p:val>
                                        </p:tav>
                                      </p:tavLst>
                                    </p:anim>
                                    <p:anim calcmode="lin" valueType="num">
                                      <p:cBhvr additive="base">
                                        <p:cTn id="14" dur="500" fill="hold"/>
                                        <p:tgtEl>
                                          <p:spTgt spid="28999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9993"/>
                                        </p:tgtEl>
                                        <p:attrNameLst>
                                          <p:attrName>style.visibility</p:attrName>
                                        </p:attrNameLst>
                                      </p:cBhvr>
                                      <p:to>
                                        <p:strVal val="visible"/>
                                      </p:to>
                                    </p:set>
                                    <p:anim calcmode="lin" valueType="num">
                                      <p:cBhvr additive="base">
                                        <p:cTn id="19" dur="500" fill="hold"/>
                                        <p:tgtEl>
                                          <p:spTgt spid="289993"/>
                                        </p:tgtEl>
                                        <p:attrNameLst>
                                          <p:attrName>ppt_x</p:attrName>
                                        </p:attrNameLst>
                                      </p:cBhvr>
                                      <p:tavLst>
                                        <p:tav tm="0">
                                          <p:val>
                                            <p:strVal val="0-#ppt_w/2"/>
                                          </p:val>
                                        </p:tav>
                                        <p:tav tm="100000">
                                          <p:val>
                                            <p:strVal val="#ppt_x"/>
                                          </p:val>
                                        </p:tav>
                                      </p:tavLst>
                                    </p:anim>
                                    <p:anim calcmode="lin" valueType="num">
                                      <p:cBhvr additive="base">
                                        <p:cTn id="20" dur="500" fill="hold"/>
                                        <p:tgtEl>
                                          <p:spTgt spid="2899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89992"/>
                                        </p:tgtEl>
                                        <p:attrNameLst>
                                          <p:attrName>style.visibility</p:attrName>
                                        </p:attrNameLst>
                                      </p:cBhvr>
                                      <p:to>
                                        <p:strVal val="visible"/>
                                      </p:to>
                                    </p:set>
                                    <p:anim calcmode="lin" valueType="num">
                                      <p:cBhvr additive="base">
                                        <p:cTn id="25" dur="500" fill="hold"/>
                                        <p:tgtEl>
                                          <p:spTgt spid="289992"/>
                                        </p:tgtEl>
                                        <p:attrNameLst>
                                          <p:attrName>ppt_x</p:attrName>
                                        </p:attrNameLst>
                                      </p:cBhvr>
                                      <p:tavLst>
                                        <p:tav tm="0">
                                          <p:val>
                                            <p:strVal val="0-#ppt_w/2"/>
                                          </p:val>
                                        </p:tav>
                                        <p:tav tm="100000">
                                          <p:val>
                                            <p:strVal val="#ppt_x"/>
                                          </p:val>
                                        </p:tav>
                                      </p:tavLst>
                                    </p:anim>
                                    <p:anim calcmode="lin" valueType="num">
                                      <p:cBhvr additive="base">
                                        <p:cTn id="26" dur="500" fill="hold"/>
                                        <p:tgtEl>
                                          <p:spTgt spid="28999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9991"/>
                                        </p:tgtEl>
                                        <p:attrNameLst>
                                          <p:attrName>style.visibility</p:attrName>
                                        </p:attrNameLst>
                                      </p:cBhvr>
                                      <p:to>
                                        <p:strVal val="visible"/>
                                      </p:to>
                                    </p:set>
                                    <p:anim calcmode="lin" valueType="num">
                                      <p:cBhvr additive="base">
                                        <p:cTn id="31" dur="500" fill="hold"/>
                                        <p:tgtEl>
                                          <p:spTgt spid="289991"/>
                                        </p:tgtEl>
                                        <p:attrNameLst>
                                          <p:attrName>ppt_x</p:attrName>
                                        </p:attrNameLst>
                                      </p:cBhvr>
                                      <p:tavLst>
                                        <p:tav tm="0">
                                          <p:val>
                                            <p:strVal val="0-#ppt_w/2"/>
                                          </p:val>
                                        </p:tav>
                                        <p:tav tm="100000">
                                          <p:val>
                                            <p:strVal val="#ppt_x"/>
                                          </p:val>
                                        </p:tav>
                                      </p:tavLst>
                                    </p:anim>
                                    <p:anim calcmode="lin" valueType="num">
                                      <p:cBhvr additive="base">
                                        <p:cTn id="32" dur="500" fill="hold"/>
                                        <p:tgtEl>
                                          <p:spTgt spid="2899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72" grpId="0" animBg="1" autoUpdateAnimBg="0"/>
      <p:bldP spid="289991" grpId="0" animBg="1" autoUpdateAnimBg="0"/>
      <p:bldP spid="28999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8771" name="Rectangle 3"/>
          <p:cNvSpPr>
            <a:spLocks noGrp="1" noChangeArrowheads="1"/>
          </p:cNvSpPr>
          <p:nvPr>
            <p:ph type="body" idx="1"/>
          </p:nvPr>
        </p:nvSpPr>
        <p:spPr>
          <a:xfrm>
            <a:off x="755650" y="2060575"/>
            <a:ext cx="7556500" cy="3532188"/>
          </a:xfrm>
        </p:spPr>
        <p:txBody>
          <a:bodyPr>
            <a:normAutofit fontScale="92500" lnSpcReduction="10000"/>
          </a:bodyPr>
          <a:lstStyle/>
          <a:p>
            <a:pPr marL="609600" indent="-609600">
              <a:lnSpc>
                <a:spcPct val="120000"/>
              </a:lnSpc>
              <a:buFont typeface="Wingdings" pitchFamily="2" charset="2"/>
              <a:buNone/>
            </a:pPr>
            <a:r>
              <a:rPr lang="en-US" altLang="zh-CN" dirty="0">
                <a:effectLst/>
                <a:latin typeface="Times New Roman" pitchFamily="18" charset="0"/>
                <a:cs typeface="Times New Roman" pitchFamily="18" charset="0"/>
              </a:rPr>
              <a:t>1</a:t>
            </a:r>
            <a:r>
              <a:rPr lang="zh-CN" altLang="en-US" dirty="0">
                <a:effectLst/>
                <a:latin typeface="Times New Roman" pitchFamily="18" charset="0"/>
                <a:cs typeface="Times New Roman" pitchFamily="18" charset="0"/>
              </a:rPr>
              <a:t>）求出图像</a:t>
            </a:r>
            <a:r>
              <a:rPr lang="en-US" altLang="zh-CN" dirty="0">
                <a:effectLst/>
                <a:latin typeface="Times New Roman" pitchFamily="18" charset="0"/>
                <a:cs typeface="Times New Roman" pitchFamily="18" charset="0"/>
              </a:rPr>
              <a:t>f</a:t>
            </a:r>
            <a:r>
              <a:rPr lang="zh-CN" altLang="en-US" dirty="0">
                <a:effectLst/>
                <a:latin typeface="Times New Roman" pitchFamily="18" charset="0"/>
                <a:cs typeface="Times New Roman" pitchFamily="18" charset="0"/>
              </a:rPr>
              <a:t>的总体</a:t>
            </a:r>
            <a:r>
              <a:rPr lang="zh-CN" altLang="en-US" b="1" dirty="0">
                <a:solidFill>
                  <a:srgbClr val="0000FF"/>
                </a:solidFill>
                <a:effectLst/>
                <a:latin typeface="Times New Roman" pitchFamily="18" charset="0"/>
                <a:cs typeface="Times New Roman" pitchFamily="18" charset="0"/>
              </a:rPr>
              <a:t>像素个数</a:t>
            </a:r>
          </a:p>
          <a:p>
            <a:pPr marL="609600" indent="-609600">
              <a:lnSpc>
                <a:spcPct val="120000"/>
              </a:lnSpc>
              <a:buFont typeface="Wingdings" pitchFamily="2" charset="2"/>
              <a:buNone/>
            </a:pPr>
            <a:r>
              <a:rPr lang="zh-CN" altLang="en-US" dirty="0">
                <a:effectLst/>
                <a:latin typeface="Times New Roman" pitchFamily="18" charset="0"/>
                <a:cs typeface="Times New Roman" pitchFamily="18" charset="0"/>
              </a:rPr>
              <a:t>       </a:t>
            </a:r>
            <a:r>
              <a:rPr lang="en-US" altLang="zh-CN" i="1" dirty="0" err="1">
                <a:effectLst/>
                <a:latin typeface="Times New Roman" pitchFamily="18" charset="0"/>
                <a:cs typeface="Times New Roman" pitchFamily="18" charset="0"/>
              </a:rPr>
              <a:t>N</a:t>
            </a:r>
            <a:r>
              <a:rPr lang="en-US" altLang="zh-CN" i="1" baseline="-25000" dirty="0" err="1">
                <a:effectLst/>
                <a:latin typeface="Times New Roman" pitchFamily="18" charset="0"/>
                <a:cs typeface="Times New Roman" pitchFamily="18" charset="0"/>
              </a:rPr>
              <a:t>f</a:t>
            </a:r>
            <a:r>
              <a:rPr lang="en-US" altLang="zh-CN" i="1" dirty="0">
                <a:effectLst/>
                <a:latin typeface="Times New Roman" pitchFamily="18" charset="0"/>
                <a:cs typeface="Times New Roman" pitchFamily="18" charset="0"/>
              </a:rPr>
              <a:t> = m*n </a:t>
            </a:r>
            <a:r>
              <a:rPr lang="en-US" altLang="zh-CN" dirty="0">
                <a:effectLst/>
                <a:latin typeface="Times New Roman" pitchFamily="18" charset="0"/>
                <a:cs typeface="Times New Roman" pitchFamily="18" charset="0"/>
              </a:rPr>
              <a:t>(</a:t>
            </a:r>
            <a:r>
              <a:rPr lang="en-US" altLang="zh-CN" i="1" dirty="0" err="1">
                <a:effectLst/>
                <a:latin typeface="Times New Roman" pitchFamily="18" charset="0"/>
                <a:cs typeface="Times New Roman" pitchFamily="18" charset="0"/>
              </a:rPr>
              <a:t>m,n</a:t>
            </a:r>
            <a:r>
              <a:rPr lang="zh-CN" altLang="en-US" dirty="0">
                <a:effectLst/>
                <a:latin typeface="Times New Roman" pitchFamily="18" charset="0"/>
                <a:cs typeface="Times New Roman" pitchFamily="18" charset="0"/>
              </a:rPr>
              <a:t>分别为图像的长和宽）</a:t>
            </a:r>
          </a:p>
          <a:p>
            <a:pPr marL="609600" indent="-609600">
              <a:lnSpc>
                <a:spcPct val="120000"/>
              </a:lnSpc>
              <a:buFont typeface="Wingdings" pitchFamily="2" charset="2"/>
              <a:buNone/>
            </a:pPr>
            <a:endParaRPr lang="zh-CN" altLang="en-US" dirty="0">
              <a:effectLst/>
              <a:latin typeface="Times New Roman" pitchFamily="18" charset="0"/>
              <a:cs typeface="Times New Roman" pitchFamily="18" charset="0"/>
            </a:endParaRPr>
          </a:p>
          <a:p>
            <a:pPr marL="609600" indent="-609600">
              <a:lnSpc>
                <a:spcPct val="120000"/>
              </a:lnSpc>
              <a:buFont typeface="Wingdings" pitchFamily="2" charset="2"/>
              <a:buNone/>
            </a:pPr>
            <a:r>
              <a:rPr lang="en-US" altLang="zh-CN" dirty="0">
                <a:effectLst/>
                <a:latin typeface="Times New Roman" pitchFamily="18" charset="0"/>
                <a:cs typeface="Times New Roman" pitchFamily="18" charset="0"/>
              </a:rPr>
              <a:t>2</a:t>
            </a:r>
            <a:r>
              <a:rPr lang="zh-CN" altLang="en-US" dirty="0">
                <a:effectLst/>
                <a:latin typeface="Times New Roman" pitchFamily="18" charset="0"/>
                <a:cs typeface="Times New Roman" pitchFamily="18" charset="0"/>
              </a:rPr>
              <a:t>）计算每个灰度级</a:t>
            </a:r>
            <a:r>
              <a:rPr lang="zh-CN" altLang="en-US" dirty="0" smtClean="0">
                <a:effectLst/>
                <a:latin typeface="Times New Roman" pitchFamily="18" charset="0"/>
                <a:cs typeface="Times New Roman" pitchFamily="18" charset="0"/>
              </a:rPr>
              <a:t>的</a:t>
            </a:r>
            <a:r>
              <a:rPr lang="zh-CN" altLang="en-US" b="1" dirty="0" smtClean="0">
                <a:solidFill>
                  <a:srgbClr val="0000FF"/>
                </a:solidFill>
                <a:latin typeface="Times New Roman" pitchFamily="18" charset="0"/>
                <a:cs typeface="Times New Roman" pitchFamily="18" charset="0"/>
              </a:rPr>
              <a:t>分布概率</a:t>
            </a:r>
            <a:r>
              <a:rPr lang="zh-CN" altLang="en-US" dirty="0" smtClean="0">
                <a:effectLst/>
                <a:latin typeface="Times New Roman" pitchFamily="18" charset="0"/>
                <a:cs typeface="Times New Roman" pitchFamily="18" charset="0"/>
              </a:rPr>
              <a:t>，</a:t>
            </a:r>
            <a:r>
              <a:rPr lang="zh-CN" altLang="en-US" dirty="0">
                <a:effectLst/>
                <a:latin typeface="Times New Roman" pitchFamily="18" charset="0"/>
                <a:cs typeface="Times New Roman" pitchFamily="18" charset="0"/>
              </a:rPr>
              <a:t>即每个像素在整个图像中所占的比例。</a:t>
            </a:r>
          </a:p>
          <a:p>
            <a:pPr marL="609600" indent="-609600">
              <a:lnSpc>
                <a:spcPct val="120000"/>
              </a:lnSpc>
              <a:buFont typeface="Wingdings" pitchFamily="2" charset="2"/>
              <a:buNone/>
            </a:pPr>
            <a:r>
              <a:rPr lang="zh-CN" altLang="en-US" dirty="0">
                <a:effectLst/>
                <a:latin typeface="Times New Roman" pitchFamily="18" charset="0"/>
                <a:cs typeface="Times New Roman" pitchFamily="18" charset="0"/>
              </a:rPr>
              <a:t>       </a:t>
            </a:r>
            <a:r>
              <a:rPr lang="en-US" altLang="zh-CN" i="1" dirty="0" err="1">
                <a:effectLst/>
                <a:latin typeface="Times New Roman" pitchFamily="18" charset="0"/>
                <a:cs typeface="Times New Roman" pitchFamily="18" charset="0"/>
              </a:rPr>
              <a:t>hs</a:t>
            </a:r>
            <a:r>
              <a:rPr lang="en-US" altLang="zh-CN" i="1" dirty="0">
                <a:effectLst/>
                <a:latin typeface="Times New Roman" pitchFamily="18" charset="0"/>
                <a:cs typeface="Times New Roman" pitchFamily="18" charset="0"/>
              </a:rPr>
              <a:t>(</a:t>
            </a:r>
            <a:r>
              <a:rPr lang="en-US" altLang="zh-CN" i="1" dirty="0" err="1">
                <a:effectLst/>
                <a:latin typeface="Times New Roman" pitchFamily="18" charset="0"/>
                <a:cs typeface="Times New Roman" pitchFamily="18" charset="0"/>
              </a:rPr>
              <a:t>i</a:t>
            </a:r>
            <a:r>
              <a:rPr lang="en-US" altLang="zh-CN" i="1" dirty="0">
                <a:effectLst/>
                <a:latin typeface="Times New Roman" pitchFamily="18" charset="0"/>
                <a:cs typeface="Times New Roman" pitchFamily="18" charset="0"/>
              </a:rPr>
              <a:t>)=h(</a:t>
            </a:r>
            <a:r>
              <a:rPr lang="en-US" altLang="zh-CN" i="1" dirty="0" err="1">
                <a:effectLst/>
                <a:latin typeface="Times New Roman" pitchFamily="18" charset="0"/>
                <a:cs typeface="Times New Roman" pitchFamily="18" charset="0"/>
              </a:rPr>
              <a:t>i</a:t>
            </a:r>
            <a:r>
              <a:rPr lang="en-US" altLang="zh-CN" i="1" dirty="0">
                <a:effectLst/>
                <a:latin typeface="Times New Roman" pitchFamily="18" charset="0"/>
                <a:cs typeface="Times New Roman" pitchFamily="18" charset="0"/>
              </a:rPr>
              <a:t>)/</a:t>
            </a:r>
            <a:r>
              <a:rPr lang="en-US" altLang="zh-CN" i="1" dirty="0" err="1">
                <a:effectLst/>
                <a:latin typeface="Times New Roman" pitchFamily="18" charset="0"/>
                <a:cs typeface="Times New Roman" pitchFamily="18" charset="0"/>
              </a:rPr>
              <a:t>N</a:t>
            </a:r>
            <a:r>
              <a:rPr lang="en-US" altLang="zh-CN" i="1" baseline="-25000" dirty="0" err="1">
                <a:effectLst/>
                <a:latin typeface="Times New Roman" pitchFamily="18" charset="0"/>
                <a:cs typeface="Times New Roman" pitchFamily="18" charset="0"/>
              </a:rPr>
              <a:t>f</a:t>
            </a:r>
            <a:r>
              <a:rPr lang="en-US" altLang="zh-CN" i="1" dirty="0">
                <a:effectLst/>
                <a:latin typeface="Times New Roman" pitchFamily="18" charset="0"/>
                <a:cs typeface="Times New Roman" pitchFamily="18" charset="0"/>
              </a:rPr>
              <a:t>  </a:t>
            </a:r>
            <a:r>
              <a:rPr lang="en-US" altLang="zh-CN" dirty="0">
                <a:effectLst/>
                <a:latin typeface="Times New Roman" pitchFamily="18" charset="0"/>
                <a:cs typeface="Times New Roman" pitchFamily="18" charset="0"/>
              </a:rPr>
              <a:t>(</a:t>
            </a:r>
            <a:r>
              <a:rPr lang="en-US" altLang="zh-CN" dirty="0" err="1">
                <a:effectLst/>
                <a:latin typeface="Times New Roman" pitchFamily="18" charset="0"/>
                <a:cs typeface="Times New Roman" pitchFamily="18" charset="0"/>
              </a:rPr>
              <a:t>i</a:t>
            </a:r>
            <a:r>
              <a:rPr lang="en-US" altLang="zh-CN" dirty="0">
                <a:effectLst/>
                <a:latin typeface="Times New Roman" pitchFamily="18" charset="0"/>
                <a:cs typeface="Times New Roman" pitchFamily="18" charset="0"/>
              </a:rPr>
              <a:t>=0,1,…,255)</a:t>
            </a:r>
          </a:p>
        </p:txBody>
      </p:sp>
      <p:sp>
        <p:nvSpPr>
          <p:cNvPr id="288776" name="Rectangle 8"/>
          <p:cNvSpPr>
            <a:spLocks noChangeArrowheads="1"/>
          </p:cNvSpPr>
          <p:nvPr/>
        </p:nvSpPr>
        <p:spPr bwMode="auto">
          <a:xfrm>
            <a:off x="179388" y="2060575"/>
            <a:ext cx="8435975" cy="1566863"/>
          </a:xfrm>
          <a:prstGeom prst="rect">
            <a:avLst/>
          </a:prstGeom>
          <a:noFill/>
          <a:ln w="9525">
            <a:noFill/>
            <a:miter lim="800000"/>
            <a:headEnd/>
            <a:tailEnd/>
          </a:ln>
          <a:effectLst/>
        </p:spPr>
        <p:txBody>
          <a:bodyPr anchor="ctr"/>
          <a:lstStyle/>
          <a:p>
            <a:endParaRPr lang="zh-CN" altLang="zh-CN" sz="3200">
              <a:latin typeface="Times New Roman" pitchFamily="18" charset="0"/>
              <a:cs typeface="Times New Roman" pitchFamily="18" charset="0"/>
            </a:endParaRPr>
          </a:p>
        </p:txBody>
      </p:sp>
      <p:sp>
        <p:nvSpPr>
          <p:cNvPr id="288777" name="Rectangle 9"/>
          <p:cNvSpPr>
            <a:spLocks noGrp="1" noChangeArrowheads="1"/>
          </p:cNvSpPr>
          <p:nvPr>
            <p:ph type="title"/>
          </p:nvPr>
        </p:nvSpPr>
        <p:spPr>
          <a:xfrm>
            <a:off x="457200" y="277813"/>
            <a:ext cx="8291513" cy="1279525"/>
          </a:xfrm>
        </p:spPr>
        <p:txBody>
          <a:bodyPr>
            <a:noAutofit/>
          </a:bodyPr>
          <a:lstStyle/>
          <a:p>
            <a:pPr>
              <a:lnSpc>
                <a:spcPct val="120000"/>
              </a:lnSpc>
            </a:pPr>
            <a:r>
              <a:rPr lang="zh-CN" altLang="en-US" b="1" dirty="0" smtClean="0">
                <a:effectLst/>
                <a:latin typeface="Times New Roman" pitchFamily="18" charset="0"/>
                <a:ea typeface="+mn-ea"/>
                <a:cs typeface="Times New Roman" pitchFamily="18" charset="0"/>
              </a:rPr>
              <a:t>计算</a:t>
            </a:r>
            <a:r>
              <a:rPr lang="zh-CN" altLang="en-US" b="1" dirty="0">
                <a:effectLst/>
                <a:latin typeface="Times New Roman" pitchFamily="18" charset="0"/>
                <a:ea typeface="+mn-ea"/>
                <a:cs typeface="Times New Roman" pitchFamily="18" charset="0"/>
              </a:rPr>
              <a:t>原图的灰度分布概率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animEffect transition="in" filter="checkerboard(across)">
                                      <p:cBhvr>
                                        <p:cTn id="7" dur="500"/>
                                        <p:tgtEl>
                                          <p:spTgt spid="288771">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88771">
                                            <p:txEl>
                                              <p:pRg st="1" end="1"/>
                                            </p:txEl>
                                          </p:spTgt>
                                        </p:tgtEl>
                                        <p:attrNameLst>
                                          <p:attrName>style.visibility</p:attrName>
                                        </p:attrNameLst>
                                      </p:cBhvr>
                                      <p:to>
                                        <p:strVal val="visible"/>
                                      </p:to>
                                    </p:set>
                                    <p:animEffect transition="in" filter="checkerboard(across)">
                                      <p:cBhvr>
                                        <p:cTn id="10" dur="500"/>
                                        <p:tgtEl>
                                          <p:spTgt spid="28877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288771">
                                            <p:txEl>
                                              <p:pRg st="3" end="3"/>
                                            </p:txEl>
                                          </p:spTgt>
                                        </p:tgtEl>
                                        <p:attrNameLst>
                                          <p:attrName>style.visibility</p:attrName>
                                        </p:attrNameLst>
                                      </p:cBhvr>
                                      <p:to>
                                        <p:strVal val="visible"/>
                                      </p:to>
                                    </p:set>
                                    <p:animEffect transition="in" filter="checkerboard(across)">
                                      <p:cBhvr>
                                        <p:cTn id="15" dur="500"/>
                                        <p:tgtEl>
                                          <p:spTgt spid="28877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88771">
                                            <p:txEl>
                                              <p:pRg st="4" end="4"/>
                                            </p:txEl>
                                          </p:spTgt>
                                        </p:tgtEl>
                                        <p:attrNameLst>
                                          <p:attrName>style.visibility</p:attrName>
                                        </p:attrNameLst>
                                      </p:cBhvr>
                                      <p:to>
                                        <p:strVal val="visible"/>
                                      </p:to>
                                    </p:set>
                                    <p:animEffect transition="in" filter="checkerboard(across)">
                                      <p:cBhvr>
                                        <p:cTn id="18" dur="500"/>
                                        <p:tgtEl>
                                          <p:spTgt spid="2887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250825" y="1628775"/>
            <a:ext cx="1009650" cy="792163"/>
          </a:xfrm>
        </p:spPr>
        <p:txBody>
          <a:bodyPr/>
          <a:lstStyle/>
          <a:p>
            <a:pPr algn="l"/>
            <a:r>
              <a:rPr lang="en-US" altLang="zh-CN" sz="3600" b="1" dirty="0">
                <a:effectLst/>
                <a:latin typeface="Times New Roman" pitchFamily="18" charset="0"/>
                <a:cs typeface="Times New Roman" pitchFamily="18" charset="0"/>
              </a:rPr>
              <a:t> </a:t>
            </a:r>
            <a:r>
              <a:rPr lang="zh-CN" altLang="en-US" sz="3200" dirty="0">
                <a:effectLst/>
                <a:latin typeface="Times New Roman" pitchFamily="18" charset="0"/>
                <a:cs typeface="Times New Roman" pitchFamily="18" charset="0"/>
              </a:rPr>
              <a:t>例</a:t>
            </a:r>
          </a:p>
        </p:txBody>
      </p:sp>
      <p:grpSp>
        <p:nvGrpSpPr>
          <p:cNvPr id="2" name="Group 316"/>
          <p:cNvGrpSpPr>
            <a:grpSpLocks/>
          </p:cNvGrpSpPr>
          <p:nvPr/>
        </p:nvGrpSpPr>
        <p:grpSpPr bwMode="auto">
          <a:xfrm>
            <a:off x="1403350" y="2420938"/>
            <a:ext cx="5761038" cy="1376362"/>
            <a:chOff x="884" y="1525"/>
            <a:chExt cx="3629" cy="867"/>
          </a:xfrm>
        </p:grpSpPr>
        <p:graphicFrame>
          <p:nvGraphicFramePr>
            <p:cNvPr id="291126" name="Object 310"/>
            <p:cNvGraphicFramePr>
              <a:graphicFrameLocks noChangeAspect="1"/>
            </p:cNvGraphicFramePr>
            <p:nvPr/>
          </p:nvGraphicFramePr>
          <p:xfrm>
            <a:off x="884" y="1525"/>
            <a:ext cx="3629" cy="334"/>
          </p:xfrm>
          <a:graphic>
            <a:graphicData uri="http://schemas.openxmlformats.org/presentationml/2006/ole">
              <mc:AlternateContent xmlns:mc="http://schemas.openxmlformats.org/markup-compatibility/2006">
                <mc:Choice xmlns:v="urn:schemas-microsoft-com:vml" Requires="v">
                  <p:oleObj spid="_x0000_s392264" name="Equation" r:id="rId4" imgW="1511280" imgH="203040" progId="">
                    <p:embed/>
                  </p:oleObj>
                </mc:Choice>
                <mc:Fallback>
                  <p:oleObj name="Equation" r:id="rId4" imgW="1511280" imgH="20304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1525"/>
                          <a:ext cx="3629"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1124" name="Text Box 308"/>
            <p:cNvSpPr txBox="1">
              <a:spLocks noChangeArrowheads="1"/>
            </p:cNvSpPr>
            <p:nvPr/>
          </p:nvSpPr>
          <p:spPr bwMode="auto">
            <a:xfrm>
              <a:off x="1125" y="2024"/>
              <a:ext cx="1528" cy="368"/>
            </a:xfrm>
            <a:prstGeom prst="rect">
              <a:avLst/>
            </a:prstGeom>
            <a:solidFill>
              <a:schemeClr val="bg1"/>
            </a:solidFill>
            <a:ln w="9525">
              <a:noFill/>
              <a:miter lim="800000"/>
              <a:headEnd/>
              <a:tailEnd/>
            </a:ln>
            <a:effectLst/>
          </p:spPr>
          <p:txBody>
            <a:bodyPr wrap="square">
              <a:spAutoFit/>
            </a:bodyPr>
            <a:lstStyle/>
            <a:p>
              <a:pPr>
                <a:spcBef>
                  <a:spcPct val="50000"/>
                </a:spcBef>
              </a:pPr>
              <a:r>
                <a:rPr lang="en-US" altLang="zh-CN" sz="3200" i="1" dirty="0" err="1">
                  <a:latin typeface="Times New Roman" pitchFamily="18" charset="0"/>
                  <a:ea typeface="+mj-ea"/>
                  <a:cs typeface="Times New Roman" pitchFamily="18" charset="0"/>
                </a:rPr>
                <a:t>h</a:t>
              </a:r>
              <a:r>
                <a:rPr lang="en-US" altLang="zh-CN" sz="3200" i="1" baseline="-25000" dirty="0" err="1">
                  <a:latin typeface="Times New Roman" pitchFamily="18" charset="0"/>
                  <a:ea typeface="+mj-ea"/>
                  <a:cs typeface="Times New Roman" pitchFamily="18" charset="0"/>
                </a:rPr>
                <a:t>s</a:t>
              </a:r>
              <a:r>
                <a:rPr lang="en-US" altLang="zh-CN" sz="3200" i="1" dirty="0">
                  <a:latin typeface="Times New Roman" pitchFamily="18" charset="0"/>
                  <a:ea typeface="+mj-ea"/>
                  <a:cs typeface="Times New Roman" pitchFamily="18" charset="0"/>
                </a:rPr>
                <a:t>=h</a:t>
              </a:r>
              <a:r>
                <a:rPr lang="en-US" altLang="zh-CN" sz="3200" dirty="0">
                  <a:latin typeface="Times New Roman" pitchFamily="18" charset="0"/>
                  <a:ea typeface="+mj-ea"/>
                  <a:cs typeface="Times New Roman" pitchFamily="18" charset="0"/>
                </a:rPr>
                <a:t>/25</a:t>
              </a:r>
            </a:p>
          </p:txBody>
        </p:sp>
        <p:sp>
          <p:nvSpPr>
            <p:cNvPr id="291127" name="AutoShape 311"/>
            <p:cNvSpPr>
              <a:spLocks noChangeArrowheads="1"/>
            </p:cNvSpPr>
            <p:nvPr/>
          </p:nvSpPr>
          <p:spPr bwMode="auto">
            <a:xfrm>
              <a:off x="2701" y="2024"/>
              <a:ext cx="816" cy="240"/>
            </a:xfrm>
            <a:prstGeom prst="down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zh-CN" altLang="en-US">
                <a:latin typeface="Times New Roman" pitchFamily="18" charset="0"/>
                <a:ea typeface="+mj-ea"/>
                <a:cs typeface="Times New Roman" pitchFamily="18" charset="0"/>
              </a:endParaRPr>
            </a:p>
          </p:txBody>
        </p:sp>
      </p:grpSp>
      <p:graphicFrame>
        <p:nvGraphicFramePr>
          <p:cNvPr id="291128" name="Object 312"/>
          <p:cNvGraphicFramePr>
            <a:graphicFrameLocks noChangeAspect="1"/>
          </p:cNvGraphicFramePr>
          <p:nvPr/>
        </p:nvGraphicFramePr>
        <p:xfrm>
          <a:off x="395288" y="3933825"/>
          <a:ext cx="8153400" cy="455613"/>
        </p:xfrm>
        <a:graphic>
          <a:graphicData uri="http://schemas.openxmlformats.org/presentationml/2006/ole">
            <mc:AlternateContent xmlns:mc="http://schemas.openxmlformats.org/markup-compatibility/2006">
              <mc:Choice xmlns:v="urn:schemas-microsoft-com:vml" Requires="v">
                <p:oleObj spid="_x0000_s392265" name="Equation" r:id="rId6" imgW="3898800" imgH="203040" progId="">
                  <p:embed/>
                </p:oleObj>
              </mc:Choice>
              <mc:Fallback>
                <p:oleObj name="Equation" r:id="rId6" imgW="3898800" imgH="203040" progId="">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3933825"/>
                        <a:ext cx="8153400"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1131" name="Rectangle 315"/>
          <p:cNvSpPr>
            <a:spLocks noChangeArrowheads="1"/>
          </p:cNvSpPr>
          <p:nvPr/>
        </p:nvSpPr>
        <p:spPr bwMode="auto">
          <a:xfrm>
            <a:off x="457200" y="277813"/>
            <a:ext cx="8291513" cy="1279525"/>
          </a:xfrm>
          <a:prstGeom prst="rect">
            <a:avLst/>
          </a:prstGeom>
          <a:noFill/>
          <a:ln w="9525">
            <a:noFill/>
            <a:miter lim="800000"/>
            <a:headEnd/>
            <a:tailEnd/>
          </a:ln>
          <a:effectLst/>
        </p:spPr>
        <p:txBody>
          <a:bodyPr anchor="ctr"/>
          <a:lstStyle/>
          <a:p>
            <a:pPr algn="ctr">
              <a:lnSpc>
                <a:spcPct val="120000"/>
              </a:lnSpc>
            </a:pPr>
            <a:r>
              <a:rPr lang="en-US" altLang="zh-CN" sz="4400" dirty="0" smtClean="0">
                <a:latin typeface="Times New Roman" pitchFamily="18" charset="0"/>
                <a:ea typeface="+mj-ea"/>
                <a:cs typeface="Times New Roman" pitchFamily="18" charset="0"/>
              </a:rPr>
              <a:t>2</a:t>
            </a:r>
            <a:r>
              <a:rPr lang="en-US" altLang="zh-CN" sz="4400" dirty="0">
                <a:latin typeface="Times New Roman" pitchFamily="18" charset="0"/>
                <a:ea typeface="+mj-ea"/>
                <a:cs typeface="Times New Roman" pitchFamily="18" charset="0"/>
              </a:rPr>
              <a:t>.</a:t>
            </a:r>
            <a:r>
              <a:rPr lang="zh-CN" altLang="en-US" sz="4400" b="1" dirty="0">
                <a:latin typeface="Times New Roman" pitchFamily="18" charset="0"/>
                <a:ea typeface="+mj-ea"/>
                <a:cs typeface="Times New Roman" pitchFamily="18" charset="0"/>
              </a:rPr>
              <a:t>计算原图的</a:t>
            </a:r>
            <a:r>
              <a:rPr lang="zh-CN" altLang="en-US" sz="4400" b="1" dirty="0" smtClean="0">
                <a:latin typeface="Times New Roman" pitchFamily="18" charset="0"/>
                <a:ea typeface="+mj-ea"/>
                <a:cs typeface="Times New Roman" pitchFamily="18" charset="0"/>
              </a:rPr>
              <a:t>灰度分布概率</a:t>
            </a:r>
            <a:endParaRPr lang="zh-CN" altLang="en-US" sz="4400" b="1" dirty="0">
              <a:latin typeface="Times New Roman" pitchFamily="18" charset="0"/>
              <a:ea typeface="+mj-ea"/>
              <a:cs typeface="Times New Roman" pitchFamily="18" charset="0"/>
            </a:endParaRPr>
          </a:p>
        </p:txBody>
      </p:sp>
      <p:sp>
        <p:nvSpPr>
          <p:cNvPr id="11" name="Text Box 317"/>
          <p:cNvSpPr txBox="1">
            <a:spLocks noChangeArrowheads="1"/>
          </p:cNvSpPr>
          <p:nvPr/>
        </p:nvSpPr>
        <p:spPr bwMode="auto">
          <a:xfrm>
            <a:off x="611560" y="4437063"/>
            <a:ext cx="8532440" cy="523220"/>
          </a:xfrm>
          <a:prstGeom prst="rect">
            <a:avLst/>
          </a:prstGeom>
          <a:noFill/>
          <a:ln w="9525">
            <a:noFill/>
            <a:miter lim="800000"/>
            <a:headEnd/>
            <a:tailEnd/>
          </a:ln>
          <a:effectLst/>
        </p:spPr>
        <p:txBody>
          <a:bodyPr wrap="square">
            <a:spAutoFit/>
          </a:bodyPr>
          <a:lstStyle/>
          <a:p>
            <a:pPr>
              <a:spcBef>
                <a:spcPct val="50000"/>
              </a:spcBef>
            </a:pPr>
            <a:r>
              <a:rPr lang="en-US" altLang="zh-CN" sz="2800" dirty="0">
                <a:latin typeface="Times New Roman" pitchFamily="18" charset="0"/>
                <a:cs typeface="Times New Roman" pitchFamily="18" charset="0"/>
              </a:rPr>
              <a:t>=[0.12, 0.08, 0.16, 0.16, 0.04, 0.04, 0.16, 0.04, 0.08, 0.12]</a:t>
            </a:r>
          </a:p>
        </p:txBody>
      </p:sp>
      <p:sp>
        <p:nvSpPr>
          <p:cNvPr id="12" name="Text Box 318"/>
          <p:cNvSpPr txBox="1">
            <a:spLocks noChangeArrowheads="1"/>
          </p:cNvSpPr>
          <p:nvPr/>
        </p:nvSpPr>
        <p:spPr bwMode="auto">
          <a:xfrm>
            <a:off x="0" y="5013325"/>
            <a:ext cx="8747125" cy="523220"/>
          </a:xfrm>
          <a:prstGeom prst="rect">
            <a:avLst/>
          </a:prstGeom>
          <a:noFill/>
          <a:ln w="9525">
            <a:noFill/>
            <a:miter lim="800000"/>
            <a:headEnd/>
            <a:tailEnd/>
          </a:ln>
          <a:effectLst/>
        </p:spPr>
        <p:txBody>
          <a:bodyPr wrap="square">
            <a:spAutoFit/>
          </a:bodyPr>
          <a:lstStyle/>
          <a:p>
            <a:pPr>
              <a:spcBef>
                <a:spcPct val="50000"/>
              </a:spcBef>
            </a:pPr>
            <a:r>
              <a:rPr lang="zh-CN" altLang="en-US" sz="2800" dirty="0">
                <a:latin typeface="Times New Roman" pitchFamily="18" charset="0"/>
                <a:ea typeface="+mj-ea"/>
                <a:cs typeface="Times New Roman" pitchFamily="18" charset="0"/>
              </a:rPr>
              <a:t>灰度级</a:t>
            </a:r>
            <a:r>
              <a:rPr lang="zh-CN" altLang="en-US" sz="2000" b="1" dirty="0">
                <a:latin typeface="Times New Roman" pitchFamily="18" charset="0"/>
                <a:ea typeface="+mj-ea"/>
                <a:cs typeface="Times New Roman" pitchFamily="18" charset="0"/>
              </a:rPr>
              <a:t> </a:t>
            </a:r>
            <a:r>
              <a:rPr lang="zh-CN" altLang="en-US" sz="20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0       </a:t>
            </a:r>
            <a:r>
              <a:rPr lang="en-US" altLang="zh-CN" sz="2000" dirty="0" smtClean="0">
                <a:latin typeface="Times New Roman" pitchFamily="18" charset="0"/>
                <a:cs typeface="Times New Roman" pitchFamily="18" charset="0"/>
              </a:rPr>
              <a:t>        </a:t>
            </a:r>
            <a:r>
              <a:rPr lang="en-US" altLang="zh-CN" sz="2000" dirty="0">
                <a:latin typeface="Times New Roman" pitchFamily="18" charset="0"/>
                <a:cs typeface="Times New Roman" pitchFamily="18" charset="0"/>
              </a:rPr>
              <a:t>1   </a:t>
            </a:r>
            <a:r>
              <a:rPr lang="en-US" altLang="zh-CN" sz="2000" dirty="0" smtClean="0">
                <a:latin typeface="Times New Roman" pitchFamily="18" charset="0"/>
                <a:cs typeface="Times New Roman" pitchFamily="18" charset="0"/>
              </a:rPr>
              <a:t>          </a:t>
            </a:r>
            <a:r>
              <a:rPr lang="en-US" altLang="zh-CN" sz="2000" dirty="0">
                <a:latin typeface="Times New Roman" pitchFamily="18" charset="0"/>
                <a:cs typeface="Times New Roman" pitchFamily="18" charset="0"/>
              </a:rPr>
              <a:t>2         3     </a:t>
            </a:r>
            <a:r>
              <a:rPr lang="en-US" altLang="zh-CN" sz="2000" dirty="0" smtClean="0">
                <a:latin typeface="Times New Roman" pitchFamily="18" charset="0"/>
                <a:cs typeface="Times New Roman" pitchFamily="18" charset="0"/>
              </a:rPr>
              <a:t>     </a:t>
            </a:r>
            <a:r>
              <a:rPr lang="en-US" altLang="zh-CN" sz="2000" dirty="0">
                <a:latin typeface="Times New Roman" pitchFamily="18" charset="0"/>
                <a:cs typeface="Times New Roman" pitchFamily="18" charset="0"/>
              </a:rPr>
              <a:t>4           5  </a:t>
            </a:r>
            <a:r>
              <a:rPr lang="en-US" altLang="zh-CN" sz="2000" dirty="0" smtClean="0">
                <a:latin typeface="Times New Roman" pitchFamily="18" charset="0"/>
                <a:cs typeface="Times New Roman" pitchFamily="18" charset="0"/>
              </a:rPr>
              <a:t>      </a:t>
            </a:r>
            <a:r>
              <a:rPr lang="en-US" altLang="zh-CN" sz="2000" dirty="0">
                <a:latin typeface="Times New Roman" pitchFamily="18" charset="0"/>
                <a:cs typeface="Times New Roman" pitchFamily="18" charset="0"/>
              </a:rPr>
              <a:t>6          7           </a:t>
            </a:r>
            <a:r>
              <a:rPr lang="en-US" altLang="zh-CN" sz="2000" dirty="0" smtClean="0">
                <a:latin typeface="Times New Roman" pitchFamily="18" charset="0"/>
                <a:cs typeface="Times New Roman" pitchFamily="18" charset="0"/>
              </a:rPr>
              <a:t>8        </a:t>
            </a:r>
            <a:r>
              <a:rPr lang="en-US" altLang="zh-CN" sz="2000" dirty="0">
                <a:latin typeface="Times New Roman" pitchFamily="18" charset="0"/>
                <a:cs typeface="Times New Roman" pitchFamily="18" charset="0"/>
              </a:rPr>
              <a:t>9</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0818"/>
                                        </p:tgtEl>
                                        <p:attrNameLst>
                                          <p:attrName>style.visibility</p:attrName>
                                        </p:attrNameLst>
                                      </p:cBhvr>
                                      <p:to>
                                        <p:strVal val="visible"/>
                                      </p:to>
                                    </p:set>
                                    <p:animEffect transition="in" filter="blinds(horizontal)">
                                      <p:cBhvr>
                                        <p:cTn id="7" dur="500"/>
                                        <p:tgtEl>
                                          <p:spTgt spid="2908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1128"/>
                                        </p:tgtEl>
                                        <p:attrNameLst>
                                          <p:attrName>style.visibility</p:attrName>
                                        </p:attrNameLst>
                                      </p:cBhvr>
                                      <p:to>
                                        <p:strVal val="visible"/>
                                      </p:to>
                                    </p:set>
                                    <p:anim calcmode="lin" valueType="num">
                                      <p:cBhvr additive="base">
                                        <p:cTn id="17" dur="500" fill="hold"/>
                                        <p:tgtEl>
                                          <p:spTgt spid="291128"/>
                                        </p:tgtEl>
                                        <p:attrNameLst>
                                          <p:attrName>ppt_x</p:attrName>
                                        </p:attrNameLst>
                                      </p:cBhvr>
                                      <p:tavLst>
                                        <p:tav tm="0">
                                          <p:val>
                                            <p:strVal val="0-#ppt_w/2"/>
                                          </p:val>
                                        </p:tav>
                                        <p:tav tm="100000">
                                          <p:val>
                                            <p:strVal val="#ppt_x"/>
                                          </p:val>
                                        </p:tav>
                                      </p:tavLst>
                                    </p:anim>
                                    <p:anim calcmode="lin" valueType="num">
                                      <p:cBhvr additive="base">
                                        <p:cTn id="18" dur="500" fill="hold"/>
                                        <p:tgtEl>
                                          <p:spTgt spid="29112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7" name="Rectangle 1027"/>
          <p:cNvSpPr>
            <a:spLocks noGrp="1" noChangeArrowheads="1"/>
          </p:cNvSpPr>
          <p:nvPr>
            <p:ph type="body" sz="half" idx="1"/>
          </p:nvPr>
        </p:nvSpPr>
        <p:spPr>
          <a:xfrm>
            <a:off x="323850" y="2060575"/>
            <a:ext cx="7172325" cy="963613"/>
          </a:xfrm>
        </p:spPr>
        <p:txBody>
          <a:bodyPr/>
          <a:lstStyle/>
          <a:p>
            <a:r>
              <a:rPr lang="zh-CN" altLang="en-US" dirty="0">
                <a:effectLst/>
                <a:latin typeface="+mn-ea"/>
              </a:rPr>
              <a:t>设图像各灰度级的</a:t>
            </a:r>
            <a:r>
              <a:rPr lang="zh-CN" altLang="en-US" dirty="0" smtClean="0">
                <a:latin typeface="+mn-ea"/>
              </a:rPr>
              <a:t>累计分布概率</a:t>
            </a:r>
            <a:r>
              <a:rPr lang="en-US" altLang="zh-CN" i="1" dirty="0" smtClean="0">
                <a:effectLst/>
                <a:latin typeface="+mn-ea"/>
              </a:rPr>
              <a:t>h</a:t>
            </a:r>
            <a:r>
              <a:rPr lang="en-US" altLang="zh-CN" i="1" baseline="-25000" dirty="0" smtClean="0">
                <a:effectLst/>
                <a:latin typeface="+mn-ea"/>
              </a:rPr>
              <a:t>p</a:t>
            </a:r>
            <a:r>
              <a:rPr lang="zh-CN" altLang="en-US" dirty="0">
                <a:effectLst/>
                <a:latin typeface="+mn-ea"/>
              </a:rPr>
              <a:t>。</a:t>
            </a:r>
          </a:p>
          <a:p>
            <a:pPr>
              <a:buFont typeface="Wingdings" pitchFamily="2" charset="2"/>
              <a:buNone/>
            </a:pPr>
            <a:r>
              <a:rPr lang="zh-CN" altLang="en-US" sz="2000" dirty="0"/>
              <a:t>      </a:t>
            </a:r>
          </a:p>
        </p:txBody>
      </p:sp>
      <p:graphicFrame>
        <p:nvGraphicFramePr>
          <p:cNvPr id="292868" name="Object 1028"/>
          <p:cNvGraphicFramePr>
            <a:graphicFrameLocks noGrp="1" noChangeAspect="1"/>
          </p:cNvGraphicFramePr>
          <p:nvPr>
            <p:ph sz="quarter" idx="2"/>
          </p:nvPr>
        </p:nvGraphicFramePr>
        <p:xfrm>
          <a:off x="1692275" y="3141663"/>
          <a:ext cx="2673350" cy="1165225"/>
        </p:xfrm>
        <a:graphic>
          <a:graphicData uri="http://schemas.openxmlformats.org/presentationml/2006/ole">
            <mc:AlternateContent xmlns:mc="http://schemas.openxmlformats.org/markup-compatibility/2006">
              <mc:Choice xmlns:v="urn:schemas-microsoft-com:vml" Requires="v">
                <p:oleObj spid="_x0000_s393288" name="Equation" r:id="rId4" imgW="990360" imgH="431640" progId="">
                  <p:embed/>
                </p:oleObj>
              </mc:Choice>
              <mc:Fallback>
                <p:oleObj name="Equation" r:id="rId4" imgW="990360" imgH="43164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3141663"/>
                        <a:ext cx="2673350"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2873" name="Object 1033"/>
          <p:cNvGraphicFramePr>
            <a:graphicFrameLocks noGrp="1" noChangeAspect="1"/>
          </p:cNvGraphicFramePr>
          <p:nvPr>
            <p:ph sz="quarter" idx="3"/>
          </p:nvPr>
        </p:nvGraphicFramePr>
        <p:xfrm>
          <a:off x="4500563" y="4724400"/>
          <a:ext cx="2476500" cy="474663"/>
        </p:xfrm>
        <a:graphic>
          <a:graphicData uri="http://schemas.openxmlformats.org/presentationml/2006/ole">
            <mc:AlternateContent xmlns:mc="http://schemas.openxmlformats.org/markup-compatibility/2006">
              <mc:Choice xmlns:v="urn:schemas-microsoft-com:vml" Requires="v">
                <p:oleObj spid="_x0000_s393289" name="Equation" r:id="rId6" imgW="990360" imgH="190440" progId="">
                  <p:embed/>
                </p:oleObj>
              </mc:Choice>
              <mc:Fallback>
                <p:oleObj name="Equation" r:id="rId6" imgW="990360" imgH="19044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4724400"/>
                        <a:ext cx="247650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2876" name="Rectangle 1036"/>
          <p:cNvSpPr>
            <a:spLocks noChangeArrowheads="1"/>
          </p:cNvSpPr>
          <p:nvPr/>
        </p:nvSpPr>
        <p:spPr bwMode="auto">
          <a:xfrm>
            <a:off x="571472" y="428604"/>
            <a:ext cx="8105104" cy="904863"/>
          </a:xfrm>
          <a:prstGeom prst="rect">
            <a:avLst/>
          </a:prstGeom>
          <a:noFill/>
          <a:ln w="9525">
            <a:noFill/>
            <a:miter lim="800000"/>
            <a:headEnd/>
            <a:tailEnd/>
          </a:ln>
          <a:effectLst/>
        </p:spPr>
        <p:txBody>
          <a:bodyPr wrap="none">
            <a:spAutoFit/>
          </a:bodyPr>
          <a:lstStyle/>
          <a:p>
            <a:pPr algn="ctr">
              <a:lnSpc>
                <a:spcPct val="120000"/>
              </a:lnSpc>
            </a:pPr>
            <a:r>
              <a:rPr lang="en-US" altLang="zh-CN" sz="4400" dirty="0" smtClean="0">
                <a:latin typeface="+mn-ea"/>
              </a:rPr>
              <a:t>3</a:t>
            </a:r>
            <a:r>
              <a:rPr lang="en-US" altLang="zh-CN" sz="4400" dirty="0">
                <a:latin typeface="+mn-ea"/>
              </a:rPr>
              <a:t>.</a:t>
            </a:r>
            <a:r>
              <a:rPr lang="zh-CN" altLang="en-US" sz="4400" b="1" dirty="0">
                <a:latin typeface="+mn-ea"/>
              </a:rPr>
              <a:t>计算原图灰度的累计</a:t>
            </a:r>
            <a:r>
              <a:rPr lang="zh-CN" altLang="en-US" sz="4400" b="1" dirty="0" smtClean="0">
                <a:latin typeface="+mn-ea"/>
              </a:rPr>
              <a:t>分布概率</a:t>
            </a:r>
            <a:endParaRPr lang="zh-CN" altLang="en-US" sz="4400" b="1" dirty="0">
              <a:latin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1026"/>
          <p:cNvSpPr>
            <a:spLocks noGrp="1" noChangeArrowheads="1"/>
          </p:cNvSpPr>
          <p:nvPr>
            <p:ph type="title"/>
          </p:nvPr>
        </p:nvSpPr>
        <p:spPr>
          <a:xfrm>
            <a:off x="107950" y="1989138"/>
            <a:ext cx="862013" cy="720725"/>
          </a:xfrm>
        </p:spPr>
        <p:txBody>
          <a:bodyPr>
            <a:normAutofit fontScale="90000"/>
          </a:bodyPr>
          <a:lstStyle/>
          <a:p>
            <a:pPr algn="l"/>
            <a:r>
              <a:rPr lang="en-US" altLang="zh-CN" dirty="0">
                <a:latin typeface="Times New Roman" pitchFamily="18" charset="0"/>
                <a:ea typeface="+mn-ea"/>
                <a:cs typeface="Times New Roman" pitchFamily="18" charset="0"/>
              </a:rPr>
              <a:t> </a:t>
            </a:r>
            <a:r>
              <a:rPr lang="zh-CN" altLang="en-US" sz="3200" dirty="0">
                <a:effectLst/>
                <a:latin typeface="Times New Roman" pitchFamily="18" charset="0"/>
                <a:ea typeface="+mn-ea"/>
                <a:cs typeface="Times New Roman" pitchFamily="18" charset="0"/>
              </a:rPr>
              <a:t>例</a:t>
            </a:r>
          </a:p>
        </p:txBody>
      </p:sp>
      <p:sp>
        <p:nvSpPr>
          <p:cNvPr id="297147" name="AutoShape 1211"/>
          <p:cNvSpPr>
            <a:spLocks noChangeArrowheads="1"/>
          </p:cNvSpPr>
          <p:nvPr/>
        </p:nvSpPr>
        <p:spPr bwMode="auto">
          <a:xfrm>
            <a:off x="3492500" y="3933825"/>
            <a:ext cx="914400" cy="381000"/>
          </a:xfrm>
          <a:prstGeom prst="down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97149" name="Rectangle 1213"/>
          <p:cNvSpPr>
            <a:spLocks noChangeArrowheads="1"/>
          </p:cNvSpPr>
          <p:nvPr/>
        </p:nvSpPr>
        <p:spPr bwMode="auto">
          <a:xfrm>
            <a:off x="1043608" y="476672"/>
            <a:ext cx="6832320" cy="827150"/>
          </a:xfrm>
          <a:prstGeom prst="rect">
            <a:avLst/>
          </a:prstGeom>
          <a:noFill/>
          <a:ln w="9525">
            <a:noFill/>
            <a:miter lim="800000"/>
            <a:headEnd/>
            <a:tailEnd/>
          </a:ln>
          <a:effectLst/>
        </p:spPr>
        <p:txBody>
          <a:bodyPr wrap="none">
            <a:spAutoFit/>
          </a:bodyPr>
          <a:lstStyle/>
          <a:p>
            <a:pPr>
              <a:lnSpc>
                <a:spcPct val="120000"/>
              </a:lnSpc>
            </a:pPr>
            <a:r>
              <a:rPr lang="en-US" altLang="zh-CN" sz="4400" dirty="0" smtClean="0">
                <a:latin typeface="Times New Roman" pitchFamily="18" charset="0"/>
                <a:cs typeface="Times New Roman" pitchFamily="18" charset="0"/>
              </a:rPr>
              <a:t>3</a:t>
            </a:r>
            <a:r>
              <a:rPr lang="en-US" altLang="zh-CN" sz="4400" dirty="0">
                <a:latin typeface="Times New Roman" pitchFamily="18" charset="0"/>
                <a:cs typeface="Times New Roman" pitchFamily="18" charset="0"/>
              </a:rPr>
              <a:t>.</a:t>
            </a:r>
            <a:r>
              <a:rPr lang="zh-CN" altLang="en-US" sz="4400" b="1" dirty="0">
                <a:latin typeface="Times New Roman" pitchFamily="18" charset="0"/>
                <a:cs typeface="Times New Roman" pitchFamily="18" charset="0"/>
              </a:rPr>
              <a:t>计算原图灰度的累计分布</a:t>
            </a:r>
          </a:p>
        </p:txBody>
      </p:sp>
      <p:sp>
        <p:nvSpPr>
          <p:cNvPr id="297151" name="Text Box 1215"/>
          <p:cNvSpPr txBox="1">
            <a:spLocks noChangeArrowheads="1"/>
          </p:cNvSpPr>
          <p:nvPr/>
        </p:nvSpPr>
        <p:spPr bwMode="auto">
          <a:xfrm>
            <a:off x="323850" y="2924175"/>
            <a:ext cx="8424863" cy="457200"/>
          </a:xfrm>
          <a:prstGeom prst="rect">
            <a:avLst/>
          </a:prstGeom>
          <a:noFill/>
          <a:ln w="9525">
            <a:noFill/>
            <a:miter lim="800000"/>
            <a:headEnd/>
            <a:tailEnd/>
          </a:ln>
          <a:effectLst/>
        </p:spPr>
        <p:txBody>
          <a:bodyPr>
            <a:spAutoFit/>
          </a:bodyPr>
          <a:lstStyle/>
          <a:p>
            <a:pPr>
              <a:spcBef>
                <a:spcPct val="50000"/>
              </a:spcBef>
            </a:pPr>
            <a:r>
              <a:rPr lang="en-US" altLang="zh-CN" sz="2400">
                <a:latin typeface="Times New Roman" pitchFamily="18" charset="0"/>
                <a:cs typeface="Times New Roman" pitchFamily="18" charset="0"/>
              </a:rPr>
              <a:t>h</a:t>
            </a:r>
            <a:r>
              <a:rPr lang="en-US" altLang="zh-CN" sz="2000">
                <a:latin typeface="Times New Roman" pitchFamily="18" charset="0"/>
                <a:cs typeface="Times New Roman" pitchFamily="18" charset="0"/>
              </a:rPr>
              <a:t>s</a:t>
            </a:r>
            <a:r>
              <a:rPr lang="en-US" altLang="zh-CN" sz="2400">
                <a:latin typeface="Times New Roman" pitchFamily="18" charset="0"/>
                <a:cs typeface="Times New Roman" pitchFamily="18" charset="0"/>
              </a:rPr>
              <a:t>=[0.12, 0.08, 0.16, 0.16, 0.04, 0.04, 0.16, 0.04, 0.08, 0.12]</a:t>
            </a:r>
          </a:p>
        </p:txBody>
      </p:sp>
      <p:sp>
        <p:nvSpPr>
          <p:cNvPr id="297152" name="Text Box 1216"/>
          <p:cNvSpPr txBox="1">
            <a:spLocks noChangeArrowheads="1"/>
          </p:cNvSpPr>
          <p:nvPr/>
        </p:nvSpPr>
        <p:spPr bwMode="auto">
          <a:xfrm>
            <a:off x="250825" y="4652963"/>
            <a:ext cx="8424863" cy="457200"/>
          </a:xfrm>
          <a:prstGeom prst="rect">
            <a:avLst/>
          </a:prstGeom>
          <a:noFill/>
          <a:ln w="9525">
            <a:noFill/>
            <a:miter lim="800000"/>
            <a:headEnd/>
            <a:tailEnd/>
          </a:ln>
          <a:effectLst/>
        </p:spPr>
        <p:txBody>
          <a:bodyPr>
            <a:spAutoFit/>
          </a:bodyPr>
          <a:lstStyle/>
          <a:p>
            <a:pPr>
              <a:spcBef>
                <a:spcPct val="50000"/>
              </a:spcBef>
            </a:pPr>
            <a:r>
              <a:rPr lang="en-US" altLang="zh-CN" sz="2400" dirty="0">
                <a:latin typeface="Times New Roman" pitchFamily="18" charset="0"/>
                <a:cs typeface="Times New Roman" pitchFamily="18" charset="0"/>
              </a:rPr>
              <a:t>h</a:t>
            </a:r>
            <a:r>
              <a:rPr lang="en-US" altLang="zh-CN" sz="2000" dirty="0">
                <a:latin typeface="Times New Roman" pitchFamily="18" charset="0"/>
                <a:cs typeface="Times New Roman" pitchFamily="18" charset="0"/>
              </a:rPr>
              <a:t>p</a:t>
            </a:r>
            <a:r>
              <a:rPr lang="en-US" altLang="zh-CN" sz="2400" dirty="0">
                <a:latin typeface="Times New Roman" pitchFamily="18" charset="0"/>
                <a:cs typeface="Times New Roman" pitchFamily="18" charset="0"/>
              </a:rPr>
              <a:t>=[0.12, 0.20, 0.36, 0.52, 0.56, 0.60, 0.76, 0.80, 0.88, 1.00]</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62"/>
                                        </p:tgtEl>
                                        <p:attrNameLst>
                                          <p:attrName>style.visibility</p:attrName>
                                        </p:attrNameLst>
                                      </p:cBhvr>
                                      <p:to>
                                        <p:strVal val="visible"/>
                                      </p:to>
                                    </p:set>
                                    <p:animEffect transition="in" filter="blinds(horizontal)">
                                      <p:cBhvr>
                                        <p:cTn id="7" dur="500"/>
                                        <p:tgtEl>
                                          <p:spTgt spid="2969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151"/>
                                        </p:tgtEl>
                                        <p:attrNameLst>
                                          <p:attrName>style.visibility</p:attrName>
                                        </p:attrNameLst>
                                      </p:cBhvr>
                                      <p:to>
                                        <p:strVal val="visible"/>
                                      </p:to>
                                    </p:set>
                                    <p:animEffect transition="in" filter="blinds(horizontal)">
                                      <p:cBhvr>
                                        <p:cTn id="12" dur="500"/>
                                        <p:tgtEl>
                                          <p:spTgt spid="29715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7147"/>
                                        </p:tgtEl>
                                        <p:attrNameLst>
                                          <p:attrName>style.visibility</p:attrName>
                                        </p:attrNameLst>
                                      </p:cBhvr>
                                      <p:to>
                                        <p:strVal val="visible"/>
                                      </p:to>
                                    </p:set>
                                    <p:anim calcmode="lin" valueType="num">
                                      <p:cBhvr additive="base">
                                        <p:cTn id="17" dur="500" fill="hold"/>
                                        <p:tgtEl>
                                          <p:spTgt spid="297147"/>
                                        </p:tgtEl>
                                        <p:attrNameLst>
                                          <p:attrName>ppt_x</p:attrName>
                                        </p:attrNameLst>
                                      </p:cBhvr>
                                      <p:tavLst>
                                        <p:tav tm="0">
                                          <p:val>
                                            <p:strVal val="0-#ppt_w/2"/>
                                          </p:val>
                                        </p:tav>
                                        <p:tav tm="100000">
                                          <p:val>
                                            <p:strVal val="#ppt_x"/>
                                          </p:val>
                                        </p:tav>
                                      </p:tavLst>
                                    </p:anim>
                                    <p:anim calcmode="lin" valueType="num">
                                      <p:cBhvr additive="base">
                                        <p:cTn id="18" dur="500" fill="hold"/>
                                        <p:tgtEl>
                                          <p:spTgt spid="29714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97152"/>
                                        </p:tgtEl>
                                        <p:attrNameLst>
                                          <p:attrName>style.visibility</p:attrName>
                                        </p:attrNameLst>
                                      </p:cBhvr>
                                      <p:to>
                                        <p:strVal val="visible"/>
                                      </p:to>
                                    </p:set>
                                    <p:animEffect transition="in" filter="blinds(horizontal)">
                                      <p:cBhvr>
                                        <p:cTn id="23" dur="500"/>
                                        <p:tgtEl>
                                          <p:spTgt spid="297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2" grpId="0"/>
      <p:bldP spid="297147" grpId="0" animBg="1"/>
      <p:bldP spid="297151" grpId="0"/>
      <p:bldP spid="297152"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1043608" y="260648"/>
            <a:ext cx="7343775" cy="596584"/>
          </a:xfrm>
        </p:spPr>
        <p:txBody>
          <a:bodyPr>
            <a:noAutofit/>
          </a:bodyPr>
          <a:lstStyle/>
          <a:p>
            <a:r>
              <a:rPr lang="zh-CN" altLang="en-US" b="1" dirty="0" smtClean="0">
                <a:effectLst/>
                <a:latin typeface="+mn-ea"/>
                <a:ea typeface="+mn-ea"/>
              </a:rPr>
              <a:t>对数变换</a:t>
            </a:r>
            <a:endParaRPr lang="zh-CN" altLang="en-US" b="1" dirty="0">
              <a:effectLst/>
              <a:latin typeface="+mn-ea"/>
              <a:ea typeface="+mn-ea"/>
            </a:endParaRPr>
          </a:p>
        </p:txBody>
      </p:sp>
      <p:sp>
        <p:nvSpPr>
          <p:cNvPr id="432131" name="Rectangle 3"/>
          <p:cNvSpPr>
            <a:spLocks noGrp="1" noChangeArrowheads="1"/>
          </p:cNvSpPr>
          <p:nvPr>
            <p:ph type="body" sz="half" idx="1"/>
          </p:nvPr>
        </p:nvSpPr>
        <p:spPr>
          <a:xfrm>
            <a:off x="285720" y="1000108"/>
            <a:ext cx="9001188" cy="3286148"/>
          </a:xfrm>
        </p:spPr>
        <p:txBody>
          <a:bodyPr>
            <a:noAutofit/>
          </a:bodyPr>
          <a:lstStyle/>
          <a:p>
            <a:r>
              <a:rPr lang="zh-CN" altLang="en-US" dirty="0" smtClean="0">
                <a:latin typeface="+mn-ea"/>
              </a:rPr>
              <a:t>考虑到</a:t>
            </a:r>
            <a:r>
              <a:rPr lang="zh-CN" altLang="en-US" b="1" dirty="0" smtClean="0">
                <a:solidFill>
                  <a:srgbClr val="0000FF"/>
                </a:solidFill>
                <a:latin typeface="+mn-ea"/>
              </a:rPr>
              <a:t>人眼对视觉信号</a:t>
            </a:r>
            <a:r>
              <a:rPr lang="zh-CN" altLang="en-US" dirty="0" smtClean="0">
                <a:latin typeface="+mn-ea"/>
              </a:rPr>
              <a:t>的处理过程中，有一个</a:t>
            </a:r>
            <a:r>
              <a:rPr lang="zh-CN" altLang="en-US" b="1" dirty="0" smtClean="0">
                <a:solidFill>
                  <a:srgbClr val="0000FF"/>
                </a:solidFill>
                <a:latin typeface="+mn-ea"/>
              </a:rPr>
              <a:t>近似对数算子的环节</a:t>
            </a:r>
            <a:r>
              <a:rPr lang="zh-CN" altLang="en-US" dirty="0" smtClean="0">
                <a:latin typeface="+mn-ea"/>
              </a:rPr>
              <a:t>，因此，可采用对数运算来实现非线性动态范围调整。</a:t>
            </a:r>
          </a:p>
          <a:p>
            <a:r>
              <a:rPr lang="zh-CN" altLang="en-US" dirty="0" smtClean="0">
                <a:effectLst/>
                <a:latin typeface="+mj-ea"/>
                <a:ea typeface="+mj-ea"/>
              </a:rPr>
              <a:t>设</a:t>
            </a:r>
            <a:r>
              <a:rPr lang="zh-CN" altLang="en-US" dirty="0">
                <a:effectLst/>
                <a:latin typeface="+mj-ea"/>
                <a:ea typeface="+mj-ea"/>
              </a:rPr>
              <a:t>原图为</a:t>
            </a:r>
            <a:r>
              <a:rPr lang="en-US" altLang="zh-CN" dirty="0">
                <a:effectLst/>
                <a:latin typeface="Times New Roman" panose="02020603050405020304" pitchFamily="18" charset="0"/>
                <a:ea typeface="+mj-ea"/>
                <a:cs typeface="Times New Roman" panose="02020603050405020304" pitchFamily="18" charset="0"/>
              </a:rPr>
              <a:t>[</a:t>
            </a:r>
            <a:r>
              <a:rPr lang="en-US" altLang="zh-CN" i="1" dirty="0">
                <a:effectLst/>
                <a:latin typeface="Times New Roman" panose="02020603050405020304" pitchFamily="18" charset="0"/>
                <a:ea typeface="+mj-ea"/>
                <a:cs typeface="Times New Roman" panose="02020603050405020304" pitchFamily="18" charset="0"/>
              </a:rPr>
              <a:t>f(</a:t>
            </a:r>
            <a:r>
              <a:rPr lang="en-US" altLang="zh-CN" i="1" dirty="0" err="1">
                <a:effectLst/>
                <a:latin typeface="Times New Roman" panose="02020603050405020304" pitchFamily="18" charset="0"/>
                <a:ea typeface="+mj-ea"/>
                <a:cs typeface="Times New Roman" panose="02020603050405020304" pitchFamily="18" charset="0"/>
              </a:rPr>
              <a:t>i,j</a:t>
            </a:r>
            <a:r>
              <a:rPr lang="en-US" altLang="zh-CN" i="1" dirty="0" smtClean="0">
                <a:effectLst/>
                <a:latin typeface="Times New Roman" panose="02020603050405020304" pitchFamily="18" charset="0"/>
                <a:ea typeface="+mj-ea"/>
                <a:cs typeface="Times New Roman" panose="02020603050405020304" pitchFamily="18" charset="0"/>
              </a:rPr>
              <a:t>)</a:t>
            </a:r>
            <a:r>
              <a:rPr lang="en-US" altLang="zh-CN" dirty="0" smtClean="0">
                <a:effectLst/>
                <a:latin typeface="Times New Roman" panose="02020603050405020304" pitchFamily="18" charset="0"/>
                <a:ea typeface="+mj-ea"/>
                <a:cs typeface="Times New Roman" panose="02020603050405020304" pitchFamily="18" charset="0"/>
              </a:rPr>
              <a:t>]</a:t>
            </a:r>
            <a:r>
              <a:rPr lang="en-US" altLang="zh-CN" dirty="0">
                <a:latin typeface="Times New Roman" panose="02020603050405020304" pitchFamily="18" charset="0"/>
                <a:ea typeface="+mj-ea"/>
                <a:cs typeface="Times New Roman" panose="02020603050405020304" pitchFamily="18" charset="0"/>
              </a:rPr>
              <a:t>,</a:t>
            </a:r>
            <a:r>
              <a:rPr lang="zh-CN" altLang="en-US" dirty="0" smtClean="0">
                <a:effectLst/>
                <a:latin typeface="+mj-ea"/>
                <a:ea typeface="+mj-ea"/>
              </a:rPr>
              <a:t>处理</a:t>
            </a:r>
            <a:r>
              <a:rPr lang="zh-CN" altLang="en-US" dirty="0">
                <a:effectLst/>
                <a:latin typeface="+mj-ea"/>
                <a:ea typeface="+mj-ea"/>
              </a:rPr>
              <a:t>后的图像为</a:t>
            </a:r>
            <a:r>
              <a:rPr lang="en-US" altLang="zh-CN" dirty="0">
                <a:effectLst/>
                <a:latin typeface="Times New Roman" panose="02020603050405020304" pitchFamily="18" charset="0"/>
                <a:ea typeface="+mj-ea"/>
                <a:cs typeface="Times New Roman" panose="02020603050405020304" pitchFamily="18" charset="0"/>
              </a:rPr>
              <a:t>[</a:t>
            </a:r>
            <a:r>
              <a:rPr lang="en-US" altLang="zh-CN" i="1" dirty="0">
                <a:effectLst/>
                <a:latin typeface="Times New Roman" panose="02020603050405020304" pitchFamily="18" charset="0"/>
                <a:ea typeface="+mj-ea"/>
                <a:cs typeface="Times New Roman" panose="02020603050405020304" pitchFamily="18" charset="0"/>
              </a:rPr>
              <a:t>g(</a:t>
            </a:r>
            <a:r>
              <a:rPr lang="en-US" altLang="zh-CN" i="1" dirty="0" err="1">
                <a:effectLst/>
                <a:latin typeface="Times New Roman" panose="02020603050405020304" pitchFamily="18" charset="0"/>
                <a:ea typeface="+mj-ea"/>
                <a:cs typeface="Times New Roman" panose="02020603050405020304" pitchFamily="18" charset="0"/>
              </a:rPr>
              <a:t>i,j</a:t>
            </a:r>
            <a:r>
              <a:rPr lang="en-US" altLang="zh-CN" i="1" dirty="0">
                <a:effectLst/>
                <a:latin typeface="Times New Roman" panose="02020603050405020304" pitchFamily="18" charset="0"/>
                <a:ea typeface="+mj-ea"/>
                <a:cs typeface="Times New Roman" panose="02020603050405020304" pitchFamily="18" charset="0"/>
              </a:rPr>
              <a:t>)</a:t>
            </a:r>
            <a:r>
              <a:rPr lang="en-US" altLang="zh-CN" dirty="0">
                <a:effectLst/>
                <a:latin typeface="Times New Roman" panose="02020603050405020304" pitchFamily="18" charset="0"/>
                <a:ea typeface="+mj-ea"/>
                <a:cs typeface="Times New Roman" panose="02020603050405020304" pitchFamily="18" charset="0"/>
              </a:rPr>
              <a:t>]</a:t>
            </a:r>
            <a:r>
              <a:rPr lang="zh-CN" altLang="en-US" dirty="0">
                <a:effectLst/>
                <a:latin typeface="+mj-ea"/>
                <a:ea typeface="+mj-ea"/>
              </a:rPr>
              <a:t>，</a:t>
            </a:r>
          </a:p>
          <a:p>
            <a:pPr>
              <a:buFont typeface="Wingdings" pitchFamily="2" charset="2"/>
              <a:buNone/>
            </a:pPr>
            <a:r>
              <a:rPr lang="zh-CN" altLang="en-US" dirty="0">
                <a:effectLst/>
                <a:latin typeface="+mj-ea"/>
                <a:ea typeface="+mj-ea"/>
              </a:rPr>
              <a:t>  </a:t>
            </a:r>
            <a:r>
              <a:rPr lang="zh-CN" altLang="en-US" dirty="0" smtClean="0">
                <a:effectLst/>
                <a:latin typeface="+mj-ea"/>
                <a:ea typeface="+mj-ea"/>
              </a:rPr>
              <a:t>则</a:t>
            </a:r>
            <a:r>
              <a:rPr lang="zh-CN" altLang="en-US" b="1" dirty="0" smtClean="0">
                <a:solidFill>
                  <a:srgbClr val="0000FF"/>
                </a:solidFill>
                <a:effectLst/>
                <a:latin typeface="+mj-ea"/>
                <a:ea typeface="+mj-ea"/>
              </a:rPr>
              <a:t>映射关系</a:t>
            </a:r>
            <a:r>
              <a:rPr lang="zh-CN" altLang="en-US" dirty="0">
                <a:effectLst/>
                <a:latin typeface="+mj-ea"/>
                <a:ea typeface="+mj-ea"/>
              </a:rPr>
              <a:t>为：</a:t>
            </a:r>
          </a:p>
        </p:txBody>
      </p:sp>
      <p:graphicFrame>
        <p:nvGraphicFramePr>
          <p:cNvPr id="432132" name="Object 4"/>
          <p:cNvGraphicFramePr>
            <a:graphicFrameLocks noChangeAspect="1"/>
          </p:cNvGraphicFramePr>
          <p:nvPr>
            <p:extLst>
              <p:ext uri="{D42A27DB-BD31-4B8C-83A1-F6EECF244321}">
                <p14:modId xmlns:p14="http://schemas.microsoft.com/office/powerpoint/2010/main" val="1271568342"/>
              </p:ext>
            </p:extLst>
          </p:nvPr>
        </p:nvGraphicFramePr>
        <p:xfrm>
          <a:off x="3643306" y="3143248"/>
          <a:ext cx="4465638" cy="622300"/>
        </p:xfrm>
        <a:graphic>
          <a:graphicData uri="http://schemas.openxmlformats.org/presentationml/2006/ole">
            <mc:AlternateContent xmlns:mc="http://schemas.openxmlformats.org/markup-compatibility/2006">
              <mc:Choice xmlns:v="urn:schemas-microsoft-com:vml" Requires="v">
                <p:oleObj spid="_x0000_s310309" name="Equation" r:id="rId4" imgW="1638000" imgH="228600" progId="">
                  <p:embed/>
                </p:oleObj>
              </mc:Choice>
              <mc:Fallback>
                <p:oleObj name="Equation" r:id="rId4" imgW="1638000" imgH="2286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3306" y="3143248"/>
                        <a:ext cx="4465638"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32133" name="Picture 5" descr="第3章01"/>
          <p:cNvPicPr>
            <a:picLocks noGrp="1" noChangeAspect="1" noChangeArrowheads="1"/>
          </p:cNvPicPr>
          <p:nvPr>
            <p:ph sz="half" idx="2"/>
          </p:nvPr>
        </p:nvPicPr>
        <p:blipFill>
          <a:blip r:embed="rId6" cstate="print">
            <a:lum bright="-36000" contrast="60000"/>
          </a:blip>
          <a:srcRect/>
          <a:stretch>
            <a:fillRect/>
          </a:stretch>
        </p:blipFill>
        <p:spPr>
          <a:xfrm>
            <a:off x="1228316" y="3786190"/>
            <a:ext cx="7272774" cy="2928959"/>
          </a:xfrm>
          <a:noFill/>
          <a:ln/>
        </p:spPr>
      </p:pic>
      <p:pic>
        <p:nvPicPr>
          <p:cNvPr id="7" name="Picture 5" descr="第3章01"/>
          <p:cNvPicPr>
            <a:picLocks noChangeAspect="1" noChangeArrowheads="1"/>
          </p:cNvPicPr>
          <p:nvPr/>
        </p:nvPicPr>
        <p:blipFill>
          <a:blip r:embed="rId6" cstate="print">
            <a:lum bright="-36000" contrast="60000"/>
          </a:blip>
          <a:srcRect/>
          <a:stretch>
            <a:fillRect/>
          </a:stretch>
        </p:blipFill>
        <p:spPr>
          <a:xfrm>
            <a:off x="1259632" y="3789040"/>
            <a:ext cx="7272774" cy="2928959"/>
          </a:xfrm>
          <a:prstGeom prst="rect">
            <a:avLst/>
          </a:prstGeo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 calcmode="lin" valueType="num">
                                      <p:cBhvr additive="base">
                                        <p:cTn id="7" dur="500" fill="hold"/>
                                        <p:tgtEl>
                                          <p:spTgt spid="432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2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2131">
                                            <p:txEl>
                                              <p:pRg st="1" end="1"/>
                                            </p:txEl>
                                          </p:spTgt>
                                        </p:tgtEl>
                                        <p:attrNameLst>
                                          <p:attrName>style.visibility</p:attrName>
                                        </p:attrNameLst>
                                      </p:cBhvr>
                                      <p:to>
                                        <p:strVal val="visible"/>
                                      </p:to>
                                    </p:set>
                                    <p:anim calcmode="lin" valueType="num">
                                      <p:cBhvr additive="base">
                                        <p:cTn id="13" dur="500" fill="hold"/>
                                        <p:tgtEl>
                                          <p:spTgt spid="432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2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2131">
                                            <p:txEl>
                                              <p:pRg st="2" end="2"/>
                                            </p:txEl>
                                          </p:spTgt>
                                        </p:tgtEl>
                                        <p:attrNameLst>
                                          <p:attrName>style.visibility</p:attrName>
                                        </p:attrNameLst>
                                      </p:cBhvr>
                                      <p:to>
                                        <p:strVal val="visible"/>
                                      </p:to>
                                    </p:set>
                                    <p:anim calcmode="lin" valueType="num">
                                      <p:cBhvr additive="base">
                                        <p:cTn id="19" dur="500" fill="hold"/>
                                        <p:tgtEl>
                                          <p:spTgt spid="4321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2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32132"/>
                                        </p:tgtEl>
                                        <p:attrNameLst>
                                          <p:attrName>style.visibility</p:attrName>
                                        </p:attrNameLst>
                                      </p:cBhvr>
                                      <p:to>
                                        <p:strVal val="visible"/>
                                      </p:to>
                                    </p:set>
                                    <p:anim calcmode="lin" valueType="num">
                                      <p:cBhvr additive="base">
                                        <p:cTn id="25" dur="500" fill="hold"/>
                                        <p:tgtEl>
                                          <p:spTgt spid="432132"/>
                                        </p:tgtEl>
                                        <p:attrNameLst>
                                          <p:attrName>ppt_x</p:attrName>
                                        </p:attrNameLst>
                                      </p:cBhvr>
                                      <p:tavLst>
                                        <p:tav tm="0">
                                          <p:val>
                                            <p:strVal val="0-#ppt_w/2"/>
                                          </p:val>
                                        </p:tav>
                                        <p:tav tm="100000">
                                          <p:val>
                                            <p:strVal val="#ppt_x"/>
                                          </p:val>
                                        </p:tav>
                                      </p:tavLst>
                                    </p:anim>
                                    <p:anim calcmode="lin" valueType="num">
                                      <p:cBhvr additive="base">
                                        <p:cTn id="26" dur="500" fill="hold"/>
                                        <p:tgtEl>
                                          <p:spTgt spid="43213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32133"/>
                                        </p:tgtEl>
                                        <p:attrNameLst>
                                          <p:attrName>style.visibility</p:attrName>
                                        </p:attrNameLst>
                                      </p:cBhvr>
                                      <p:to>
                                        <p:strVal val="visible"/>
                                      </p:to>
                                    </p:set>
                                    <p:anim calcmode="lin" valueType="num">
                                      <p:cBhvr additive="base">
                                        <p:cTn id="31" dur="500" fill="hold"/>
                                        <p:tgtEl>
                                          <p:spTgt spid="432133"/>
                                        </p:tgtEl>
                                        <p:attrNameLst>
                                          <p:attrName>ppt_x</p:attrName>
                                        </p:attrNameLst>
                                      </p:cBhvr>
                                      <p:tavLst>
                                        <p:tav tm="0">
                                          <p:val>
                                            <p:strVal val="#ppt_x"/>
                                          </p:val>
                                        </p:tav>
                                        <p:tav tm="100000">
                                          <p:val>
                                            <p:strVal val="#ppt_x"/>
                                          </p:val>
                                        </p:tav>
                                      </p:tavLst>
                                    </p:anim>
                                    <p:anim calcmode="lin" valueType="num">
                                      <p:cBhvr additive="base">
                                        <p:cTn id="32" dur="500" fill="hold"/>
                                        <p:tgtEl>
                                          <p:spTgt spid="4321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539750" y="404813"/>
            <a:ext cx="7993063" cy="1223962"/>
          </a:xfrm>
        </p:spPr>
        <p:txBody>
          <a:bodyPr>
            <a:noAutofit/>
          </a:bodyPr>
          <a:lstStyle/>
          <a:p>
            <a:pPr algn="l"/>
            <a:r>
              <a:rPr lang="en-US" altLang="zh-CN" sz="4000" dirty="0" smtClean="0">
                <a:effectLst/>
                <a:latin typeface="Times New Roman" pitchFamily="18" charset="0"/>
                <a:ea typeface="+mn-ea"/>
                <a:cs typeface="Times New Roman" pitchFamily="18" charset="0"/>
              </a:rPr>
              <a:t>4.</a:t>
            </a:r>
            <a:r>
              <a:rPr lang="zh-CN" altLang="en-US" sz="4000" b="1" dirty="0" smtClean="0">
                <a:effectLst/>
                <a:latin typeface="Times New Roman" pitchFamily="18" charset="0"/>
                <a:ea typeface="+mn-ea"/>
                <a:cs typeface="Times New Roman" pitchFamily="18" charset="0"/>
              </a:rPr>
              <a:t>计算</a:t>
            </a:r>
            <a:r>
              <a:rPr lang="zh-CN" altLang="en-US" sz="4000" b="1" dirty="0">
                <a:effectLst/>
                <a:latin typeface="Times New Roman" pitchFamily="18" charset="0"/>
                <a:ea typeface="+mn-ea"/>
                <a:cs typeface="Times New Roman" pitchFamily="18" charset="0"/>
              </a:rPr>
              <a:t>原、新图灰度值</a:t>
            </a:r>
            <a:r>
              <a:rPr lang="zh-CN" altLang="en-US" sz="4000" b="1" dirty="0" smtClean="0">
                <a:effectLst/>
                <a:latin typeface="Times New Roman" pitchFamily="18" charset="0"/>
                <a:ea typeface="+mn-ea"/>
                <a:cs typeface="Times New Roman" pitchFamily="18" charset="0"/>
              </a:rPr>
              <a:t>的映射</a:t>
            </a:r>
            <a:r>
              <a:rPr lang="zh-CN" altLang="en-US" sz="4000" b="1" dirty="0">
                <a:effectLst/>
                <a:latin typeface="Times New Roman" pitchFamily="18" charset="0"/>
                <a:ea typeface="+mn-ea"/>
                <a:cs typeface="Times New Roman" pitchFamily="18" charset="0"/>
              </a:rPr>
              <a:t>关系</a:t>
            </a:r>
          </a:p>
        </p:txBody>
      </p:sp>
      <p:sp>
        <p:nvSpPr>
          <p:cNvPr id="299011" name="Rectangle 3"/>
          <p:cNvSpPr>
            <a:spLocks noGrp="1" noChangeArrowheads="1"/>
          </p:cNvSpPr>
          <p:nvPr>
            <p:ph type="body" sz="half" idx="1"/>
          </p:nvPr>
        </p:nvSpPr>
        <p:spPr>
          <a:xfrm>
            <a:off x="323850" y="1916113"/>
            <a:ext cx="7173913" cy="749300"/>
          </a:xfrm>
        </p:spPr>
        <p:txBody>
          <a:bodyPr>
            <a:normAutofit/>
          </a:bodyPr>
          <a:lstStyle/>
          <a:p>
            <a:pPr>
              <a:lnSpc>
                <a:spcPct val="90000"/>
              </a:lnSpc>
            </a:pPr>
            <a:r>
              <a:rPr lang="zh-CN" altLang="en-US" dirty="0">
                <a:effectLst/>
                <a:latin typeface="Times New Roman" pitchFamily="18" charset="0"/>
                <a:cs typeface="Times New Roman" pitchFamily="18" charset="0"/>
              </a:rPr>
              <a:t>新图像</a:t>
            </a:r>
            <a:r>
              <a:rPr lang="en-US" altLang="zh-CN" i="1" dirty="0">
                <a:effectLst/>
                <a:latin typeface="Times New Roman" pitchFamily="18" charset="0"/>
                <a:cs typeface="Times New Roman" pitchFamily="18" charset="0"/>
              </a:rPr>
              <a:t>g</a:t>
            </a:r>
            <a:r>
              <a:rPr lang="zh-CN" altLang="en-US" dirty="0">
                <a:effectLst/>
                <a:latin typeface="Times New Roman" pitchFamily="18" charset="0"/>
                <a:cs typeface="Times New Roman" pitchFamily="18" charset="0"/>
              </a:rPr>
              <a:t>的灰度值</a:t>
            </a:r>
            <a:r>
              <a:rPr lang="en-US" altLang="zh-CN" i="1" dirty="0">
                <a:effectLst/>
                <a:latin typeface="Times New Roman" pitchFamily="18" charset="0"/>
                <a:cs typeface="Times New Roman" pitchFamily="18" charset="0"/>
              </a:rPr>
              <a:t>g(</a:t>
            </a:r>
            <a:r>
              <a:rPr lang="en-US" altLang="zh-CN" i="1" dirty="0" err="1">
                <a:effectLst/>
                <a:latin typeface="Times New Roman" pitchFamily="18" charset="0"/>
                <a:cs typeface="Times New Roman" pitchFamily="18" charset="0"/>
              </a:rPr>
              <a:t>i,j</a:t>
            </a:r>
            <a:r>
              <a:rPr lang="en-US" altLang="zh-CN" i="1" dirty="0">
                <a:effectLst/>
                <a:latin typeface="Times New Roman" pitchFamily="18" charset="0"/>
                <a:cs typeface="Times New Roman" pitchFamily="18" charset="0"/>
              </a:rPr>
              <a:t>)</a:t>
            </a:r>
            <a:r>
              <a:rPr lang="zh-CN" altLang="en-US" dirty="0">
                <a:effectLst/>
                <a:latin typeface="Times New Roman" pitchFamily="18" charset="0"/>
                <a:cs typeface="Times New Roman" pitchFamily="18" charset="0"/>
              </a:rPr>
              <a:t>为</a:t>
            </a:r>
            <a:r>
              <a:rPr lang="zh-CN" altLang="en-US" dirty="0">
                <a:latin typeface="Times New Roman" pitchFamily="18" charset="0"/>
                <a:cs typeface="Times New Roman" pitchFamily="18" charset="0"/>
              </a:rPr>
              <a:t>      </a:t>
            </a:r>
          </a:p>
        </p:txBody>
      </p:sp>
      <p:graphicFrame>
        <p:nvGraphicFramePr>
          <p:cNvPr id="299012" name="Object 4"/>
          <p:cNvGraphicFramePr>
            <a:graphicFrameLocks noGrp="1" noChangeAspect="1"/>
          </p:cNvGraphicFramePr>
          <p:nvPr>
            <p:ph sz="quarter" idx="2"/>
          </p:nvPr>
        </p:nvGraphicFramePr>
        <p:xfrm>
          <a:off x="1541463" y="2924175"/>
          <a:ext cx="4908550" cy="1177925"/>
        </p:xfrm>
        <a:graphic>
          <a:graphicData uri="http://schemas.openxmlformats.org/presentationml/2006/ole">
            <mc:AlternateContent xmlns:mc="http://schemas.openxmlformats.org/markup-compatibility/2006">
              <mc:Choice xmlns:v="urn:schemas-microsoft-com:vml" Requires="v">
                <p:oleObj spid="_x0000_s394312" name="Equation" r:id="rId4" imgW="1904760" imgH="457200" progId="">
                  <p:embed/>
                </p:oleObj>
              </mc:Choice>
              <mc:Fallback>
                <p:oleObj name="Equation" r:id="rId4" imgW="1904760" imgH="4572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463" y="2924175"/>
                        <a:ext cx="4908550" cy="117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13" name="Object 5"/>
          <p:cNvGraphicFramePr>
            <a:graphicFrameLocks noGrp="1" noChangeAspect="1"/>
          </p:cNvGraphicFramePr>
          <p:nvPr>
            <p:ph sz="quarter" idx="3"/>
          </p:nvPr>
        </p:nvGraphicFramePr>
        <p:xfrm>
          <a:off x="857224" y="4572008"/>
          <a:ext cx="7974177" cy="573100"/>
        </p:xfrm>
        <a:graphic>
          <a:graphicData uri="http://schemas.openxmlformats.org/presentationml/2006/ole">
            <mc:AlternateContent xmlns:mc="http://schemas.openxmlformats.org/markup-compatibility/2006">
              <mc:Choice xmlns:v="urn:schemas-microsoft-com:vml" Requires="v">
                <p:oleObj spid="_x0000_s394313" name="Equation" r:id="rId6" imgW="3352680" imgH="241200" progId="">
                  <p:embed/>
                </p:oleObj>
              </mc:Choice>
              <mc:Fallback>
                <p:oleObj name="Equation" r:id="rId6" imgW="3352680" imgH="24120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24" y="4572008"/>
                        <a:ext cx="7974177" cy="5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785786" y="5214950"/>
            <a:ext cx="7200800" cy="584775"/>
          </a:xfrm>
          <a:prstGeom prst="rect">
            <a:avLst/>
          </a:prstGeom>
          <a:noFill/>
        </p:spPr>
        <p:txBody>
          <a:bodyPr wrap="square" rtlCol="0">
            <a:spAutoFit/>
          </a:bodyPr>
          <a:lstStyle/>
          <a:p>
            <a:r>
              <a:rPr lang="zh-CN" altLang="en-US" sz="3200" dirty="0" smtClean="0">
                <a:latin typeface="Times New Roman" pitchFamily="18" charset="0"/>
                <a:cs typeface="Times New Roman" pitchFamily="18" charset="0"/>
              </a:rPr>
              <a:t>注：</a:t>
            </a:r>
            <a:r>
              <a:rPr lang="zh-CN" altLang="en-US" sz="3200" b="1" dirty="0" smtClean="0">
                <a:solidFill>
                  <a:srgbClr val="0000FF"/>
                </a:solidFill>
                <a:latin typeface="Times New Roman" pitchFamily="18" charset="0"/>
                <a:cs typeface="Times New Roman" pitchFamily="18" charset="0"/>
              </a:rPr>
              <a:t>当</a:t>
            </a:r>
            <a:r>
              <a:rPr lang="en-US" altLang="zh-CN" sz="3200" i="1" dirty="0" smtClean="0">
                <a:solidFill>
                  <a:srgbClr val="0000FF"/>
                </a:solidFill>
                <a:latin typeface="Times New Roman" pitchFamily="18" charset="0"/>
                <a:cs typeface="Times New Roman" pitchFamily="18" charset="0"/>
              </a:rPr>
              <a:t>f(</a:t>
            </a:r>
            <a:r>
              <a:rPr lang="en-US" altLang="zh-CN" sz="3200" i="1" dirty="0" err="1" smtClean="0">
                <a:solidFill>
                  <a:srgbClr val="0000FF"/>
                </a:solidFill>
                <a:latin typeface="Times New Roman" pitchFamily="18" charset="0"/>
                <a:cs typeface="Times New Roman" pitchFamily="18" charset="0"/>
              </a:rPr>
              <a:t>i,j</a:t>
            </a:r>
            <a:r>
              <a:rPr lang="en-US" altLang="zh-CN" sz="3200" i="1" dirty="0" smtClean="0">
                <a:solidFill>
                  <a:srgbClr val="0000FF"/>
                </a:solidFill>
                <a:latin typeface="Times New Roman" pitchFamily="18" charset="0"/>
                <a:cs typeface="Times New Roman" pitchFamily="18" charset="0"/>
              </a:rPr>
              <a:t>)</a:t>
            </a:r>
            <a:r>
              <a:rPr lang="en-US" altLang="zh-CN" sz="3200" dirty="0" smtClean="0">
                <a:solidFill>
                  <a:srgbClr val="0000FF"/>
                </a:solidFill>
                <a:latin typeface="Times New Roman" pitchFamily="18" charset="0"/>
                <a:cs typeface="Times New Roman" pitchFamily="18" charset="0"/>
              </a:rPr>
              <a:t>=0</a:t>
            </a:r>
            <a:r>
              <a:rPr lang="zh-CN" altLang="en-US" sz="3200" b="1" dirty="0" smtClean="0">
                <a:solidFill>
                  <a:srgbClr val="0000FF"/>
                </a:solidFill>
                <a:latin typeface="Times New Roman" pitchFamily="18" charset="0"/>
                <a:cs typeface="Times New Roman" pitchFamily="18" charset="0"/>
              </a:rPr>
              <a:t>时</a:t>
            </a:r>
            <a:r>
              <a:rPr lang="zh-CN" altLang="en-US" sz="3200" dirty="0" smtClean="0">
                <a:solidFill>
                  <a:srgbClr val="0000FF"/>
                </a:solidFill>
                <a:latin typeface="Times New Roman" pitchFamily="18" charset="0"/>
                <a:cs typeface="Times New Roman" pitchFamily="18" charset="0"/>
              </a:rPr>
              <a:t>，</a:t>
            </a:r>
            <a:r>
              <a:rPr lang="zh-CN" altLang="en-US" sz="3200" b="1" dirty="0" smtClean="0">
                <a:solidFill>
                  <a:srgbClr val="0000FF"/>
                </a:solidFill>
                <a:latin typeface="Times New Roman" pitchFamily="18" charset="0"/>
                <a:cs typeface="Times New Roman" pitchFamily="18" charset="0"/>
              </a:rPr>
              <a:t>可令</a:t>
            </a:r>
            <a:r>
              <a:rPr lang="en-US" altLang="zh-CN" sz="3200" i="1" dirty="0" smtClean="0">
                <a:solidFill>
                  <a:srgbClr val="0000FF"/>
                </a:solidFill>
                <a:latin typeface="Times New Roman" pitchFamily="18" charset="0"/>
                <a:cs typeface="Times New Roman" pitchFamily="18" charset="0"/>
              </a:rPr>
              <a:t>g(</a:t>
            </a:r>
            <a:r>
              <a:rPr lang="en-US" altLang="zh-CN" sz="3200" i="1" dirty="0" err="1" smtClean="0">
                <a:solidFill>
                  <a:srgbClr val="0000FF"/>
                </a:solidFill>
                <a:latin typeface="Times New Roman" pitchFamily="18" charset="0"/>
                <a:cs typeface="Times New Roman" pitchFamily="18" charset="0"/>
              </a:rPr>
              <a:t>i,j</a:t>
            </a:r>
            <a:r>
              <a:rPr lang="en-US" altLang="zh-CN" sz="3200" i="1" dirty="0" smtClean="0">
                <a:solidFill>
                  <a:srgbClr val="0000FF"/>
                </a:solidFill>
                <a:latin typeface="Times New Roman" pitchFamily="18" charset="0"/>
                <a:cs typeface="Times New Roman" pitchFamily="18" charset="0"/>
              </a:rPr>
              <a:t>)</a:t>
            </a:r>
            <a:r>
              <a:rPr lang="en-US" altLang="zh-CN" sz="3200" dirty="0" smtClean="0">
                <a:solidFill>
                  <a:srgbClr val="0000FF"/>
                </a:solidFill>
                <a:latin typeface="Times New Roman" pitchFamily="18" charset="0"/>
                <a:cs typeface="Times New Roman" pitchFamily="18" charset="0"/>
              </a:rPr>
              <a:t> =0</a:t>
            </a:r>
            <a:r>
              <a:rPr lang="zh-CN" altLang="en-US" sz="3200" dirty="0" smtClean="0">
                <a:latin typeface="Times New Roman" pitchFamily="18" charset="0"/>
                <a:cs typeface="Times New Roman" pitchFamily="18" charset="0"/>
              </a:rPr>
              <a:t>。</a:t>
            </a:r>
            <a:endParaRPr lang="zh-CN" altLang="en-US" sz="32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9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299012"/>
                                        </p:tgtEl>
                                        <p:attrNameLst>
                                          <p:attrName>style.visibility</p:attrName>
                                        </p:attrNameLst>
                                      </p:cBhvr>
                                      <p:to>
                                        <p:strVal val="visible"/>
                                      </p:to>
                                    </p:set>
                                    <p:animEffect transition="in" filter="checkerboard(across)">
                                      <p:cBhvr>
                                        <p:cTn id="11" dur="500"/>
                                        <p:tgtEl>
                                          <p:spTgt spid="29901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299013"/>
                                        </p:tgtEl>
                                        <p:attrNameLst>
                                          <p:attrName>style.visibility</p:attrName>
                                        </p:attrNameLst>
                                      </p:cBhvr>
                                      <p:to>
                                        <p:strVal val="visible"/>
                                      </p:to>
                                    </p:set>
                                    <p:animEffect transition="in" filter="checkerboard(across)">
                                      <p:cBhvr>
                                        <p:cTn id="16" dur="500"/>
                                        <p:tgtEl>
                                          <p:spTgt spid="29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395288" y="2060575"/>
            <a:ext cx="649287" cy="647700"/>
          </a:xfrm>
        </p:spPr>
        <p:txBody>
          <a:bodyPr/>
          <a:lstStyle/>
          <a:p>
            <a:pPr algn="l"/>
            <a:r>
              <a:rPr lang="zh-CN" altLang="en-US" sz="3600" dirty="0">
                <a:effectLst/>
                <a:latin typeface="Times New Roman" pitchFamily="18" charset="0"/>
                <a:cs typeface="Times New Roman" pitchFamily="18" charset="0"/>
              </a:rPr>
              <a:t>例</a:t>
            </a:r>
          </a:p>
        </p:txBody>
      </p:sp>
      <p:sp>
        <p:nvSpPr>
          <p:cNvPr id="433242" name="Rectangle 90"/>
          <p:cNvSpPr>
            <a:spLocks noChangeArrowheads="1"/>
          </p:cNvSpPr>
          <p:nvPr/>
        </p:nvSpPr>
        <p:spPr bwMode="auto">
          <a:xfrm>
            <a:off x="468312" y="333375"/>
            <a:ext cx="8568183" cy="1655763"/>
          </a:xfrm>
          <a:prstGeom prst="rect">
            <a:avLst/>
          </a:prstGeom>
          <a:noFill/>
          <a:ln w="9525">
            <a:noFill/>
            <a:miter lim="800000"/>
            <a:headEnd/>
            <a:tailEnd/>
          </a:ln>
          <a:effectLst/>
        </p:spPr>
        <p:txBody>
          <a:bodyPr anchor="ctr"/>
          <a:lstStyle/>
          <a:p>
            <a:pPr>
              <a:lnSpc>
                <a:spcPct val="120000"/>
              </a:lnSpc>
            </a:pPr>
            <a:r>
              <a:rPr lang="en-US" altLang="zh-CN" sz="4400" dirty="0" smtClean="0">
                <a:latin typeface="Times New Roman" pitchFamily="18" charset="0"/>
                <a:ea typeface="+mj-ea"/>
                <a:cs typeface="Times New Roman" pitchFamily="18" charset="0"/>
              </a:rPr>
              <a:t>4</a:t>
            </a:r>
            <a:r>
              <a:rPr lang="en-US" altLang="zh-CN" sz="4400" dirty="0">
                <a:latin typeface="Times New Roman" pitchFamily="18" charset="0"/>
                <a:ea typeface="+mj-ea"/>
                <a:cs typeface="Times New Roman" pitchFamily="18" charset="0"/>
              </a:rPr>
              <a:t>.</a:t>
            </a:r>
            <a:r>
              <a:rPr lang="zh-CN" altLang="en-US" sz="4400" b="1" dirty="0">
                <a:latin typeface="Times New Roman" pitchFamily="18" charset="0"/>
                <a:ea typeface="+mj-ea"/>
                <a:cs typeface="Times New Roman" pitchFamily="18" charset="0"/>
              </a:rPr>
              <a:t>计算原、新图灰度值</a:t>
            </a:r>
            <a:r>
              <a:rPr lang="zh-CN" altLang="en-US" sz="4400" b="1" dirty="0" smtClean="0">
                <a:latin typeface="Times New Roman" pitchFamily="18" charset="0"/>
                <a:ea typeface="+mj-ea"/>
                <a:cs typeface="Times New Roman" pitchFamily="18" charset="0"/>
              </a:rPr>
              <a:t>的映射关系</a:t>
            </a:r>
            <a:endParaRPr lang="zh-CN" altLang="en-US" sz="4400" b="1" dirty="0">
              <a:latin typeface="Times New Roman" pitchFamily="18" charset="0"/>
              <a:ea typeface="+mj-ea"/>
              <a:cs typeface="Times New Roman" pitchFamily="18" charset="0"/>
            </a:endParaRPr>
          </a:p>
        </p:txBody>
      </p:sp>
      <p:sp>
        <p:nvSpPr>
          <p:cNvPr id="433243" name="Text Box 91"/>
          <p:cNvSpPr txBox="1">
            <a:spLocks noChangeArrowheads="1"/>
          </p:cNvSpPr>
          <p:nvPr/>
        </p:nvSpPr>
        <p:spPr bwMode="auto">
          <a:xfrm>
            <a:off x="395288" y="2781300"/>
            <a:ext cx="8424862" cy="461665"/>
          </a:xfrm>
          <a:prstGeom prst="rect">
            <a:avLst/>
          </a:prstGeom>
          <a:noFill/>
          <a:ln w="9525">
            <a:noFill/>
            <a:miter lim="800000"/>
            <a:headEnd/>
            <a:tailEnd/>
          </a:ln>
          <a:effectLst/>
        </p:spPr>
        <p:txBody>
          <a:bodyPr>
            <a:spAutoFit/>
          </a:bodyPr>
          <a:lstStyle/>
          <a:p>
            <a:pPr>
              <a:spcBef>
                <a:spcPct val="50000"/>
              </a:spcBef>
            </a:pPr>
            <a:r>
              <a:rPr lang="en-US" altLang="zh-CN" sz="2400">
                <a:latin typeface="Times New Roman" pitchFamily="18" charset="0"/>
                <a:ea typeface="+mj-ea"/>
                <a:cs typeface="Times New Roman" pitchFamily="18" charset="0"/>
              </a:rPr>
              <a:t>h</a:t>
            </a:r>
            <a:r>
              <a:rPr lang="en-US" altLang="zh-CN" sz="2000">
                <a:latin typeface="Times New Roman" pitchFamily="18" charset="0"/>
                <a:ea typeface="+mj-ea"/>
                <a:cs typeface="Times New Roman" pitchFamily="18" charset="0"/>
              </a:rPr>
              <a:t>p</a:t>
            </a:r>
            <a:r>
              <a:rPr lang="en-US" altLang="zh-CN" sz="2400">
                <a:latin typeface="Times New Roman" pitchFamily="18" charset="0"/>
                <a:ea typeface="+mj-ea"/>
                <a:cs typeface="Times New Roman" pitchFamily="18" charset="0"/>
              </a:rPr>
              <a:t>=[0.12, 0.20, 0.36, 0.52, 0.56, 0.60, 0.76, 0.80, 0.88, 1.00]</a:t>
            </a:r>
          </a:p>
        </p:txBody>
      </p:sp>
      <p:sp>
        <p:nvSpPr>
          <p:cNvPr id="433244" name="AutoShape 92"/>
          <p:cNvSpPr>
            <a:spLocks noChangeArrowheads="1"/>
          </p:cNvSpPr>
          <p:nvPr/>
        </p:nvSpPr>
        <p:spPr bwMode="auto">
          <a:xfrm>
            <a:off x="3492500" y="3429000"/>
            <a:ext cx="914400" cy="381000"/>
          </a:xfrm>
          <a:prstGeom prst="down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zh-CN" altLang="en-US">
              <a:latin typeface="Times New Roman" pitchFamily="18" charset="0"/>
              <a:ea typeface="+mj-ea"/>
              <a:cs typeface="Times New Roman" pitchFamily="18" charset="0"/>
            </a:endParaRPr>
          </a:p>
        </p:txBody>
      </p:sp>
      <p:sp>
        <p:nvSpPr>
          <p:cNvPr id="433245" name="Text Box 93"/>
          <p:cNvSpPr txBox="1">
            <a:spLocks noChangeArrowheads="1"/>
          </p:cNvSpPr>
          <p:nvPr/>
        </p:nvSpPr>
        <p:spPr bwMode="auto">
          <a:xfrm>
            <a:off x="395288" y="4005263"/>
            <a:ext cx="8424862" cy="461665"/>
          </a:xfrm>
          <a:prstGeom prst="rect">
            <a:avLst/>
          </a:prstGeom>
          <a:noFill/>
          <a:ln w="9525">
            <a:noFill/>
            <a:miter lim="800000"/>
            <a:headEnd/>
            <a:tailEnd/>
          </a:ln>
          <a:effectLst/>
        </p:spPr>
        <p:txBody>
          <a:bodyPr>
            <a:spAutoFit/>
          </a:bodyPr>
          <a:lstStyle/>
          <a:p>
            <a:pPr>
              <a:spcBef>
                <a:spcPct val="50000"/>
              </a:spcBef>
            </a:pPr>
            <a:r>
              <a:rPr lang="en-US" altLang="zh-CN" sz="2400" dirty="0">
                <a:latin typeface="Times New Roman" pitchFamily="18" charset="0"/>
                <a:ea typeface="+mj-ea"/>
                <a:cs typeface="Times New Roman" pitchFamily="18" charset="0"/>
              </a:rPr>
              <a:t>9*h</a:t>
            </a:r>
            <a:r>
              <a:rPr lang="en-US" altLang="zh-CN" sz="2000" dirty="0">
                <a:latin typeface="Times New Roman" pitchFamily="18" charset="0"/>
                <a:ea typeface="+mj-ea"/>
                <a:cs typeface="Times New Roman" pitchFamily="18" charset="0"/>
              </a:rPr>
              <a:t>p</a:t>
            </a:r>
            <a:r>
              <a:rPr lang="en-US" altLang="zh-CN" sz="2400" dirty="0">
                <a:latin typeface="Times New Roman" pitchFamily="18" charset="0"/>
                <a:ea typeface="+mj-ea"/>
                <a:cs typeface="Times New Roman" pitchFamily="18" charset="0"/>
              </a:rPr>
              <a:t>=[ </a:t>
            </a:r>
            <a:r>
              <a:rPr lang="en-US" altLang="zh-CN" sz="2400" b="1" dirty="0">
                <a:solidFill>
                  <a:srgbClr val="0000FF"/>
                </a:solidFill>
                <a:latin typeface="Times New Roman" pitchFamily="18" charset="0"/>
                <a:ea typeface="+mj-ea"/>
                <a:cs typeface="Times New Roman" pitchFamily="18" charset="0"/>
              </a:rPr>
              <a:t>0</a:t>
            </a:r>
            <a:r>
              <a:rPr lang="en-US" altLang="zh-CN" sz="2400" dirty="0">
                <a:latin typeface="Times New Roman" pitchFamily="18" charset="0"/>
                <a:ea typeface="+mj-ea"/>
                <a:cs typeface="Times New Roman" pitchFamily="18" charset="0"/>
              </a:rPr>
              <a:t>, 1.80, 3.24, 4.68, 5.04, 5.40, 6.84, 7.20, 7.92, 9.00 ]</a:t>
            </a:r>
          </a:p>
        </p:txBody>
      </p:sp>
      <p:sp>
        <p:nvSpPr>
          <p:cNvPr id="433246" name="AutoShape 94"/>
          <p:cNvSpPr>
            <a:spLocks noChangeArrowheads="1"/>
          </p:cNvSpPr>
          <p:nvPr/>
        </p:nvSpPr>
        <p:spPr bwMode="auto">
          <a:xfrm>
            <a:off x="3419475" y="4581525"/>
            <a:ext cx="914400" cy="381000"/>
          </a:xfrm>
          <a:prstGeom prst="down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zh-CN" altLang="en-US">
              <a:latin typeface="Times New Roman" pitchFamily="18" charset="0"/>
              <a:ea typeface="+mj-ea"/>
              <a:cs typeface="Times New Roman" pitchFamily="18" charset="0"/>
            </a:endParaRPr>
          </a:p>
        </p:txBody>
      </p:sp>
      <p:sp>
        <p:nvSpPr>
          <p:cNvPr id="433247" name="Text Box 95"/>
          <p:cNvSpPr txBox="1">
            <a:spLocks noChangeArrowheads="1"/>
          </p:cNvSpPr>
          <p:nvPr/>
        </p:nvSpPr>
        <p:spPr bwMode="auto">
          <a:xfrm>
            <a:off x="0" y="5157788"/>
            <a:ext cx="1835696" cy="584775"/>
          </a:xfrm>
          <a:prstGeom prst="rect">
            <a:avLst/>
          </a:prstGeom>
          <a:noFill/>
          <a:ln w="9525">
            <a:noFill/>
            <a:miter lim="800000"/>
            <a:headEnd/>
            <a:tailEnd/>
          </a:ln>
          <a:effectLst/>
        </p:spPr>
        <p:txBody>
          <a:bodyPr wrap="square">
            <a:spAutoFit/>
          </a:bodyPr>
          <a:lstStyle/>
          <a:p>
            <a:pPr>
              <a:spcBef>
                <a:spcPct val="50000"/>
              </a:spcBef>
            </a:pPr>
            <a:r>
              <a:rPr lang="zh-CN" altLang="en-US" sz="3200" dirty="0" smtClean="0">
                <a:latin typeface="Times New Roman" pitchFamily="18" charset="0"/>
                <a:ea typeface="+mj-ea"/>
                <a:cs typeface="Times New Roman" pitchFamily="18" charset="0"/>
              </a:rPr>
              <a:t>映射关系</a:t>
            </a:r>
            <a:r>
              <a:rPr lang="zh-CN" altLang="en-US" sz="3200" dirty="0">
                <a:latin typeface="Times New Roman" pitchFamily="18" charset="0"/>
                <a:ea typeface="+mj-ea"/>
                <a:cs typeface="Times New Roman" pitchFamily="18" charset="0"/>
              </a:rPr>
              <a:t>：</a:t>
            </a:r>
          </a:p>
        </p:txBody>
      </p:sp>
      <p:sp>
        <p:nvSpPr>
          <p:cNvPr id="433248" name="Text Box 96"/>
          <p:cNvSpPr txBox="1">
            <a:spLocks noChangeArrowheads="1"/>
          </p:cNvSpPr>
          <p:nvPr/>
        </p:nvSpPr>
        <p:spPr bwMode="auto">
          <a:xfrm>
            <a:off x="1979613" y="5084763"/>
            <a:ext cx="5905500" cy="461665"/>
          </a:xfrm>
          <a:prstGeom prst="rect">
            <a:avLst/>
          </a:prstGeom>
          <a:noFill/>
          <a:ln w="9525">
            <a:noFill/>
            <a:miter lim="800000"/>
            <a:headEnd/>
            <a:tailEnd/>
          </a:ln>
          <a:effectLst/>
        </p:spPr>
        <p:txBody>
          <a:bodyPr>
            <a:spAutoFit/>
          </a:bodyPr>
          <a:lstStyle/>
          <a:p>
            <a:pPr>
              <a:spcBef>
                <a:spcPct val="50000"/>
              </a:spcBef>
            </a:pPr>
            <a:r>
              <a:rPr lang="zh-CN" altLang="en-US" sz="2400" dirty="0">
                <a:latin typeface="Times New Roman" pitchFamily="18" charset="0"/>
                <a:ea typeface="+mj-ea"/>
                <a:cs typeface="Times New Roman" pitchFamily="18" charset="0"/>
              </a:rPr>
              <a:t>新图  </a:t>
            </a:r>
            <a:r>
              <a:rPr lang="en-US" altLang="zh-CN" sz="2400" dirty="0">
                <a:latin typeface="Times New Roman" pitchFamily="18" charset="0"/>
                <a:ea typeface="+mj-ea"/>
                <a:cs typeface="Times New Roman" pitchFamily="18" charset="0"/>
              </a:rPr>
              <a:t>[ 0,  2,  3,  5,  5,  5,  7,  7,  8,  9  ]</a:t>
            </a:r>
          </a:p>
        </p:txBody>
      </p:sp>
      <p:sp>
        <p:nvSpPr>
          <p:cNvPr id="433249" name="Text Box 97"/>
          <p:cNvSpPr txBox="1">
            <a:spLocks noChangeArrowheads="1"/>
          </p:cNvSpPr>
          <p:nvPr/>
        </p:nvSpPr>
        <p:spPr bwMode="auto">
          <a:xfrm>
            <a:off x="1993900" y="5589588"/>
            <a:ext cx="5905500" cy="461665"/>
          </a:xfrm>
          <a:prstGeom prst="rect">
            <a:avLst/>
          </a:prstGeom>
          <a:noFill/>
          <a:ln w="9525">
            <a:noFill/>
            <a:miter lim="800000"/>
            <a:headEnd/>
            <a:tailEnd/>
          </a:ln>
          <a:effectLst/>
        </p:spPr>
        <p:txBody>
          <a:bodyPr>
            <a:spAutoFit/>
          </a:bodyPr>
          <a:lstStyle/>
          <a:p>
            <a:pPr>
              <a:spcBef>
                <a:spcPct val="50000"/>
              </a:spcBef>
            </a:pPr>
            <a:r>
              <a:rPr lang="zh-CN" altLang="en-US" sz="2400" dirty="0" smtClean="0">
                <a:latin typeface="Times New Roman" pitchFamily="18" charset="0"/>
                <a:ea typeface="+mj-ea"/>
                <a:cs typeface="Times New Roman" pitchFamily="18" charset="0"/>
              </a:rPr>
              <a:t>原图  </a:t>
            </a:r>
            <a:r>
              <a:rPr lang="en-US" altLang="zh-CN" sz="2400" dirty="0">
                <a:latin typeface="Times New Roman" pitchFamily="18" charset="0"/>
                <a:ea typeface="+mj-ea"/>
                <a:cs typeface="Times New Roman" pitchFamily="18" charset="0"/>
              </a:rPr>
              <a:t>[ 0,  1,  </a:t>
            </a:r>
            <a:r>
              <a:rPr lang="en-US" altLang="zh-CN" sz="2400" dirty="0">
                <a:solidFill>
                  <a:srgbClr val="FF0066"/>
                </a:solidFill>
                <a:latin typeface="Times New Roman" pitchFamily="18" charset="0"/>
                <a:ea typeface="+mj-ea"/>
                <a:cs typeface="Times New Roman" pitchFamily="18" charset="0"/>
              </a:rPr>
              <a:t>2,  3</a:t>
            </a:r>
            <a:r>
              <a:rPr lang="en-US" altLang="zh-CN" sz="2400" dirty="0">
                <a:latin typeface="Times New Roman" pitchFamily="18" charset="0"/>
                <a:ea typeface="+mj-ea"/>
                <a:cs typeface="Times New Roman" pitchFamily="18" charset="0"/>
              </a:rPr>
              <a:t>,  </a:t>
            </a:r>
            <a:r>
              <a:rPr lang="en-US" altLang="zh-CN" sz="2400" dirty="0">
                <a:solidFill>
                  <a:srgbClr val="00CC00"/>
                </a:solidFill>
                <a:latin typeface="Times New Roman" pitchFamily="18" charset="0"/>
                <a:ea typeface="+mj-ea"/>
                <a:cs typeface="Times New Roman" pitchFamily="18" charset="0"/>
              </a:rPr>
              <a:t>4 , 5</a:t>
            </a:r>
            <a:r>
              <a:rPr lang="en-US" altLang="zh-CN" sz="2400" dirty="0">
                <a:latin typeface="Times New Roman" pitchFamily="18" charset="0"/>
                <a:ea typeface="+mj-ea"/>
                <a:cs typeface="Times New Roman" pitchFamily="18" charset="0"/>
              </a:rPr>
              <a:t> , </a:t>
            </a:r>
            <a:r>
              <a:rPr lang="en-US" altLang="zh-CN" sz="2400" dirty="0">
                <a:solidFill>
                  <a:srgbClr val="FF0066"/>
                </a:solidFill>
                <a:latin typeface="Times New Roman" pitchFamily="18" charset="0"/>
                <a:ea typeface="+mj-ea"/>
                <a:cs typeface="Times New Roman" pitchFamily="18" charset="0"/>
              </a:rPr>
              <a:t>6</a:t>
            </a:r>
            <a:r>
              <a:rPr lang="en-US" altLang="zh-CN" sz="2400" dirty="0">
                <a:latin typeface="Times New Roman" pitchFamily="18" charset="0"/>
                <a:ea typeface="+mj-ea"/>
                <a:cs typeface="Times New Roman" pitchFamily="18" charset="0"/>
              </a:rPr>
              <a:t>,  </a:t>
            </a:r>
            <a:r>
              <a:rPr lang="en-US" altLang="zh-CN" sz="2400" dirty="0">
                <a:solidFill>
                  <a:srgbClr val="00CC00"/>
                </a:solidFill>
                <a:latin typeface="Times New Roman" pitchFamily="18" charset="0"/>
                <a:ea typeface="+mj-ea"/>
                <a:cs typeface="Times New Roman" pitchFamily="18" charset="0"/>
              </a:rPr>
              <a:t>7</a:t>
            </a:r>
            <a:r>
              <a:rPr lang="en-US" altLang="zh-CN" sz="2400" dirty="0">
                <a:latin typeface="Times New Roman" pitchFamily="18" charset="0"/>
                <a:ea typeface="+mj-ea"/>
                <a:cs typeface="Times New Roman" pitchFamily="18" charset="0"/>
              </a:rPr>
              <a:t>,  8,  9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3243"/>
                                        </p:tgtEl>
                                        <p:attrNameLst>
                                          <p:attrName>style.visibility</p:attrName>
                                        </p:attrNameLst>
                                      </p:cBhvr>
                                      <p:to>
                                        <p:strVal val="visible"/>
                                      </p:to>
                                    </p:set>
                                    <p:animEffect transition="in" filter="blinds(horizontal)">
                                      <p:cBhvr>
                                        <p:cTn id="7" dur="500"/>
                                        <p:tgtEl>
                                          <p:spTgt spid="4332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33244"/>
                                        </p:tgtEl>
                                        <p:attrNameLst>
                                          <p:attrName>style.visibility</p:attrName>
                                        </p:attrNameLst>
                                      </p:cBhvr>
                                      <p:to>
                                        <p:strVal val="visible"/>
                                      </p:to>
                                    </p:set>
                                    <p:anim calcmode="lin" valueType="num">
                                      <p:cBhvr additive="base">
                                        <p:cTn id="12" dur="500" fill="hold"/>
                                        <p:tgtEl>
                                          <p:spTgt spid="433244"/>
                                        </p:tgtEl>
                                        <p:attrNameLst>
                                          <p:attrName>ppt_x</p:attrName>
                                        </p:attrNameLst>
                                      </p:cBhvr>
                                      <p:tavLst>
                                        <p:tav tm="0">
                                          <p:val>
                                            <p:strVal val="0-#ppt_w/2"/>
                                          </p:val>
                                        </p:tav>
                                        <p:tav tm="100000">
                                          <p:val>
                                            <p:strVal val="#ppt_x"/>
                                          </p:val>
                                        </p:tav>
                                      </p:tavLst>
                                    </p:anim>
                                    <p:anim calcmode="lin" valueType="num">
                                      <p:cBhvr additive="base">
                                        <p:cTn id="13" dur="500" fill="hold"/>
                                        <p:tgtEl>
                                          <p:spTgt spid="43324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33245"/>
                                        </p:tgtEl>
                                        <p:attrNameLst>
                                          <p:attrName>style.visibility</p:attrName>
                                        </p:attrNameLst>
                                      </p:cBhvr>
                                      <p:to>
                                        <p:strVal val="visible"/>
                                      </p:to>
                                    </p:set>
                                    <p:animEffect transition="in" filter="blinds(horizontal)">
                                      <p:cBhvr>
                                        <p:cTn id="18" dur="500"/>
                                        <p:tgtEl>
                                          <p:spTgt spid="43324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33246"/>
                                        </p:tgtEl>
                                        <p:attrNameLst>
                                          <p:attrName>style.visibility</p:attrName>
                                        </p:attrNameLst>
                                      </p:cBhvr>
                                      <p:to>
                                        <p:strVal val="visible"/>
                                      </p:to>
                                    </p:set>
                                    <p:anim calcmode="lin" valueType="num">
                                      <p:cBhvr additive="base">
                                        <p:cTn id="23" dur="500" fill="hold"/>
                                        <p:tgtEl>
                                          <p:spTgt spid="433246"/>
                                        </p:tgtEl>
                                        <p:attrNameLst>
                                          <p:attrName>ppt_x</p:attrName>
                                        </p:attrNameLst>
                                      </p:cBhvr>
                                      <p:tavLst>
                                        <p:tav tm="0">
                                          <p:val>
                                            <p:strVal val="0-#ppt_w/2"/>
                                          </p:val>
                                        </p:tav>
                                        <p:tav tm="100000">
                                          <p:val>
                                            <p:strVal val="#ppt_x"/>
                                          </p:val>
                                        </p:tav>
                                      </p:tavLst>
                                    </p:anim>
                                    <p:anim calcmode="lin" valueType="num">
                                      <p:cBhvr additive="base">
                                        <p:cTn id="24" dur="500" fill="hold"/>
                                        <p:tgtEl>
                                          <p:spTgt spid="43324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33248"/>
                                        </p:tgtEl>
                                        <p:attrNameLst>
                                          <p:attrName>style.visibility</p:attrName>
                                        </p:attrNameLst>
                                      </p:cBhvr>
                                      <p:to>
                                        <p:strVal val="visible"/>
                                      </p:to>
                                    </p:set>
                                    <p:animEffect transition="in" filter="blinds(horizontal)">
                                      <p:cBhvr>
                                        <p:cTn id="29" dur="500"/>
                                        <p:tgtEl>
                                          <p:spTgt spid="43324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33249"/>
                                        </p:tgtEl>
                                        <p:attrNameLst>
                                          <p:attrName>style.visibility</p:attrName>
                                        </p:attrNameLst>
                                      </p:cBhvr>
                                      <p:to>
                                        <p:strVal val="visible"/>
                                      </p:to>
                                    </p:set>
                                    <p:animEffect transition="in" filter="blinds(horizontal)">
                                      <p:cBhvr>
                                        <p:cTn id="34" dur="500"/>
                                        <p:tgtEl>
                                          <p:spTgt spid="433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243" grpId="0"/>
      <p:bldP spid="433244" grpId="0" animBg="1"/>
      <p:bldP spid="433245" grpId="0"/>
      <p:bldP spid="433246" grpId="0" animBg="1"/>
      <p:bldP spid="433248" grpId="0"/>
      <p:bldP spid="43324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79388" y="1916113"/>
            <a:ext cx="649287" cy="647700"/>
          </a:xfrm>
        </p:spPr>
        <p:txBody>
          <a:bodyPr>
            <a:normAutofit/>
          </a:bodyPr>
          <a:lstStyle/>
          <a:p>
            <a:pPr algn="l"/>
            <a:r>
              <a:rPr lang="zh-CN" altLang="en-US" sz="3200" dirty="0">
                <a:effectLst/>
                <a:latin typeface="Times New Roman" pitchFamily="18" charset="0"/>
                <a:cs typeface="Times New Roman" pitchFamily="18" charset="0"/>
              </a:rPr>
              <a:t>例</a:t>
            </a:r>
          </a:p>
        </p:txBody>
      </p:sp>
      <p:sp>
        <p:nvSpPr>
          <p:cNvPr id="237737" name="Text Box 169"/>
          <p:cNvSpPr txBox="1">
            <a:spLocks noChangeArrowheads="1"/>
          </p:cNvSpPr>
          <p:nvPr/>
        </p:nvSpPr>
        <p:spPr bwMode="auto">
          <a:xfrm>
            <a:off x="395288" y="3573463"/>
            <a:ext cx="504825" cy="584775"/>
          </a:xfrm>
          <a:prstGeom prst="rect">
            <a:avLst/>
          </a:prstGeom>
          <a:solidFill>
            <a:schemeClr val="bg1"/>
          </a:solidFill>
          <a:ln w="9525">
            <a:solidFill>
              <a:schemeClr val="bg1"/>
            </a:solidFill>
            <a:miter lim="800000"/>
            <a:headEnd/>
            <a:tailEnd/>
          </a:ln>
          <a:effectLst/>
        </p:spPr>
        <p:txBody>
          <a:bodyPr>
            <a:spAutoFit/>
          </a:bodyPr>
          <a:lstStyle/>
          <a:p>
            <a:pPr>
              <a:spcBef>
                <a:spcPct val="50000"/>
              </a:spcBef>
            </a:pPr>
            <a:r>
              <a:rPr kumimoji="1" lang="en-US" altLang="zh-CN" sz="3200" i="1" dirty="0">
                <a:latin typeface="Times New Roman" pitchFamily="18" charset="0"/>
                <a:cs typeface="Times New Roman" pitchFamily="18" charset="0"/>
              </a:rPr>
              <a:t> </a:t>
            </a:r>
            <a:r>
              <a:rPr kumimoji="1" lang="en-US" altLang="zh-CN" sz="3200" i="1" dirty="0">
                <a:latin typeface="Times New Roman" pitchFamily="18" charset="0"/>
                <a:ea typeface="黑体" pitchFamily="2" charset="-122"/>
                <a:cs typeface="Times New Roman" pitchFamily="18" charset="0"/>
              </a:rPr>
              <a:t>f</a:t>
            </a:r>
          </a:p>
        </p:txBody>
      </p:sp>
      <p:graphicFrame>
        <p:nvGraphicFramePr>
          <p:cNvPr id="238065" name="Group 497"/>
          <p:cNvGraphicFramePr>
            <a:graphicFrameLocks noGrp="1"/>
          </p:cNvGraphicFramePr>
          <p:nvPr/>
        </p:nvGraphicFramePr>
        <p:xfrm>
          <a:off x="5724525" y="2565400"/>
          <a:ext cx="2303463" cy="2286000"/>
        </p:xfrm>
        <a:graphic>
          <a:graphicData uri="http://schemas.openxmlformats.org/drawingml/2006/table">
            <a:tbl>
              <a:tblPr/>
              <a:tblGrid>
                <a:gridCol w="460375"/>
                <a:gridCol w="460375"/>
                <a:gridCol w="461963"/>
                <a:gridCol w="460375"/>
                <a:gridCol w="460375"/>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33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33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33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33CC"/>
                          </a:solidFill>
                          <a:effectLst/>
                          <a:latin typeface="黑体" pitchFamily="2" charset="-122"/>
                          <a:ea typeface="黑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rgbClr val="FF99CC"/>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8103" name="Text Box 535"/>
          <p:cNvSpPr txBox="1">
            <a:spLocks noChangeArrowheads="1"/>
          </p:cNvSpPr>
          <p:nvPr/>
        </p:nvSpPr>
        <p:spPr bwMode="auto">
          <a:xfrm>
            <a:off x="5149850" y="3556000"/>
            <a:ext cx="431800" cy="584775"/>
          </a:xfrm>
          <a:prstGeom prst="rect">
            <a:avLst/>
          </a:prstGeom>
          <a:solidFill>
            <a:schemeClr val="bg1"/>
          </a:solidFill>
          <a:ln w="9525">
            <a:solidFill>
              <a:schemeClr val="bg1"/>
            </a:solidFill>
            <a:miter lim="800000"/>
            <a:headEnd/>
            <a:tailEnd/>
          </a:ln>
          <a:effectLst/>
        </p:spPr>
        <p:txBody>
          <a:bodyPr>
            <a:spAutoFit/>
          </a:bodyPr>
          <a:lstStyle/>
          <a:p>
            <a:pPr>
              <a:spcBef>
                <a:spcPct val="50000"/>
              </a:spcBef>
            </a:pPr>
            <a:r>
              <a:rPr kumimoji="1" lang="en-US" altLang="zh-CN" sz="3200" i="1" dirty="0">
                <a:latin typeface="Times New Roman" pitchFamily="18" charset="0"/>
                <a:ea typeface="黑体" pitchFamily="2" charset="-122"/>
                <a:cs typeface="Times New Roman" pitchFamily="18" charset="0"/>
              </a:rPr>
              <a:t>g</a:t>
            </a:r>
          </a:p>
        </p:txBody>
      </p:sp>
      <p:graphicFrame>
        <p:nvGraphicFramePr>
          <p:cNvPr id="238143" name="Group 575"/>
          <p:cNvGraphicFramePr>
            <a:graphicFrameLocks noGrp="1"/>
          </p:cNvGraphicFramePr>
          <p:nvPr/>
        </p:nvGraphicFramePr>
        <p:xfrm>
          <a:off x="1116013" y="2636838"/>
          <a:ext cx="2303462" cy="2286000"/>
        </p:xfrm>
        <a:graphic>
          <a:graphicData uri="http://schemas.openxmlformats.org/drawingml/2006/table">
            <a:tbl>
              <a:tblPr/>
              <a:tblGrid>
                <a:gridCol w="460375"/>
                <a:gridCol w="460375"/>
                <a:gridCol w="461962"/>
                <a:gridCol w="460375"/>
                <a:gridCol w="460375"/>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dirty="0" smtClean="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8183" name="Text Box 615"/>
          <p:cNvSpPr txBox="1">
            <a:spLocks noChangeArrowheads="1"/>
          </p:cNvSpPr>
          <p:nvPr/>
        </p:nvSpPr>
        <p:spPr bwMode="auto">
          <a:xfrm>
            <a:off x="928662" y="5000636"/>
            <a:ext cx="2468589" cy="646331"/>
          </a:xfrm>
          <a:prstGeom prst="rect">
            <a:avLst/>
          </a:prstGeom>
          <a:noFill/>
          <a:ln w="9525">
            <a:noFill/>
            <a:miter lim="800000"/>
            <a:headEnd/>
            <a:tailEnd/>
          </a:ln>
          <a:effectLst/>
        </p:spPr>
        <p:txBody>
          <a:bodyPr wrap="square">
            <a:spAutoFit/>
          </a:bodyPr>
          <a:lstStyle/>
          <a:p>
            <a:pPr>
              <a:spcBef>
                <a:spcPct val="50000"/>
              </a:spcBef>
            </a:pPr>
            <a:r>
              <a:rPr lang="en-US" altLang="zh-CN" sz="3600" dirty="0">
                <a:latin typeface="Times New Roman" pitchFamily="18" charset="0"/>
                <a:cs typeface="Times New Roman" pitchFamily="18" charset="0"/>
              </a:rPr>
              <a:t>C=16.9211</a:t>
            </a:r>
          </a:p>
        </p:txBody>
      </p:sp>
      <p:grpSp>
        <p:nvGrpSpPr>
          <p:cNvPr id="2" name="Group 623"/>
          <p:cNvGrpSpPr>
            <a:grpSpLocks/>
          </p:cNvGrpSpPr>
          <p:nvPr/>
        </p:nvGrpSpPr>
        <p:grpSpPr bwMode="auto">
          <a:xfrm>
            <a:off x="3635896" y="3140968"/>
            <a:ext cx="1511672" cy="1174750"/>
            <a:chOff x="2381" y="1979"/>
            <a:chExt cx="638" cy="740"/>
          </a:xfrm>
          <a:solidFill>
            <a:schemeClr val="bg1"/>
          </a:solidFill>
        </p:grpSpPr>
        <p:sp>
          <p:nvSpPr>
            <p:cNvPr id="238184" name="Text Box 616"/>
            <p:cNvSpPr txBox="1">
              <a:spLocks noChangeArrowheads="1"/>
            </p:cNvSpPr>
            <p:nvPr/>
          </p:nvSpPr>
          <p:spPr bwMode="auto">
            <a:xfrm>
              <a:off x="2381" y="1979"/>
              <a:ext cx="624" cy="368"/>
            </a:xfrm>
            <a:prstGeom prst="rect">
              <a:avLst/>
            </a:prstGeom>
            <a:grpFill/>
            <a:ln w="9525">
              <a:noFill/>
              <a:miter lim="800000"/>
              <a:headEnd/>
              <a:tailEnd/>
            </a:ln>
            <a:effectLst/>
          </p:spPr>
          <p:txBody>
            <a:bodyPr>
              <a:spAutoFit/>
            </a:bodyPr>
            <a:lstStyle/>
            <a:p>
              <a:pPr>
                <a:spcBef>
                  <a:spcPct val="50000"/>
                </a:spcBef>
              </a:pPr>
              <a:r>
                <a:rPr lang="en-US" altLang="zh-CN" sz="3200" dirty="0">
                  <a:latin typeface="Times New Roman" pitchFamily="18" charset="0"/>
                  <a:ea typeface="黑体" pitchFamily="2" charset="-122"/>
                  <a:cs typeface="Times New Roman" pitchFamily="18" charset="0"/>
                </a:rPr>
                <a:t>9</a:t>
              </a:r>
              <a:r>
                <a:rPr lang="en-US" altLang="zh-CN" sz="3200" b="1" dirty="0">
                  <a:latin typeface="Times New Roman" pitchFamily="18" charset="0"/>
                  <a:ea typeface="黑体" pitchFamily="2" charset="-122"/>
                  <a:cs typeface="Times New Roman" pitchFamily="18" charset="0"/>
                </a:rPr>
                <a:t>*</a:t>
              </a:r>
              <a:r>
                <a:rPr lang="en-US" altLang="zh-CN" sz="3200" i="1" dirty="0">
                  <a:latin typeface="Times New Roman" pitchFamily="18" charset="0"/>
                  <a:ea typeface="黑体" pitchFamily="2" charset="-122"/>
                  <a:cs typeface="Times New Roman" pitchFamily="18" charset="0"/>
                </a:rPr>
                <a:t>hp</a:t>
              </a:r>
            </a:p>
          </p:txBody>
        </p:sp>
        <p:sp>
          <p:nvSpPr>
            <p:cNvPr id="237650" name="AutoShape 82"/>
            <p:cNvSpPr>
              <a:spLocks noChangeArrowheads="1"/>
            </p:cNvSpPr>
            <p:nvPr/>
          </p:nvSpPr>
          <p:spPr bwMode="auto">
            <a:xfrm>
              <a:off x="2429" y="2219"/>
              <a:ext cx="590" cy="500"/>
            </a:xfrm>
            <a:prstGeom prst="rightArrow">
              <a:avLst>
                <a:gd name="adj1" fmla="val 50000"/>
                <a:gd name="adj2" fmla="val 29500"/>
              </a:avLst>
            </a:prstGeom>
            <a:grp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38186" name="Text Box 618"/>
          <p:cNvSpPr txBox="1">
            <a:spLocks noChangeArrowheads="1"/>
          </p:cNvSpPr>
          <p:nvPr/>
        </p:nvSpPr>
        <p:spPr bwMode="auto">
          <a:xfrm>
            <a:off x="5795993" y="4987365"/>
            <a:ext cx="2133593" cy="584775"/>
          </a:xfrm>
          <a:prstGeom prst="rect">
            <a:avLst/>
          </a:prstGeom>
          <a:noFill/>
          <a:ln w="9525">
            <a:noFill/>
            <a:miter lim="800000"/>
            <a:headEnd/>
            <a:tailEnd/>
          </a:ln>
          <a:effectLst/>
        </p:spPr>
        <p:txBody>
          <a:bodyPr wrap="square">
            <a:spAutoFit/>
          </a:bodyPr>
          <a:lstStyle/>
          <a:p>
            <a:pPr>
              <a:spcBef>
                <a:spcPct val="50000"/>
              </a:spcBef>
            </a:pPr>
            <a:r>
              <a:rPr lang="en-US" altLang="zh-CN" sz="3200" dirty="0">
                <a:latin typeface="Times New Roman" pitchFamily="18" charset="0"/>
                <a:cs typeface="Times New Roman" pitchFamily="18" charset="0"/>
              </a:rPr>
              <a:t>C=15.8421</a:t>
            </a:r>
          </a:p>
        </p:txBody>
      </p:sp>
      <p:sp>
        <p:nvSpPr>
          <p:cNvPr id="238188" name="Text Box 620"/>
          <p:cNvSpPr txBox="1">
            <a:spLocks noChangeArrowheads="1"/>
          </p:cNvSpPr>
          <p:nvPr/>
        </p:nvSpPr>
        <p:spPr bwMode="auto">
          <a:xfrm>
            <a:off x="864127" y="5661248"/>
            <a:ext cx="7208335" cy="584775"/>
          </a:xfrm>
          <a:prstGeom prst="rect">
            <a:avLst/>
          </a:prstGeom>
          <a:solidFill>
            <a:schemeClr val="bg1"/>
          </a:solidFill>
          <a:ln w="38100" cmpd="dbl">
            <a:noFill/>
            <a:miter lim="800000"/>
            <a:headEnd/>
            <a:tailEnd/>
          </a:ln>
          <a:effectLst/>
        </p:spPr>
        <p:txBody>
          <a:bodyPr wrap="square">
            <a:spAutoFit/>
          </a:bodyPr>
          <a:lstStyle/>
          <a:p>
            <a:pPr>
              <a:spcBef>
                <a:spcPct val="50000"/>
              </a:spcBef>
            </a:pPr>
            <a:r>
              <a:rPr lang="zh-CN" altLang="en-US" sz="3200" dirty="0" smtClean="0">
                <a:latin typeface="Times New Roman" pitchFamily="18" charset="0"/>
                <a:cs typeface="Times New Roman" pitchFamily="18" charset="0"/>
              </a:rPr>
              <a:t>为什么</a:t>
            </a:r>
            <a:r>
              <a:rPr lang="zh-CN" altLang="en-US" sz="3200" dirty="0">
                <a:latin typeface="Times New Roman" pitchFamily="18" charset="0"/>
                <a:cs typeface="Times New Roman" pitchFamily="18" charset="0"/>
              </a:rPr>
              <a:t>均衡化后的对比度还降低</a:t>
            </a:r>
            <a:r>
              <a:rPr lang="zh-CN" altLang="en-US" sz="3200" dirty="0" smtClean="0">
                <a:latin typeface="Times New Roman" pitchFamily="18" charset="0"/>
                <a:cs typeface="Times New Roman" pitchFamily="18" charset="0"/>
              </a:rPr>
              <a:t>了</a:t>
            </a:r>
            <a:r>
              <a:rPr lang="en-US" altLang="zh-CN" sz="3200" dirty="0" smtClean="0">
                <a:latin typeface="Times New Roman" pitchFamily="18" charset="0"/>
                <a:cs typeface="Times New Roman" pitchFamily="18" charset="0"/>
              </a:rPr>
              <a:t>???</a:t>
            </a:r>
            <a:endParaRPr lang="zh-CN" altLang="en-US" sz="3200" dirty="0">
              <a:latin typeface="Times New Roman" pitchFamily="18" charset="0"/>
              <a:cs typeface="Times New Roman" pitchFamily="18" charset="0"/>
            </a:endParaRPr>
          </a:p>
        </p:txBody>
      </p:sp>
      <p:sp>
        <p:nvSpPr>
          <p:cNvPr id="238190" name="Rectangle 622"/>
          <p:cNvSpPr>
            <a:spLocks noChangeArrowheads="1"/>
          </p:cNvSpPr>
          <p:nvPr/>
        </p:nvSpPr>
        <p:spPr bwMode="auto">
          <a:xfrm>
            <a:off x="250825" y="404813"/>
            <a:ext cx="8642350" cy="1439862"/>
          </a:xfrm>
          <a:prstGeom prst="rect">
            <a:avLst/>
          </a:prstGeom>
          <a:noFill/>
          <a:ln w="9525">
            <a:noFill/>
            <a:miter lim="800000"/>
            <a:headEnd/>
            <a:tailEnd/>
          </a:ln>
          <a:effectLst/>
        </p:spPr>
        <p:txBody>
          <a:bodyPr anchor="ctr"/>
          <a:lstStyle/>
          <a:p>
            <a:r>
              <a:rPr lang="en-US" altLang="zh-CN" sz="4400" dirty="0" smtClean="0">
                <a:latin typeface="Times New Roman" pitchFamily="18" charset="0"/>
                <a:cs typeface="Times New Roman" pitchFamily="18" charset="0"/>
              </a:rPr>
              <a:t>4</a:t>
            </a:r>
            <a:r>
              <a:rPr lang="en-US" altLang="zh-CN" sz="4400" dirty="0">
                <a:latin typeface="Times New Roman" pitchFamily="18" charset="0"/>
                <a:cs typeface="Times New Roman" pitchFamily="18" charset="0"/>
              </a:rPr>
              <a:t>.</a:t>
            </a:r>
            <a:r>
              <a:rPr lang="zh-CN" altLang="en-US" sz="4400" b="1" dirty="0">
                <a:latin typeface="Times New Roman" pitchFamily="18" charset="0"/>
                <a:cs typeface="Times New Roman" pitchFamily="18" charset="0"/>
              </a:rPr>
              <a:t>计算原、新图灰度值</a:t>
            </a:r>
            <a:r>
              <a:rPr lang="zh-CN" altLang="en-US" sz="4400" b="1" dirty="0" smtClean="0">
                <a:latin typeface="Times New Roman" pitchFamily="18" charset="0"/>
                <a:cs typeface="Times New Roman" pitchFamily="18" charset="0"/>
              </a:rPr>
              <a:t>的映射关系</a:t>
            </a:r>
            <a:endParaRPr lang="zh-CN" altLang="en-US" sz="4400" b="1" dirty="0">
              <a:latin typeface="Times New Roman" pitchFamily="18" charset="0"/>
              <a:cs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7737">
                                            <p:txEl>
                                              <p:charRg st="4294967295" end="4294967295"/>
                                            </p:txEl>
                                          </p:spTgt>
                                        </p:tgtEl>
                                        <p:attrNameLst>
                                          <p:attrName>style.visibility</p:attrName>
                                        </p:attrNameLst>
                                      </p:cBhvr>
                                      <p:to>
                                        <p:strVal val="visible"/>
                                      </p:to>
                                    </p:set>
                                    <p:animEffect transition="in" filter="blinds(horizontal)">
                                      <p:cBhvr>
                                        <p:cTn id="7" dur="500"/>
                                        <p:tgtEl>
                                          <p:spTgt spid="237737">
                                            <p:txEl>
                                              <p:charRg st="4294967295" end="4294967295"/>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38143"/>
                                        </p:tgtEl>
                                        <p:attrNameLst>
                                          <p:attrName>style.visibility</p:attrName>
                                        </p:attrNameLst>
                                      </p:cBhvr>
                                      <p:to>
                                        <p:strVal val="visible"/>
                                      </p:to>
                                    </p:set>
                                    <p:animEffect transition="in" filter="blinds(horizontal)">
                                      <p:cBhvr>
                                        <p:cTn id="11" dur="500"/>
                                        <p:tgtEl>
                                          <p:spTgt spid="238143"/>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238103">
                                            <p:txEl>
                                              <p:charRg st="4294967295" end="4294967295"/>
                                            </p:txEl>
                                          </p:spTgt>
                                        </p:tgtEl>
                                        <p:attrNameLst>
                                          <p:attrName>style.visibility</p:attrName>
                                        </p:attrNameLst>
                                      </p:cBhvr>
                                      <p:to>
                                        <p:strVal val="visible"/>
                                      </p:to>
                                    </p:set>
                                    <p:animEffect transition="in" filter="checkerboard(across)">
                                      <p:cBhvr>
                                        <p:cTn id="15" dur="500"/>
                                        <p:tgtEl>
                                          <p:spTgt spid="238103">
                                            <p:txEl>
                                              <p:charRg st="4294967295" end="429496729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38065"/>
                                        </p:tgtEl>
                                        <p:attrNameLst>
                                          <p:attrName>style.visibility</p:attrName>
                                        </p:attrNameLst>
                                      </p:cBhvr>
                                      <p:to>
                                        <p:strVal val="visible"/>
                                      </p:to>
                                    </p:set>
                                    <p:animEffect transition="in" filter="checkerboard(across)">
                                      <p:cBhvr>
                                        <p:cTn id="20" dur="500"/>
                                        <p:tgtEl>
                                          <p:spTgt spid="23806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8183"/>
                                        </p:tgtEl>
                                        <p:attrNameLst>
                                          <p:attrName>style.visibility</p:attrName>
                                        </p:attrNameLst>
                                      </p:cBhvr>
                                      <p:to>
                                        <p:strVal val="visible"/>
                                      </p:to>
                                    </p:set>
                                    <p:anim calcmode="lin" valueType="num">
                                      <p:cBhvr additive="base">
                                        <p:cTn id="25" dur="500" fill="hold"/>
                                        <p:tgtEl>
                                          <p:spTgt spid="238183"/>
                                        </p:tgtEl>
                                        <p:attrNameLst>
                                          <p:attrName>ppt_x</p:attrName>
                                        </p:attrNameLst>
                                      </p:cBhvr>
                                      <p:tavLst>
                                        <p:tav tm="0">
                                          <p:val>
                                            <p:strVal val="0-#ppt_w/2"/>
                                          </p:val>
                                        </p:tav>
                                        <p:tav tm="100000">
                                          <p:val>
                                            <p:strVal val="#ppt_x"/>
                                          </p:val>
                                        </p:tav>
                                      </p:tavLst>
                                    </p:anim>
                                    <p:anim calcmode="lin" valueType="num">
                                      <p:cBhvr additive="base">
                                        <p:cTn id="26" dur="500" fill="hold"/>
                                        <p:tgtEl>
                                          <p:spTgt spid="23818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8186"/>
                                        </p:tgtEl>
                                        <p:attrNameLst>
                                          <p:attrName>style.visibility</p:attrName>
                                        </p:attrNameLst>
                                      </p:cBhvr>
                                      <p:to>
                                        <p:strVal val="visible"/>
                                      </p:to>
                                    </p:set>
                                    <p:anim calcmode="lin" valueType="num">
                                      <p:cBhvr additive="base">
                                        <p:cTn id="31" dur="500" fill="hold"/>
                                        <p:tgtEl>
                                          <p:spTgt spid="238186"/>
                                        </p:tgtEl>
                                        <p:attrNameLst>
                                          <p:attrName>ppt_x</p:attrName>
                                        </p:attrNameLst>
                                      </p:cBhvr>
                                      <p:tavLst>
                                        <p:tav tm="0">
                                          <p:val>
                                            <p:strVal val="0-#ppt_w/2"/>
                                          </p:val>
                                        </p:tav>
                                        <p:tav tm="100000">
                                          <p:val>
                                            <p:strVal val="#ppt_x"/>
                                          </p:val>
                                        </p:tav>
                                      </p:tavLst>
                                    </p:anim>
                                    <p:anim calcmode="lin" valueType="num">
                                      <p:cBhvr additive="base">
                                        <p:cTn id="32" dur="500" fill="hold"/>
                                        <p:tgtEl>
                                          <p:spTgt spid="23818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8188"/>
                                        </p:tgtEl>
                                        <p:attrNameLst>
                                          <p:attrName>style.visibility</p:attrName>
                                        </p:attrNameLst>
                                      </p:cBhvr>
                                      <p:to>
                                        <p:strVal val="visible"/>
                                      </p:to>
                                    </p:set>
                                    <p:anim calcmode="lin" valueType="num">
                                      <p:cBhvr additive="base">
                                        <p:cTn id="37" dur="500" fill="hold"/>
                                        <p:tgtEl>
                                          <p:spTgt spid="238188"/>
                                        </p:tgtEl>
                                        <p:attrNameLst>
                                          <p:attrName>ppt_x</p:attrName>
                                        </p:attrNameLst>
                                      </p:cBhvr>
                                      <p:tavLst>
                                        <p:tav tm="0">
                                          <p:val>
                                            <p:strVal val="0-#ppt_w/2"/>
                                          </p:val>
                                        </p:tav>
                                        <p:tav tm="100000">
                                          <p:val>
                                            <p:strVal val="#ppt_x"/>
                                          </p:val>
                                        </p:tav>
                                      </p:tavLst>
                                    </p:anim>
                                    <p:anim calcmode="lin" valueType="num">
                                      <p:cBhvr additive="base">
                                        <p:cTn id="38" dur="500" fill="hold"/>
                                        <p:tgtEl>
                                          <p:spTgt spid="2381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737" grpId="0" autoUpdateAnimBg="0"/>
      <p:bldP spid="238103" grpId="0" autoUpdateAnimBg="0"/>
      <p:bldP spid="238183" grpId="0" autoUpdateAnimBg="0"/>
      <p:bldP spid="238186" grpId="0" autoUpdateAnimBg="0"/>
      <p:bldP spid="238188"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23850" y="260350"/>
            <a:ext cx="8351838" cy="1368425"/>
          </a:xfrm>
        </p:spPr>
        <p:txBody>
          <a:bodyPr>
            <a:normAutofit/>
          </a:bodyPr>
          <a:lstStyle/>
          <a:p>
            <a:pPr>
              <a:lnSpc>
                <a:spcPct val="120000"/>
              </a:lnSpc>
            </a:pPr>
            <a:r>
              <a:rPr lang="en-US" altLang="zh-CN" dirty="0" smtClean="0">
                <a:effectLst/>
                <a:latin typeface="Times New Roman" pitchFamily="18" charset="0"/>
                <a:ea typeface="+mn-ea"/>
                <a:cs typeface="Times New Roman" pitchFamily="18" charset="0"/>
              </a:rPr>
              <a:t>5</a:t>
            </a:r>
            <a:r>
              <a:rPr lang="en-US" altLang="zh-CN" dirty="0">
                <a:effectLst/>
                <a:latin typeface="Times New Roman" pitchFamily="18" charset="0"/>
                <a:ea typeface="+mn-ea"/>
                <a:cs typeface="Times New Roman" pitchFamily="18" charset="0"/>
              </a:rPr>
              <a:t>.</a:t>
            </a:r>
            <a:r>
              <a:rPr lang="en-US" altLang="zh-CN" b="1" dirty="0">
                <a:effectLst/>
                <a:latin typeface="Times New Roman" pitchFamily="18" charset="0"/>
                <a:ea typeface="+mn-ea"/>
                <a:cs typeface="Times New Roman" pitchFamily="18" charset="0"/>
              </a:rPr>
              <a:t> </a:t>
            </a:r>
            <a:r>
              <a:rPr lang="zh-CN" altLang="en-US" b="1" dirty="0">
                <a:effectLst/>
                <a:latin typeface="Times New Roman" pitchFamily="18" charset="0"/>
                <a:ea typeface="+mn-ea"/>
                <a:cs typeface="Times New Roman" pitchFamily="18" charset="0"/>
              </a:rPr>
              <a:t>原、新图灰度直方图比较</a:t>
            </a:r>
          </a:p>
        </p:txBody>
      </p:sp>
      <p:grpSp>
        <p:nvGrpSpPr>
          <p:cNvPr id="2" name="Group 124"/>
          <p:cNvGrpSpPr>
            <a:grpSpLocks/>
          </p:cNvGrpSpPr>
          <p:nvPr/>
        </p:nvGrpSpPr>
        <p:grpSpPr bwMode="auto">
          <a:xfrm>
            <a:off x="1214414" y="1500174"/>
            <a:ext cx="7215238" cy="2402480"/>
            <a:chOff x="911" y="1026"/>
            <a:chExt cx="2767" cy="1152"/>
          </a:xfrm>
        </p:grpSpPr>
        <p:grpSp>
          <p:nvGrpSpPr>
            <p:cNvPr id="3" name="Group 120"/>
            <p:cNvGrpSpPr>
              <a:grpSpLocks/>
            </p:cNvGrpSpPr>
            <p:nvPr/>
          </p:nvGrpSpPr>
          <p:grpSpPr bwMode="auto">
            <a:xfrm>
              <a:off x="930" y="1026"/>
              <a:ext cx="2587" cy="907"/>
              <a:chOff x="929" y="1026"/>
              <a:chExt cx="2587" cy="907"/>
            </a:xfrm>
          </p:grpSpPr>
          <p:grpSp>
            <p:nvGrpSpPr>
              <p:cNvPr id="4" name="Group 46"/>
              <p:cNvGrpSpPr>
                <a:grpSpLocks/>
              </p:cNvGrpSpPr>
              <p:nvPr/>
            </p:nvGrpSpPr>
            <p:grpSpPr bwMode="auto">
              <a:xfrm>
                <a:off x="930" y="1026"/>
                <a:ext cx="2586" cy="907"/>
                <a:chOff x="1519" y="1362"/>
                <a:chExt cx="2586" cy="907"/>
              </a:xfrm>
            </p:grpSpPr>
            <p:grpSp>
              <p:nvGrpSpPr>
                <p:cNvPr id="5" name="Group 33"/>
                <p:cNvGrpSpPr>
                  <a:grpSpLocks/>
                </p:cNvGrpSpPr>
                <p:nvPr/>
              </p:nvGrpSpPr>
              <p:grpSpPr bwMode="auto">
                <a:xfrm>
                  <a:off x="1519" y="2205"/>
                  <a:ext cx="2586" cy="63"/>
                  <a:chOff x="1519" y="2006"/>
                  <a:chExt cx="2586" cy="63"/>
                </a:xfrm>
              </p:grpSpPr>
              <p:grpSp>
                <p:nvGrpSpPr>
                  <p:cNvPr id="6" name="Group 25"/>
                  <p:cNvGrpSpPr>
                    <a:grpSpLocks/>
                  </p:cNvGrpSpPr>
                  <p:nvPr/>
                </p:nvGrpSpPr>
                <p:grpSpPr bwMode="auto">
                  <a:xfrm>
                    <a:off x="1519" y="2015"/>
                    <a:ext cx="2586" cy="54"/>
                    <a:chOff x="1519" y="2015"/>
                    <a:chExt cx="2586" cy="54"/>
                  </a:xfrm>
                </p:grpSpPr>
                <p:sp>
                  <p:nvSpPr>
                    <p:cNvPr id="244747" name="Line 11"/>
                    <p:cNvSpPr>
                      <a:spLocks noChangeShapeType="1"/>
                    </p:cNvSpPr>
                    <p:nvPr/>
                  </p:nvSpPr>
                  <p:spPr bwMode="auto">
                    <a:xfrm>
                      <a:off x="1519" y="2069"/>
                      <a:ext cx="2586" cy="0"/>
                    </a:xfrm>
                    <a:prstGeom prst="line">
                      <a:avLst/>
                    </a:prstGeom>
                    <a:noFill/>
                    <a:ln w="28575">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244749" name="Line 13"/>
                    <p:cNvSpPr>
                      <a:spLocks noChangeShapeType="1"/>
                    </p:cNvSpPr>
                    <p:nvPr/>
                  </p:nvSpPr>
                  <p:spPr bwMode="auto">
                    <a:xfrm>
                      <a:off x="1746"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0" name="Line 14"/>
                    <p:cNvSpPr>
                      <a:spLocks noChangeShapeType="1"/>
                    </p:cNvSpPr>
                    <p:nvPr/>
                  </p:nvSpPr>
                  <p:spPr bwMode="auto">
                    <a:xfrm>
                      <a:off x="1982"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grpSp>
              <p:sp>
                <p:nvSpPr>
                  <p:cNvPr id="244752" name="Line 16"/>
                  <p:cNvSpPr>
                    <a:spLocks noChangeShapeType="1"/>
                  </p:cNvSpPr>
                  <p:nvPr/>
                </p:nvSpPr>
                <p:spPr bwMode="auto">
                  <a:xfrm>
                    <a:off x="2218"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3" name="Line 17"/>
                  <p:cNvSpPr>
                    <a:spLocks noChangeShapeType="1"/>
                  </p:cNvSpPr>
                  <p:nvPr/>
                </p:nvSpPr>
                <p:spPr bwMode="auto">
                  <a:xfrm>
                    <a:off x="2463" y="2006"/>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4" name="Line 18"/>
                  <p:cNvSpPr>
                    <a:spLocks noChangeShapeType="1"/>
                  </p:cNvSpPr>
                  <p:nvPr/>
                </p:nvSpPr>
                <p:spPr bwMode="auto">
                  <a:xfrm>
                    <a:off x="2708"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5" name="Line 19"/>
                  <p:cNvSpPr>
                    <a:spLocks noChangeShapeType="1"/>
                  </p:cNvSpPr>
                  <p:nvPr/>
                </p:nvSpPr>
                <p:spPr bwMode="auto">
                  <a:xfrm>
                    <a:off x="2962"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6" name="Line 20"/>
                  <p:cNvSpPr>
                    <a:spLocks noChangeShapeType="1"/>
                  </p:cNvSpPr>
                  <p:nvPr/>
                </p:nvSpPr>
                <p:spPr bwMode="auto">
                  <a:xfrm>
                    <a:off x="3206"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7" name="Line 21"/>
                  <p:cNvSpPr>
                    <a:spLocks noChangeShapeType="1"/>
                  </p:cNvSpPr>
                  <p:nvPr/>
                </p:nvSpPr>
                <p:spPr bwMode="auto">
                  <a:xfrm>
                    <a:off x="3434"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8" name="Line 22"/>
                  <p:cNvSpPr>
                    <a:spLocks noChangeShapeType="1"/>
                  </p:cNvSpPr>
                  <p:nvPr/>
                </p:nvSpPr>
                <p:spPr bwMode="auto">
                  <a:xfrm>
                    <a:off x="3679"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grpSp>
            <p:sp>
              <p:nvSpPr>
                <p:cNvPr id="244759" name="Line 23"/>
                <p:cNvSpPr>
                  <a:spLocks noChangeShapeType="1"/>
                </p:cNvSpPr>
                <p:nvPr/>
              </p:nvSpPr>
              <p:spPr bwMode="auto">
                <a:xfrm>
                  <a:off x="1519" y="1362"/>
                  <a:ext cx="0" cy="907"/>
                </a:xfrm>
                <a:prstGeom prst="line">
                  <a:avLst/>
                </a:prstGeom>
                <a:noFill/>
                <a:ln w="28575">
                  <a:solidFill>
                    <a:schemeClr val="tx1"/>
                  </a:solidFill>
                  <a:round/>
                  <a:headEnd type="triangle" w="med" len="med"/>
                  <a:tailEnd/>
                </a:ln>
                <a:effectLst/>
              </p:spPr>
              <p:txBody>
                <a:bodyPr/>
                <a:lstStyle/>
                <a:p>
                  <a:endParaRPr lang="zh-CN" altLang="en-US">
                    <a:latin typeface="Times New Roman" pitchFamily="18" charset="0"/>
                    <a:cs typeface="Times New Roman" pitchFamily="18" charset="0"/>
                  </a:endParaRPr>
                </a:p>
              </p:txBody>
            </p:sp>
          </p:grpSp>
          <p:grpSp>
            <p:nvGrpSpPr>
              <p:cNvPr id="7" name="Group 67"/>
              <p:cNvGrpSpPr>
                <a:grpSpLocks/>
              </p:cNvGrpSpPr>
              <p:nvPr/>
            </p:nvGrpSpPr>
            <p:grpSpPr bwMode="auto">
              <a:xfrm>
                <a:off x="929" y="1797"/>
                <a:ext cx="227" cy="136"/>
                <a:chOff x="929" y="1797"/>
                <a:chExt cx="227" cy="136"/>
              </a:xfrm>
            </p:grpSpPr>
            <p:sp>
              <p:nvSpPr>
                <p:cNvPr id="244783" name="Rectangle 47"/>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784" name="Rectangle 48"/>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785" name="Rectangle 49"/>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8" name="Group 73"/>
              <p:cNvGrpSpPr>
                <a:grpSpLocks/>
              </p:cNvGrpSpPr>
              <p:nvPr/>
            </p:nvGrpSpPr>
            <p:grpSpPr bwMode="auto">
              <a:xfrm>
                <a:off x="1165" y="1833"/>
                <a:ext cx="226" cy="90"/>
                <a:chOff x="1837" y="4020"/>
                <a:chExt cx="226" cy="90"/>
              </a:xfrm>
            </p:grpSpPr>
            <p:sp>
              <p:nvSpPr>
                <p:cNvPr id="244786" name="Rectangle 50"/>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08" name="Rectangle 72"/>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9" name="Group 77"/>
              <p:cNvGrpSpPr>
                <a:grpSpLocks/>
              </p:cNvGrpSpPr>
              <p:nvPr/>
            </p:nvGrpSpPr>
            <p:grpSpPr bwMode="auto">
              <a:xfrm>
                <a:off x="2808" y="1833"/>
                <a:ext cx="226" cy="90"/>
                <a:chOff x="1837" y="4020"/>
                <a:chExt cx="226" cy="90"/>
              </a:xfrm>
            </p:grpSpPr>
            <p:sp>
              <p:nvSpPr>
                <p:cNvPr id="244814" name="Rectangle 78"/>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15" name="Rectangle 79"/>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10" name="Group 87"/>
              <p:cNvGrpSpPr>
                <a:grpSpLocks/>
              </p:cNvGrpSpPr>
              <p:nvPr/>
            </p:nvGrpSpPr>
            <p:grpSpPr bwMode="auto">
              <a:xfrm>
                <a:off x="3035" y="1788"/>
                <a:ext cx="227" cy="136"/>
                <a:chOff x="929" y="1797"/>
                <a:chExt cx="227" cy="136"/>
              </a:xfrm>
            </p:grpSpPr>
            <p:sp>
              <p:nvSpPr>
                <p:cNvPr id="244824" name="Rectangle 88"/>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5" name="Rectangle 89"/>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6" name="Rectangle 90"/>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28" name="Rectangle 92"/>
              <p:cNvSpPr>
                <a:spLocks noChangeArrowheads="1"/>
              </p:cNvSpPr>
              <p:nvPr/>
            </p:nvSpPr>
            <p:spPr bwMode="auto">
              <a:xfrm>
                <a:off x="1873" y="1888"/>
                <a:ext cx="226" cy="45"/>
              </a:xfrm>
              <a:prstGeom prst="rect">
                <a:avLst/>
              </a:prstGeom>
              <a:solidFill>
                <a:srgbClr val="FF33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nvGrpSpPr>
              <p:cNvPr id="11" name="Group 97"/>
              <p:cNvGrpSpPr>
                <a:grpSpLocks/>
              </p:cNvGrpSpPr>
              <p:nvPr/>
            </p:nvGrpSpPr>
            <p:grpSpPr bwMode="auto">
              <a:xfrm>
                <a:off x="1401" y="1743"/>
                <a:ext cx="226" cy="181"/>
                <a:chOff x="748" y="3838"/>
                <a:chExt cx="226" cy="181"/>
              </a:xfrm>
            </p:grpSpPr>
            <p:sp>
              <p:nvSpPr>
                <p:cNvPr id="244787" name="Rectangle 51"/>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9" name="Rectangle 93"/>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1" name="Rectangle 95"/>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2" name="Rectangle 96"/>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12" name="Group 98"/>
              <p:cNvGrpSpPr>
                <a:grpSpLocks/>
              </p:cNvGrpSpPr>
              <p:nvPr/>
            </p:nvGrpSpPr>
            <p:grpSpPr bwMode="auto">
              <a:xfrm>
                <a:off x="1636" y="1744"/>
                <a:ext cx="226" cy="181"/>
                <a:chOff x="748" y="3838"/>
                <a:chExt cx="226" cy="181"/>
              </a:xfrm>
            </p:grpSpPr>
            <p:sp>
              <p:nvSpPr>
                <p:cNvPr id="244835" name="Rectangle 99"/>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6" name="Rectangle 100"/>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7" name="Rectangle 101"/>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8" name="Rectangle 102"/>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13" name="Group 103"/>
              <p:cNvGrpSpPr>
                <a:grpSpLocks/>
              </p:cNvGrpSpPr>
              <p:nvPr/>
            </p:nvGrpSpPr>
            <p:grpSpPr bwMode="auto">
              <a:xfrm>
                <a:off x="2345" y="1743"/>
                <a:ext cx="226" cy="181"/>
                <a:chOff x="748" y="3838"/>
                <a:chExt cx="226" cy="181"/>
              </a:xfrm>
            </p:grpSpPr>
            <p:sp>
              <p:nvSpPr>
                <p:cNvPr id="244840" name="Rectangle 104"/>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1" name="Rectangle 105"/>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2" name="Rectangle 106"/>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3" name="Rectangle 107"/>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54" name="Rectangle 118"/>
              <p:cNvSpPr>
                <a:spLocks noChangeArrowheads="1"/>
              </p:cNvSpPr>
              <p:nvPr/>
            </p:nvSpPr>
            <p:spPr bwMode="auto">
              <a:xfrm>
                <a:off x="2109" y="1888"/>
                <a:ext cx="226" cy="45"/>
              </a:xfrm>
              <a:prstGeom prst="rect">
                <a:avLst/>
              </a:prstGeom>
              <a:solidFill>
                <a:srgbClr val="FF33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55" name="Rectangle 119"/>
              <p:cNvSpPr>
                <a:spLocks noChangeArrowheads="1"/>
              </p:cNvSpPr>
              <p:nvPr/>
            </p:nvSpPr>
            <p:spPr bwMode="auto">
              <a:xfrm>
                <a:off x="2580" y="1879"/>
                <a:ext cx="226" cy="45"/>
              </a:xfrm>
              <a:prstGeom prst="rect">
                <a:avLst/>
              </a:prstGeom>
              <a:solidFill>
                <a:srgbClr val="FF33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57" name="Text Box 121"/>
            <p:cNvSpPr txBox="1">
              <a:spLocks noChangeArrowheads="1"/>
            </p:cNvSpPr>
            <p:nvPr/>
          </p:nvSpPr>
          <p:spPr bwMode="auto">
            <a:xfrm>
              <a:off x="911" y="1898"/>
              <a:ext cx="2767" cy="280"/>
            </a:xfrm>
            <a:prstGeom prst="rect">
              <a:avLst/>
            </a:prstGeom>
            <a:noFill/>
            <a:ln w="9525">
              <a:noFill/>
              <a:miter lim="800000"/>
              <a:headEnd/>
              <a:tailEnd/>
            </a:ln>
            <a:effectLst/>
          </p:spPr>
          <p:txBody>
            <a:bodyPr>
              <a:spAutoFit/>
            </a:bodyPr>
            <a:lstStyle/>
            <a:p>
              <a:pPr>
                <a:spcBef>
                  <a:spcPct val="50000"/>
                </a:spcBef>
              </a:pPr>
              <a:r>
                <a:rPr lang="en-US" altLang="zh-CN" sz="3200" dirty="0" smtClean="0">
                  <a:latin typeface="Times New Roman" pitchFamily="18" charset="0"/>
                  <a:cs typeface="Times New Roman" pitchFamily="18" charset="0"/>
                </a:rPr>
                <a:t> </a:t>
              </a:r>
              <a:r>
                <a:rPr lang="en-US" altLang="zh-CN" sz="3200" b="1" dirty="0" smtClean="0">
                  <a:latin typeface="Times New Roman" pitchFamily="18" charset="0"/>
                  <a:ea typeface="黑体" pitchFamily="2" charset="-122"/>
                  <a:cs typeface="Times New Roman" pitchFamily="18" charset="0"/>
                </a:rPr>
                <a:t>0     </a:t>
              </a:r>
              <a:r>
                <a:rPr lang="en-US" altLang="zh-CN" sz="3200" b="1" dirty="0">
                  <a:latin typeface="Times New Roman" pitchFamily="18" charset="0"/>
                  <a:ea typeface="黑体" pitchFamily="2" charset="-122"/>
                  <a:cs typeface="Times New Roman" pitchFamily="18" charset="0"/>
                </a:rPr>
                <a:t>1   </a:t>
              </a:r>
              <a:r>
                <a:rPr lang="en-US" altLang="zh-CN" sz="3200" b="1" dirty="0" smtClean="0">
                  <a:latin typeface="Times New Roman" pitchFamily="18" charset="0"/>
                  <a:ea typeface="黑体" pitchFamily="2" charset="-122"/>
                  <a:cs typeface="Times New Roman" pitchFamily="18" charset="0"/>
                </a:rPr>
                <a:t>2     3    4    </a:t>
              </a:r>
              <a:r>
                <a:rPr lang="en-US" altLang="zh-CN" sz="3200" b="1" dirty="0">
                  <a:latin typeface="Times New Roman" pitchFamily="18" charset="0"/>
                  <a:ea typeface="黑体" pitchFamily="2" charset="-122"/>
                  <a:cs typeface="Times New Roman" pitchFamily="18" charset="0"/>
                </a:rPr>
                <a:t>5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6  </a:t>
              </a:r>
              <a:r>
                <a:rPr lang="en-US" altLang="zh-CN" sz="3200" b="1" dirty="0" smtClean="0">
                  <a:latin typeface="Times New Roman" pitchFamily="18" charset="0"/>
                  <a:ea typeface="黑体" pitchFamily="2" charset="-122"/>
                  <a:cs typeface="Times New Roman" pitchFamily="18" charset="0"/>
                </a:rPr>
                <a:t>  7    8    9</a:t>
              </a:r>
              <a:endParaRPr lang="en-US" altLang="zh-CN" sz="3200" b="1" dirty="0">
                <a:latin typeface="Times New Roman" pitchFamily="18" charset="0"/>
                <a:ea typeface="黑体" pitchFamily="2" charset="-122"/>
                <a:cs typeface="Times New Roman" pitchFamily="18" charset="0"/>
              </a:endParaRPr>
            </a:p>
          </p:txBody>
        </p:sp>
      </p:grpSp>
      <p:grpSp>
        <p:nvGrpSpPr>
          <p:cNvPr id="14" name="Group 136"/>
          <p:cNvGrpSpPr>
            <a:grpSpLocks/>
          </p:cNvGrpSpPr>
          <p:nvPr/>
        </p:nvGrpSpPr>
        <p:grpSpPr bwMode="auto">
          <a:xfrm>
            <a:off x="1285852" y="3644900"/>
            <a:ext cx="7215238" cy="2784496"/>
            <a:chOff x="1238" y="2024"/>
            <a:chExt cx="2767" cy="1102"/>
          </a:xfrm>
        </p:grpSpPr>
        <p:sp>
          <p:nvSpPr>
            <p:cNvPr id="244858" name="Text Box 122"/>
            <p:cNvSpPr txBox="1">
              <a:spLocks noChangeArrowheads="1"/>
            </p:cNvSpPr>
            <p:nvPr/>
          </p:nvSpPr>
          <p:spPr bwMode="auto">
            <a:xfrm>
              <a:off x="1238" y="2895"/>
              <a:ext cx="2767" cy="231"/>
            </a:xfrm>
            <a:prstGeom prst="rect">
              <a:avLst/>
            </a:prstGeom>
            <a:noFill/>
            <a:ln w="9525">
              <a:noFill/>
              <a:miter lim="800000"/>
              <a:headEnd/>
              <a:tailEnd/>
            </a:ln>
            <a:effectLst/>
          </p:spPr>
          <p:txBody>
            <a:bodyPr>
              <a:spAutoFit/>
            </a:bodyPr>
            <a:lstStyle/>
            <a:p>
              <a:pPr>
                <a:spcBef>
                  <a:spcPct val="50000"/>
                </a:spcBef>
              </a:pPr>
              <a:r>
                <a:rPr lang="en-US" altLang="zh-CN" dirty="0" smtClean="0">
                  <a:latin typeface="Times New Roman" pitchFamily="18" charset="0"/>
                  <a:cs typeface="Times New Roman" pitchFamily="18" charset="0"/>
                </a:rPr>
                <a:t>    </a:t>
              </a:r>
              <a:r>
                <a:rPr lang="en-US" altLang="zh-CN" sz="3200" b="1" dirty="0">
                  <a:latin typeface="Times New Roman" pitchFamily="18" charset="0"/>
                  <a:ea typeface="黑体" pitchFamily="2" charset="-122"/>
                  <a:cs typeface="Times New Roman" pitchFamily="18" charset="0"/>
                </a:rPr>
                <a:t>0 </a:t>
              </a:r>
              <a:r>
                <a:rPr lang="en-US" altLang="zh-CN" sz="3200" b="1" dirty="0" smtClean="0">
                  <a:latin typeface="Times New Roman" pitchFamily="18" charset="0"/>
                  <a:ea typeface="黑体" pitchFamily="2" charset="-122"/>
                  <a:cs typeface="Times New Roman" pitchFamily="18" charset="0"/>
                </a:rPr>
                <a:t>  1    </a:t>
              </a:r>
              <a:r>
                <a:rPr lang="en-US" altLang="zh-CN" sz="3200" b="1" dirty="0">
                  <a:latin typeface="Times New Roman" pitchFamily="18" charset="0"/>
                  <a:ea typeface="黑体" pitchFamily="2" charset="-122"/>
                  <a:cs typeface="Times New Roman" pitchFamily="18" charset="0"/>
                </a:rPr>
                <a:t>2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3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4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5   </a:t>
              </a:r>
              <a:r>
                <a:rPr lang="en-US" altLang="zh-CN" sz="3200" b="1" dirty="0" smtClean="0">
                  <a:latin typeface="Times New Roman" pitchFamily="18" charset="0"/>
                  <a:ea typeface="黑体" pitchFamily="2" charset="-122"/>
                  <a:cs typeface="Times New Roman" pitchFamily="18" charset="0"/>
                </a:rPr>
                <a:t>  6    </a:t>
              </a:r>
              <a:r>
                <a:rPr lang="en-US" altLang="zh-CN" sz="3200" b="1" dirty="0">
                  <a:latin typeface="Times New Roman" pitchFamily="18" charset="0"/>
                  <a:ea typeface="黑体" pitchFamily="2" charset="-122"/>
                  <a:cs typeface="Times New Roman" pitchFamily="18" charset="0"/>
                </a:rPr>
                <a:t>7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8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9</a:t>
              </a:r>
            </a:p>
          </p:txBody>
        </p:sp>
        <p:grpSp>
          <p:nvGrpSpPr>
            <p:cNvPr id="15" name="Group 135"/>
            <p:cNvGrpSpPr>
              <a:grpSpLocks/>
            </p:cNvGrpSpPr>
            <p:nvPr/>
          </p:nvGrpSpPr>
          <p:grpSpPr bwMode="auto">
            <a:xfrm>
              <a:off x="1247" y="2024"/>
              <a:ext cx="2586" cy="907"/>
              <a:chOff x="975" y="2432"/>
              <a:chExt cx="2586" cy="907"/>
            </a:xfrm>
          </p:grpSpPr>
          <p:grpSp>
            <p:nvGrpSpPr>
              <p:cNvPr id="16" name="Group 53"/>
              <p:cNvGrpSpPr>
                <a:grpSpLocks/>
              </p:cNvGrpSpPr>
              <p:nvPr/>
            </p:nvGrpSpPr>
            <p:grpSpPr bwMode="auto">
              <a:xfrm>
                <a:off x="975" y="2432"/>
                <a:ext cx="2586" cy="907"/>
                <a:chOff x="1519" y="1362"/>
                <a:chExt cx="2586" cy="907"/>
              </a:xfrm>
            </p:grpSpPr>
            <p:grpSp>
              <p:nvGrpSpPr>
                <p:cNvPr id="17" name="Group 54"/>
                <p:cNvGrpSpPr>
                  <a:grpSpLocks/>
                </p:cNvGrpSpPr>
                <p:nvPr/>
              </p:nvGrpSpPr>
              <p:grpSpPr bwMode="auto">
                <a:xfrm>
                  <a:off x="1519" y="2205"/>
                  <a:ext cx="2586" cy="63"/>
                  <a:chOff x="1519" y="2006"/>
                  <a:chExt cx="2586" cy="63"/>
                </a:xfrm>
              </p:grpSpPr>
              <p:grpSp>
                <p:nvGrpSpPr>
                  <p:cNvPr id="18" name="Group 55"/>
                  <p:cNvGrpSpPr>
                    <a:grpSpLocks/>
                  </p:cNvGrpSpPr>
                  <p:nvPr/>
                </p:nvGrpSpPr>
                <p:grpSpPr bwMode="auto">
                  <a:xfrm>
                    <a:off x="1519" y="2015"/>
                    <a:ext cx="2586" cy="54"/>
                    <a:chOff x="1519" y="2015"/>
                    <a:chExt cx="2586" cy="54"/>
                  </a:xfrm>
                </p:grpSpPr>
                <p:sp>
                  <p:nvSpPr>
                    <p:cNvPr id="244792" name="Line 56"/>
                    <p:cNvSpPr>
                      <a:spLocks noChangeShapeType="1"/>
                    </p:cNvSpPr>
                    <p:nvPr/>
                  </p:nvSpPr>
                  <p:spPr bwMode="auto">
                    <a:xfrm>
                      <a:off x="1519" y="2069"/>
                      <a:ext cx="2586" cy="0"/>
                    </a:xfrm>
                    <a:prstGeom prst="line">
                      <a:avLst/>
                    </a:prstGeom>
                    <a:noFill/>
                    <a:ln w="28575">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244793" name="Line 57"/>
                    <p:cNvSpPr>
                      <a:spLocks noChangeShapeType="1"/>
                    </p:cNvSpPr>
                    <p:nvPr/>
                  </p:nvSpPr>
                  <p:spPr bwMode="auto">
                    <a:xfrm>
                      <a:off x="1746"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4" name="Line 58"/>
                    <p:cNvSpPr>
                      <a:spLocks noChangeShapeType="1"/>
                    </p:cNvSpPr>
                    <p:nvPr/>
                  </p:nvSpPr>
                  <p:spPr bwMode="auto">
                    <a:xfrm>
                      <a:off x="1982"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grpSp>
              <p:sp>
                <p:nvSpPr>
                  <p:cNvPr id="244795" name="Line 59"/>
                  <p:cNvSpPr>
                    <a:spLocks noChangeShapeType="1"/>
                  </p:cNvSpPr>
                  <p:nvPr/>
                </p:nvSpPr>
                <p:spPr bwMode="auto">
                  <a:xfrm>
                    <a:off x="2218"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6" name="Line 60"/>
                  <p:cNvSpPr>
                    <a:spLocks noChangeShapeType="1"/>
                  </p:cNvSpPr>
                  <p:nvPr/>
                </p:nvSpPr>
                <p:spPr bwMode="auto">
                  <a:xfrm>
                    <a:off x="2463" y="2006"/>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7" name="Line 61"/>
                  <p:cNvSpPr>
                    <a:spLocks noChangeShapeType="1"/>
                  </p:cNvSpPr>
                  <p:nvPr/>
                </p:nvSpPr>
                <p:spPr bwMode="auto">
                  <a:xfrm>
                    <a:off x="2708"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8" name="Line 62"/>
                  <p:cNvSpPr>
                    <a:spLocks noChangeShapeType="1"/>
                  </p:cNvSpPr>
                  <p:nvPr/>
                </p:nvSpPr>
                <p:spPr bwMode="auto">
                  <a:xfrm>
                    <a:off x="2962"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9" name="Line 63"/>
                  <p:cNvSpPr>
                    <a:spLocks noChangeShapeType="1"/>
                  </p:cNvSpPr>
                  <p:nvPr/>
                </p:nvSpPr>
                <p:spPr bwMode="auto">
                  <a:xfrm>
                    <a:off x="3206"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800" name="Line 64"/>
                  <p:cNvSpPr>
                    <a:spLocks noChangeShapeType="1"/>
                  </p:cNvSpPr>
                  <p:nvPr/>
                </p:nvSpPr>
                <p:spPr bwMode="auto">
                  <a:xfrm>
                    <a:off x="3434"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801" name="Line 65"/>
                  <p:cNvSpPr>
                    <a:spLocks noChangeShapeType="1"/>
                  </p:cNvSpPr>
                  <p:nvPr/>
                </p:nvSpPr>
                <p:spPr bwMode="auto">
                  <a:xfrm>
                    <a:off x="3679"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grpSp>
            <p:sp>
              <p:nvSpPr>
                <p:cNvPr id="244802" name="Line 66"/>
                <p:cNvSpPr>
                  <a:spLocks noChangeShapeType="1"/>
                </p:cNvSpPr>
                <p:nvPr/>
              </p:nvSpPr>
              <p:spPr bwMode="auto">
                <a:xfrm>
                  <a:off x="1519" y="1362"/>
                  <a:ext cx="0" cy="907"/>
                </a:xfrm>
                <a:prstGeom prst="line">
                  <a:avLst/>
                </a:prstGeom>
                <a:noFill/>
                <a:ln w="28575">
                  <a:solidFill>
                    <a:schemeClr val="tx1"/>
                  </a:solidFill>
                  <a:round/>
                  <a:headEnd type="triangle" w="med" len="med"/>
                  <a:tailEnd/>
                </a:ln>
                <a:effectLst/>
              </p:spPr>
              <p:txBody>
                <a:bodyPr/>
                <a:lstStyle/>
                <a:p>
                  <a:endParaRPr lang="zh-CN" altLang="en-US">
                    <a:latin typeface="Times New Roman" pitchFamily="18" charset="0"/>
                    <a:cs typeface="Times New Roman" pitchFamily="18" charset="0"/>
                  </a:endParaRPr>
                </a:p>
              </p:txBody>
            </p:sp>
          </p:grpSp>
          <p:grpSp>
            <p:nvGrpSpPr>
              <p:cNvPr id="19" name="Group 68"/>
              <p:cNvGrpSpPr>
                <a:grpSpLocks/>
              </p:cNvGrpSpPr>
              <p:nvPr/>
            </p:nvGrpSpPr>
            <p:grpSpPr bwMode="auto">
              <a:xfrm>
                <a:off x="975" y="3203"/>
                <a:ext cx="227" cy="136"/>
                <a:chOff x="929" y="1797"/>
                <a:chExt cx="227" cy="136"/>
              </a:xfrm>
            </p:grpSpPr>
            <p:sp>
              <p:nvSpPr>
                <p:cNvPr id="244805" name="Rectangle 69"/>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06" name="Rectangle 70"/>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07" name="Rectangle 71"/>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0" name="Group 74"/>
              <p:cNvGrpSpPr>
                <a:grpSpLocks/>
              </p:cNvGrpSpPr>
              <p:nvPr/>
            </p:nvGrpSpPr>
            <p:grpSpPr bwMode="auto">
              <a:xfrm>
                <a:off x="1447" y="3240"/>
                <a:ext cx="226" cy="90"/>
                <a:chOff x="1837" y="4020"/>
                <a:chExt cx="226" cy="90"/>
              </a:xfrm>
            </p:grpSpPr>
            <p:sp>
              <p:nvSpPr>
                <p:cNvPr id="244811" name="Rectangle 75"/>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12" name="Rectangle 76"/>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1" name="Group 80"/>
              <p:cNvGrpSpPr>
                <a:grpSpLocks/>
              </p:cNvGrpSpPr>
              <p:nvPr/>
            </p:nvGrpSpPr>
            <p:grpSpPr bwMode="auto">
              <a:xfrm>
                <a:off x="2907" y="3240"/>
                <a:ext cx="226" cy="90"/>
                <a:chOff x="1837" y="4020"/>
                <a:chExt cx="226" cy="90"/>
              </a:xfrm>
            </p:grpSpPr>
            <p:sp>
              <p:nvSpPr>
                <p:cNvPr id="244817" name="Rectangle 81"/>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18" name="Rectangle 82"/>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2" name="Group 83"/>
              <p:cNvGrpSpPr>
                <a:grpSpLocks/>
              </p:cNvGrpSpPr>
              <p:nvPr/>
            </p:nvGrpSpPr>
            <p:grpSpPr bwMode="auto">
              <a:xfrm>
                <a:off x="3143" y="3194"/>
                <a:ext cx="227" cy="136"/>
                <a:chOff x="929" y="1797"/>
                <a:chExt cx="227" cy="136"/>
              </a:xfrm>
            </p:grpSpPr>
            <p:sp>
              <p:nvSpPr>
                <p:cNvPr id="244820" name="Rectangle 84"/>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1" name="Rectangle 85"/>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2" name="Rectangle 86"/>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3" name="Group 108"/>
              <p:cNvGrpSpPr>
                <a:grpSpLocks/>
              </p:cNvGrpSpPr>
              <p:nvPr/>
            </p:nvGrpSpPr>
            <p:grpSpPr bwMode="auto">
              <a:xfrm>
                <a:off x="1682" y="3149"/>
                <a:ext cx="226" cy="181"/>
                <a:chOff x="748" y="3838"/>
                <a:chExt cx="226" cy="181"/>
              </a:xfrm>
            </p:grpSpPr>
            <p:sp>
              <p:nvSpPr>
                <p:cNvPr id="244845" name="Rectangle 109"/>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6" name="Rectangle 110"/>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7" name="Rectangle 111"/>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8" name="Rectangle 112"/>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4" name="Group 126"/>
              <p:cNvGrpSpPr>
                <a:grpSpLocks/>
              </p:cNvGrpSpPr>
              <p:nvPr/>
            </p:nvGrpSpPr>
            <p:grpSpPr bwMode="auto">
              <a:xfrm>
                <a:off x="2672" y="3103"/>
                <a:ext cx="226" cy="227"/>
                <a:chOff x="5148" y="2069"/>
                <a:chExt cx="226" cy="227"/>
              </a:xfrm>
            </p:grpSpPr>
            <p:grpSp>
              <p:nvGrpSpPr>
                <p:cNvPr id="25" name="Group 113"/>
                <p:cNvGrpSpPr>
                  <a:grpSpLocks/>
                </p:cNvGrpSpPr>
                <p:nvPr/>
              </p:nvGrpSpPr>
              <p:grpSpPr bwMode="auto">
                <a:xfrm>
                  <a:off x="5148" y="2115"/>
                  <a:ext cx="226" cy="181"/>
                  <a:chOff x="748" y="3838"/>
                  <a:chExt cx="226" cy="181"/>
                </a:xfrm>
              </p:grpSpPr>
              <p:sp>
                <p:nvSpPr>
                  <p:cNvPr id="244850" name="Rectangle 114"/>
                  <p:cNvSpPr>
                    <a:spLocks noChangeArrowheads="1"/>
                  </p:cNvSpPr>
                  <p:nvPr/>
                </p:nvSpPr>
                <p:spPr bwMode="auto">
                  <a:xfrm>
                    <a:off x="748" y="3884"/>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51" name="Rectangle 115"/>
                  <p:cNvSpPr>
                    <a:spLocks noChangeArrowheads="1"/>
                  </p:cNvSpPr>
                  <p:nvPr/>
                </p:nvSpPr>
                <p:spPr bwMode="auto">
                  <a:xfrm>
                    <a:off x="748" y="3838"/>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52" name="Rectangle 116"/>
                  <p:cNvSpPr>
                    <a:spLocks noChangeArrowheads="1"/>
                  </p:cNvSpPr>
                  <p:nvPr/>
                </p:nvSpPr>
                <p:spPr bwMode="auto">
                  <a:xfrm>
                    <a:off x="748" y="3929"/>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53" name="Rectangle 117"/>
                  <p:cNvSpPr>
                    <a:spLocks noChangeArrowheads="1"/>
                  </p:cNvSpPr>
                  <p:nvPr/>
                </p:nvSpPr>
                <p:spPr bwMode="auto">
                  <a:xfrm>
                    <a:off x="748" y="3974"/>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61" name="Rectangle 125"/>
                <p:cNvSpPr>
                  <a:spLocks noChangeArrowheads="1"/>
                </p:cNvSpPr>
                <p:nvPr/>
              </p:nvSpPr>
              <p:spPr bwMode="auto">
                <a:xfrm>
                  <a:off x="5148" y="2069"/>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6" name="Group 134"/>
              <p:cNvGrpSpPr>
                <a:grpSpLocks/>
              </p:cNvGrpSpPr>
              <p:nvPr/>
            </p:nvGrpSpPr>
            <p:grpSpPr bwMode="auto">
              <a:xfrm>
                <a:off x="2163" y="3058"/>
                <a:ext cx="249" cy="272"/>
                <a:chOff x="4785" y="2750"/>
                <a:chExt cx="226" cy="272"/>
              </a:xfrm>
            </p:grpSpPr>
            <p:sp>
              <p:nvSpPr>
                <p:cNvPr id="244827" name="Rectangle 91"/>
                <p:cNvSpPr>
                  <a:spLocks noChangeArrowheads="1"/>
                </p:cNvSpPr>
                <p:nvPr/>
              </p:nvSpPr>
              <p:spPr bwMode="auto">
                <a:xfrm>
                  <a:off x="4785" y="2750"/>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nvGrpSpPr>
                <p:cNvPr id="27" name="Group 127"/>
                <p:cNvGrpSpPr>
                  <a:grpSpLocks/>
                </p:cNvGrpSpPr>
                <p:nvPr/>
              </p:nvGrpSpPr>
              <p:grpSpPr bwMode="auto">
                <a:xfrm>
                  <a:off x="4785" y="2795"/>
                  <a:ext cx="226" cy="227"/>
                  <a:chOff x="5148" y="2069"/>
                  <a:chExt cx="226" cy="227"/>
                </a:xfrm>
              </p:grpSpPr>
              <p:grpSp>
                <p:nvGrpSpPr>
                  <p:cNvPr id="28" name="Group 128"/>
                  <p:cNvGrpSpPr>
                    <a:grpSpLocks/>
                  </p:cNvGrpSpPr>
                  <p:nvPr/>
                </p:nvGrpSpPr>
                <p:grpSpPr bwMode="auto">
                  <a:xfrm>
                    <a:off x="5148" y="2115"/>
                    <a:ext cx="226" cy="181"/>
                    <a:chOff x="748" y="3838"/>
                    <a:chExt cx="226" cy="181"/>
                  </a:xfrm>
                </p:grpSpPr>
                <p:sp>
                  <p:nvSpPr>
                    <p:cNvPr id="244865" name="Rectangle 129"/>
                    <p:cNvSpPr>
                      <a:spLocks noChangeArrowheads="1"/>
                    </p:cNvSpPr>
                    <p:nvPr/>
                  </p:nvSpPr>
                  <p:spPr bwMode="auto">
                    <a:xfrm>
                      <a:off x="748" y="3884"/>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66" name="Rectangle 130"/>
                    <p:cNvSpPr>
                      <a:spLocks noChangeArrowheads="1"/>
                    </p:cNvSpPr>
                    <p:nvPr/>
                  </p:nvSpPr>
                  <p:spPr bwMode="auto">
                    <a:xfrm>
                      <a:off x="748" y="3838"/>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67" name="Rectangle 131"/>
                    <p:cNvSpPr>
                      <a:spLocks noChangeArrowheads="1"/>
                    </p:cNvSpPr>
                    <p:nvPr/>
                  </p:nvSpPr>
                  <p:spPr bwMode="auto">
                    <a:xfrm>
                      <a:off x="748" y="3929"/>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68" name="Rectangle 132"/>
                    <p:cNvSpPr>
                      <a:spLocks noChangeArrowheads="1"/>
                    </p:cNvSpPr>
                    <p:nvPr/>
                  </p:nvSpPr>
                  <p:spPr bwMode="auto">
                    <a:xfrm>
                      <a:off x="748" y="3974"/>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69" name="Rectangle 133"/>
                  <p:cNvSpPr>
                    <a:spLocks noChangeArrowheads="1"/>
                  </p:cNvSpPr>
                  <p:nvPr/>
                </p:nvSpPr>
                <p:spPr bwMode="auto">
                  <a:xfrm>
                    <a:off x="5148" y="2069"/>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grpSp>
      </p:grpSp>
      <p:sp>
        <p:nvSpPr>
          <p:cNvPr id="244873" name="Text Box 137"/>
          <p:cNvSpPr txBox="1">
            <a:spLocks noChangeArrowheads="1"/>
          </p:cNvSpPr>
          <p:nvPr/>
        </p:nvSpPr>
        <p:spPr bwMode="auto">
          <a:xfrm>
            <a:off x="3214678" y="1915531"/>
            <a:ext cx="3373447" cy="584775"/>
          </a:xfrm>
          <a:prstGeom prst="rect">
            <a:avLst/>
          </a:prstGeom>
          <a:solidFill>
            <a:schemeClr val="bg1"/>
          </a:solidFill>
          <a:ln w="9525">
            <a:noFill/>
            <a:miter lim="800000"/>
            <a:headEnd/>
            <a:tailEnd/>
          </a:ln>
          <a:effectLst/>
        </p:spPr>
        <p:txBody>
          <a:bodyPr wrap="square">
            <a:spAutoFit/>
          </a:bodyPr>
          <a:lstStyle/>
          <a:p>
            <a:pPr>
              <a:spcBef>
                <a:spcPct val="50000"/>
              </a:spcBef>
            </a:pPr>
            <a:r>
              <a:rPr lang="en-US" altLang="zh-CN" sz="3200" i="1" dirty="0">
                <a:latin typeface="Times New Roman" pitchFamily="18" charset="0"/>
                <a:cs typeface="Times New Roman" pitchFamily="18" charset="0"/>
              </a:rPr>
              <a:t>f</a:t>
            </a:r>
            <a:r>
              <a:rPr lang="en-US" altLang="zh-CN" sz="3200" dirty="0">
                <a:latin typeface="Times New Roman" pitchFamily="18" charset="0"/>
                <a:cs typeface="Times New Roman" pitchFamily="18" charset="0"/>
              </a:rPr>
              <a:t> </a:t>
            </a:r>
            <a:r>
              <a:rPr lang="zh-CN" altLang="en-US" sz="3200" dirty="0">
                <a:latin typeface="+mn-ea"/>
                <a:cs typeface="Times New Roman" pitchFamily="18" charset="0"/>
              </a:rPr>
              <a:t>的灰度直方图</a:t>
            </a:r>
          </a:p>
        </p:txBody>
      </p:sp>
      <p:sp>
        <p:nvSpPr>
          <p:cNvPr id="244874" name="Text Box 138"/>
          <p:cNvSpPr txBox="1">
            <a:spLocks noChangeArrowheads="1"/>
          </p:cNvSpPr>
          <p:nvPr/>
        </p:nvSpPr>
        <p:spPr bwMode="auto">
          <a:xfrm>
            <a:off x="3270255" y="4058671"/>
            <a:ext cx="3730637" cy="584775"/>
          </a:xfrm>
          <a:prstGeom prst="rect">
            <a:avLst/>
          </a:prstGeom>
          <a:solidFill>
            <a:schemeClr val="bg1"/>
          </a:solidFill>
          <a:ln w="19050">
            <a:noFill/>
            <a:miter lim="800000"/>
            <a:headEnd/>
            <a:tailEnd/>
          </a:ln>
          <a:effectLst/>
        </p:spPr>
        <p:txBody>
          <a:bodyPr wrap="square">
            <a:spAutoFit/>
          </a:bodyPr>
          <a:lstStyle/>
          <a:p>
            <a:pPr>
              <a:spcBef>
                <a:spcPct val="50000"/>
              </a:spcBef>
            </a:pPr>
            <a:r>
              <a:rPr lang="en-US" altLang="zh-CN" sz="3200" i="1" dirty="0" smtClean="0">
                <a:latin typeface="Times New Roman" pitchFamily="18" charset="0"/>
                <a:cs typeface="Times New Roman" pitchFamily="18" charset="0"/>
              </a:rPr>
              <a:t>g</a:t>
            </a:r>
            <a:r>
              <a:rPr lang="zh-CN" altLang="en-US" sz="3200" dirty="0" smtClean="0">
                <a:latin typeface="+mn-ea"/>
                <a:cs typeface="Times New Roman" pitchFamily="18" charset="0"/>
              </a:rPr>
              <a:t>的</a:t>
            </a:r>
            <a:r>
              <a:rPr lang="zh-CN" altLang="en-US" sz="3200" dirty="0">
                <a:latin typeface="+mn-ea"/>
                <a:cs typeface="Times New Roman" pitchFamily="18" charset="0"/>
              </a:rPr>
              <a:t>灰度直方图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44873"/>
                                        </p:tgtEl>
                                        <p:attrNameLst>
                                          <p:attrName>style.visibility</p:attrName>
                                        </p:attrNameLst>
                                      </p:cBhvr>
                                      <p:to>
                                        <p:strVal val="visible"/>
                                      </p:to>
                                    </p:set>
                                    <p:animEffect transition="in" filter="checkerboard(across)">
                                      <p:cBhvr>
                                        <p:cTn id="10" dur="500"/>
                                        <p:tgtEl>
                                          <p:spTgt spid="24487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4874"/>
                                        </p:tgtEl>
                                        <p:attrNameLst>
                                          <p:attrName>style.visibility</p:attrName>
                                        </p:attrNameLst>
                                      </p:cBhvr>
                                      <p:to>
                                        <p:strVal val="visible"/>
                                      </p:to>
                                    </p:set>
                                    <p:animEffect transition="in" filter="blinds(horizontal)">
                                      <p:cBhvr>
                                        <p:cTn id="18" dur="500"/>
                                        <p:tgtEl>
                                          <p:spTgt spid="244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73" grpId="0" animBg="1"/>
      <p:bldP spid="24487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57158" y="0"/>
            <a:ext cx="8351838" cy="1368425"/>
          </a:xfrm>
        </p:spPr>
        <p:txBody>
          <a:bodyPr>
            <a:normAutofit/>
          </a:bodyPr>
          <a:lstStyle/>
          <a:p>
            <a:pPr>
              <a:lnSpc>
                <a:spcPct val="120000"/>
              </a:lnSpc>
            </a:pPr>
            <a:r>
              <a:rPr lang="en-US" altLang="zh-CN" dirty="0" smtClean="0">
                <a:effectLst/>
                <a:latin typeface="Times New Roman" pitchFamily="18" charset="0"/>
                <a:ea typeface="+mn-ea"/>
                <a:cs typeface="Times New Roman" pitchFamily="18" charset="0"/>
              </a:rPr>
              <a:t>5</a:t>
            </a:r>
            <a:r>
              <a:rPr lang="en-US" altLang="zh-CN" dirty="0">
                <a:effectLst/>
                <a:latin typeface="Times New Roman" pitchFamily="18" charset="0"/>
                <a:ea typeface="+mn-ea"/>
                <a:cs typeface="Times New Roman" pitchFamily="18" charset="0"/>
              </a:rPr>
              <a:t>.</a:t>
            </a:r>
            <a:r>
              <a:rPr lang="en-US" altLang="zh-CN" b="1" dirty="0">
                <a:effectLst/>
                <a:latin typeface="Times New Roman" pitchFamily="18" charset="0"/>
                <a:ea typeface="+mn-ea"/>
                <a:cs typeface="Times New Roman" pitchFamily="18" charset="0"/>
              </a:rPr>
              <a:t> </a:t>
            </a:r>
            <a:r>
              <a:rPr lang="zh-CN" altLang="en-US" b="1" dirty="0">
                <a:effectLst/>
                <a:latin typeface="Times New Roman" pitchFamily="18" charset="0"/>
                <a:ea typeface="+mn-ea"/>
                <a:cs typeface="Times New Roman" pitchFamily="18" charset="0"/>
              </a:rPr>
              <a:t>原、新图灰度直方图比较</a:t>
            </a:r>
          </a:p>
        </p:txBody>
      </p:sp>
      <p:grpSp>
        <p:nvGrpSpPr>
          <p:cNvPr id="2" name="Group 124"/>
          <p:cNvGrpSpPr>
            <a:grpSpLocks/>
          </p:cNvGrpSpPr>
          <p:nvPr/>
        </p:nvGrpSpPr>
        <p:grpSpPr bwMode="auto">
          <a:xfrm>
            <a:off x="285720" y="1669462"/>
            <a:ext cx="7215238" cy="2402480"/>
            <a:chOff x="911" y="1026"/>
            <a:chExt cx="2767" cy="1152"/>
          </a:xfrm>
        </p:grpSpPr>
        <p:grpSp>
          <p:nvGrpSpPr>
            <p:cNvPr id="3" name="Group 120"/>
            <p:cNvGrpSpPr>
              <a:grpSpLocks/>
            </p:cNvGrpSpPr>
            <p:nvPr/>
          </p:nvGrpSpPr>
          <p:grpSpPr bwMode="auto">
            <a:xfrm>
              <a:off x="930" y="1026"/>
              <a:ext cx="2587" cy="907"/>
              <a:chOff x="929" y="1026"/>
              <a:chExt cx="2587" cy="907"/>
            </a:xfrm>
          </p:grpSpPr>
          <p:grpSp>
            <p:nvGrpSpPr>
              <p:cNvPr id="4" name="Group 46"/>
              <p:cNvGrpSpPr>
                <a:grpSpLocks/>
              </p:cNvGrpSpPr>
              <p:nvPr/>
            </p:nvGrpSpPr>
            <p:grpSpPr bwMode="auto">
              <a:xfrm>
                <a:off x="930" y="1026"/>
                <a:ext cx="2586" cy="907"/>
                <a:chOff x="1519" y="1362"/>
                <a:chExt cx="2586" cy="907"/>
              </a:xfrm>
            </p:grpSpPr>
            <p:grpSp>
              <p:nvGrpSpPr>
                <p:cNvPr id="5" name="Group 33"/>
                <p:cNvGrpSpPr>
                  <a:grpSpLocks/>
                </p:cNvGrpSpPr>
                <p:nvPr/>
              </p:nvGrpSpPr>
              <p:grpSpPr bwMode="auto">
                <a:xfrm>
                  <a:off x="1519" y="2205"/>
                  <a:ext cx="2586" cy="63"/>
                  <a:chOff x="1519" y="2006"/>
                  <a:chExt cx="2586" cy="63"/>
                </a:xfrm>
              </p:grpSpPr>
              <p:grpSp>
                <p:nvGrpSpPr>
                  <p:cNvPr id="6" name="Group 25"/>
                  <p:cNvGrpSpPr>
                    <a:grpSpLocks/>
                  </p:cNvGrpSpPr>
                  <p:nvPr/>
                </p:nvGrpSpPr>
                <p:grpSpPr bwMode="auto">
                  <a:xfrm>
                    <a:off x="1519" y="2015"/>
                    <a:ext cx="2586" cy="54"/>
                    <a:chOff x="1519" y="2015"/>
                    <a:chExt cx="2586" cy="54"/>
                  </a:xfrm>
                </p:grpSpPr>
                <p:sp>
                  <p:nvSpPr>
                    <p:cNvPr id="244747" name="Line 11"/>
                    <p:cNvSpPr>
                      <a:spLocks noChangeShapeType="1"/>
                    </p:cNvSpPr>
                    <p:nvPr/>
                  </p:nvSpPr>
                  <p:spPr bwMode="auto">
                    <a:xfrm>
                      <a:off x="1519" y="2069"/>
                      <a:ext cx="2586" cy="0"/>
                    </a:xfrm>
                    <a:prstGeom prst="line">
                      <a:avLst/>
                    </a:prstGeom>
                    <a:noFill/>
                    <a:ln w="28575">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244749" name="Line 13"/>
                    <p:cNvSpPr>
                      <a:spLocks noChangeShapeType="1"/>
                    </p:cNvSpPr>
                    <p:nvPr/>
                  </p:nvSpPr>
                  <p:spPr bwMode="auto">
                    <a:xfrm>
                      <a:off x="1746"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0" name="Line 14"/>
                    <p:cNvSpPr>
                      <a:spLocks noChangeShapeType="1"/>
                    </p:cNvSpPr>
                    <p:nvPr/>
                  </p:nvSpPr>
                  <p:spPr bwMode="auto">
                    <a:xfrm>
                      <a:off x="1982"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grpSp>
              <p:sp>
                <p:nvSpPr>
                  <p:cNvPr id="244752" name="Line 16"/>
                  <p:cNvSpPr>
                    <a:spLocks noChangeShapeType="1"/>
                  </p:cNvSpPr>
                  <p:nvPr/>
                </p:nvSpPr>
                <p:spPr bwMode="auto">
                  <a:xfrm>
                    <a:off x="2218"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3" name="Line 17"/>
                  <p:cNvSpPr>
                    <a:spLocks noChangeShapeType="1"/>
                  </p:cNvSpPr>
                  <p:nvPr/>
                </p:nvSpPr>
                <p:spPr bwMode="auto">
                  <a:xfrm>
                    <a:off x="2463" y="2006"/>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4" name="Line 18"/>
                  <p:cNvSpPr>
                    <a:spLocks noChangeShapeType="1"/>
                  </p:cNvSpPr>
                  <p:nvPr/>
                </p:nvSpPr>
                <p:spPr bwMode="auto">
                  <a:xfrm>
                    <a:off x="2708"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5" name="Line 19"/>
                  <p:cNvSpPr>
                    <a:spLocks noChangeShapeType="1"/>
                  </p:cNvSpPr>
                  <p:nvPr/>
                </p:nvSpPr>
                <p:spPr bwMode="auto">
                  <a:xfrm>
                    <a:off x="2962"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6" name="Line 20"/>
                  <p:cNvSpPr>
                    <a:spLocks noChangeShapeType="1"/>
                  </p:cNvSpPr>
                  <p:nvPr/>
                </p:nvSpPr>
                <p:spPr bwMode="auto">
                  <a:xfrm>
                    <a:off x="3206"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7" name="Line 21"/>
                  <p:cNvSpPr>
                    <a:spLocks noChangeShapeType="1"/>
                  </p:cNvSpPr>
                  <p:nvPr/>
                </p:nvSpPr>
                <p:spPr bwMode="auto">
                  <a:xfrm>
                    <a:off x="3434"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58" name="Line 22"/>
                  <p:cNvSpPr>
                    <a:spLocks noChangeShapeType="1"/>
                  </p:cNvSpPr>
                  <p:nvPr/>
                </p:nvSpPr>
                <p:spPr bwMode="auto">
                  <a:xfrm>
                    <a:off x="3679"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grpSp>
            <p:sp>
              <p:nvSpPr>
                <p:cNvPr id="244759" name="Line 23"/>
                <p:cNvSpPr>
                  <a:spLocks noChangeShapeType="1"/>
                </p:cNvSpPr>
                <p:nvPr/>
              </p:nvSpPr>
              <p:spPr bwMode="auto">
                <a:xfrm>
                  <a:off x="1519" y="1362"/>
                  <a:ext cx="0" cy="907"/>
                </a:xfrm>
                <a:prstGeom prst="line">
                  <a:avLst/>
                </a:prstGeom>
                <a:noFill/>
                <a:ln w="28575">
                  <a:solidFill>
                    <a:schemeClr val="tx1"/>
                  </a:solidFill>
                  <a:round/>
                  <a:headEnd type="triangle" w="med" len="med"/>
                  <a:tailEnd/>
                </a:ln>
                <a:effectLst/>
              </p:spPr>
              <p:txBody>
                <a:bodyPr/>
                <a:lstStyle/>
                <a:p>
                  <a:endParaRPr lang="zh-CN" altLang="en-US">
                    <a:latin typeface="Times New Roman" pitchFamily="18" charset="0"/>
                    <a:cs typeface="Times New Roman" pitchFamily="18" charset="0"/>
                  </a:endParaRPr>
                </a:p>
              </p:txBody>
            </p:sp>
          </p:grpSp>
          <p:grpSp>
            <p:nvGrpSpPr>
              <p:cNvPr id="7" name="Group 67"/>
              <p:cNvGrpSpPr>
                <a:grpSpLocks/>
              </p:cNvGrpSpPr>
              <p:nvPr/>
            </p:nvGrpSpPr>
            <p:grpSpPr bwMode="auto">
              <a:xfrm>
                <a:off x="929" y="1797"/>
                <a:ext cx="227" cy="136"/>
                <a:chOff x="929" y="1797"/>
                <a:chExt cx="227" cy="136"/>
              </a:xfrm>
            </p:grpSpPr>
            <p:sp>
              <p:nvSpPr>
                <p:cNvPr id="244783" name="Rectangle 47"/>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784" name="Rectangle 48"/>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785" name="Rectangle 49"/>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8" name="Group 73"/>
              <p:cNvGrpSpPr>
                <a:grpSpLocks/>
              </p:cNvGrpSpPr>
              <p:nvPr/>
            </p:nvGrpSpPr>
            <p:grpSpPr bwMode="auto">
              <a:xfrm>
                <a:off x="1165" y="1833"/>
                <a:ext cx="226" cy="90"/>
                <a:chOff x="1837" y="4020"/>
                <a:chExt cx="226" cy="90"/>
              </a:xfrm>
            </p:grpSpPr>
            <p:sp>
              <p:nvSpPr>
                <p:cNvPr id="244786" name="Rectangle 50"/>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08" name="Rectangle 72"/>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9" name="Group 77"/>
              <p:cNvGrpSpPr>
                <a:grpSpLocks/>
              </p:cNvGrpSpPr>
              <p:nvPr/>
            </p:nvGrpSpPr>
            <p:grpSpPr bwMode="auto">
              <a:xfrm>
                <a:off x="2808" y="1833"/>
                <a:ext cx="226" cy="90"/>
                <a:chOff x="1837" y="4020"/>
                <a:chExt cx="226" cy="90"/>
              </a:xfrm>
            </p:grpSpPr>
            <p:sp>
              <p:nvSpPr>
                <p:cNvPr id="244814" name="Rectangle 78"/>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15" name="Rectangle 79"/>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10" name="Group 87"/>
              <p:cNvGrpSpPr>
                <a:grpSpLocks/>
              </p:cNvGrpSpPr>
              <p:nvPr/>
            </p:nvGrpSpPr>
            <p:grpSpPr bwMode="auto">
              <a:xfrm>
                <a:off x="3035" y="1788"/>
                <a:ext cx="227" cy="136"/>
                <a:chOff x="929" y="1797"/>
                <a:chExt cx="227" cy="136"/>
              </a:xfrm>
            </p:grpSpPr>
            <p:sp>
              <p:nvSpPr>
                <p:cNvPr id="244824" name="Rectangle 88"/>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5" name="Rectangle 89"/>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6" name="Rectangle 90"/>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28" name="Rectangle 92"/>
              <p:cNvSpPr>
                <a:spLocks noChangeArrowheads="1"/>
              </p:cNvSpPr>
              <p:nvPr/>
            </p:nvSpPr>
            <p:spPr bwMode="auto">
              <a:xfrm>
                <a:off x="1873" y="1888"/>
                <a:ext cx="226" cy="45"/>
              </a:xfrm>
              <a:prstGeom prst="rect">
                <a:avLst/>
              </a:prstGeom>
              <a:solidFill>
                <a:srgbClr val="FF33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nvGrpSpPr>
              <p:cNvPr id="11" name="Group 97"/>
              <p:cNvGrpSpPr>
                <a:grpSpLocks/>
              </p:cNvGrpSpPr>
              <p:nvPr/>
            </p:nvGrpSpPr>
            <p:grpSpPr bwMode="auto">
              <a:xfrm>
                <a:off x="1401" y="1743"/>
                <a:ext cx="226" cy="181"/>
                <a:chOff x="748" y="3838"/>
                <a:chExt cx="226" cy="181"/>
              </a:xfrm>
            </p:grpSpPr>
            <p:sp>
              <p:nvSpPr>
                <p:cNvPr id="244787" name="Rectangle 51"/>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9" name="Rectangle 93"/>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1" name="Rectangle 95"/>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2" name="Rectangle 96"/>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12" name="Group 98"/>
              <p:cNvGrpSpPr>
                <a:grpSpLocks/>
              </p:cNvGrpSpPr>
              <p:nvPr/>
            </p:nvGrpSpPr>
            <p:grpSpPr bwMode="auto">
              <a:xfrm>
                <a:off x="1636" y="1744"/>
                <a:ext cx="226" cy="181"/>
                <a:chOff x="748" y="3838"/>
                <a:chExt cx="226" cy="181"/>
              </a:xfrm>
            </p:grpSpPr>
            <p:sp>
              <p:nvSpPr>
                <p:cNvPr id="244835" name="Rectangle 99"/>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6" name="Rectangle 100"/>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7" name="Rectangle 101"/>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38" name="Rectangle 102"/>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13" name="Group 103"/>
              <p:cNvGrpSpPr>
                <a:grpSpLocks/>
              </p:cNvGrpSpPr>
              <p:nvPr/>
            </p:nvGrpSpPr>
            <p:grpSpPr bwMode="auto">
              <a:xfrm>
                <a:off x="2345" y="1743"/>
                <a:ext cx="226" cy="181"/>
                <a:chOff x="748" y="3838"/>
                <a:chExt cx="226" cy="181"/>
              </a:xfrm>
            </p:grpSpPr>
            <p:sp>
              <p:nvSpPr>
                <p:cNvPr id="244840" name="Rectangle 104"/>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1" name="Rectangle 105"/>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2" name="Rectangle 106"/>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3" name="Rectangle 107"/>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54" name="Rectangle 118"/>
              <p:cNvSpPr>
                <a:spLocks noChangeArrowheads="1"/>
              </p:cNvSpPr>
              <p:nvPr/>
            </p:nvSpPr>
            <p:spPr bwMode="auto">
              <a:xfrm>
                <a:off x="2109" y="1888"/>
                <a:ext cx="226" cy="45"/>
              </a:xfrm>
              <a:prstGeom prst="rect">
                <a:avLst/>
              </a:prstGeom>
              <a:solidFill>
                <a:srgbClr val="FF33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55" name="Rectangle 119"/>
              <p:cNvSpPr>
                <a:spLocks noChangeArrowheads="1"/>
              </p:cNvSpPr>
              <p:nvPr/>
            </p:nvSpPr>
            <p:spPr bwMode="auto">
              <a:xfrm>
                <a:off x="2580" y="1879"/>
                <a:ext cx="226" cy="45"/>
              </a:xfrm>
              <a:prstGeom prst="rect">
                <a:avLst/>
              </a:prstGeom>
              <a:solidFill>
                <a:srgbClr val="FF33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57" name="Text Box 121"/>
            <p:cNvSpPr txBox="1">
              <a:spLocks noChangeArrowheads="1"/>
            </p:cNvSpPr>
            <p:nvPr/>
          </p:nvSpPr>
          <p:spPr bwMode="auto">
            <a:xfrm>
              <a:off x="911" y="1898"/>
              <a:ext cx="2767" cy="280"/>
            </a:xfrm>
            <a:prstGeom prst="rect">
              <a:avLst/>
            </a:prstGeom>
            <a:noFill/>
            <a:ln w="9525">
              <a:noFill/>
              <a:miter lim="800000"/>
              <a:headEnd/>
              <a:tailEnd/>
            </a:ln>
            <a:effectLst/>
          </p:spPr>
          <p:txBody>
            <a:bodyPr>
              <a:spAutoFit/>
            </a:bodyPr>
            <a:lstStyle/>
            <a:p>
              <a:pPr>
                <a:spcBef>
                  <a:spcPct val="50000"/>
                </a:spcBef>
              </a:pPr>
              <a:r>
                <a:rPr lang="en-US" altLang="zh-CN" sz="3200" dirty="0" smtClean="0">
                  <a:latin typeface="Times New Roman" pitchFamily="18" charset="0"/>
                  <a:cs typeface="Times New Roman" pitchFamily="18" charset="0"/>
                </a:rPr>
                <a:t> </a:t>
              </a:r>
              <a:r>
                <a:rPr lang="en-US" altLang="zh-CN" sz="3200" b="1" dirty="0" smtClean="0">
                  <a:latin typeface="Times New Roman" pitchFamily="18" charset="0"/>
                  <a:ea typeface="黑体" pitchFamily="2" charset="-122"/>
                  <a:cs typeface="Times New Roman" pitchFamily="18" charset="0"/>
                </a:rPr>
                <a:t>0     </a:t>
              </a:r>
              <a:r>
                <a:rPr lang="en-US" altLang="zh-CN" sz="3200" b="1" dirty="0">
                  <a:latin typeface="Times New Roman" pitchFamily="18" charset="0"/>
                  <a:ea typeface="黑体" pitchFamily="2" charset="-122"/>
                  <a:cs typeface="Times New Roman" pitchFamily="18" charset="0"/>
                </a:rPr>
                <a:t>1   </a:t>
              </a:r>
              <a:r>
                <a:rPr lang="en-US" altLang="zh-CN" sz="3200" b="1" dirty="0" smtClean="0">
                  <a:latin typeface="Times New Roman" pitchFamily="18" charset="0"/>
                  <a:ea typeface="黑体" pitchFamily="2" charset="-122"/>
                  <a:cs typeface="Times New Roman" pitchFamily="18" charset="0"/>
                </a:rPr>
                <a:t>2     3    4    </a:t>
              </a:r>
              <a:r>
                <a:rPr lang="en-US" altLang="zh-CN" sz="3200" b="1" dirty="0">
                  <a:latin typeface="Times New Roman" pitchFamily="18" charset="0"/>
                  <a:ea typeface="黑体" pitchFamily="2" charset="-122"/>
                  <a:cs typeface="Times New Roman" pitchFamily="18" charset="0"/>
                </a:rPr>
                <a:t>5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6  </a:t>
              </a:r>
              <a:r>
                <a:rPr lang="en-US" altLang="zh-CN" sz="3200" b="1" dirty="0" smtClean="0">
                  <a:latin typeface="Times New Roman" pitchFamily="18" charset="0"/>
                  <a:ea typeface="黑体" pitchFamily="2" charset="-122"/>
                  <a:cs typeface="Times New Roman" pitchFamily="18" charset="0"/>
                </a:rPr>
                <a:t>  7    8    9</a:t>
              </a:r>
              <a:endParaRPr lang="en-US" altLang="zh-CN" sz="3200" b="1" dirty="0">
                <a:latin typeface="Times New Roman" pitchFamily="18" charset="0"/>
                <a:ea typeface="黑体" pitchFamily="2" charset="-122"/>
                <a:cs typeface="Times New Roman" pitchFamily="18" charset="0"/>
              </a:endParaRPr>
            </a:p>
          </p:txBody>
        </p:sp>
      </p:grpSp>
      <p:grpSp>
        <p:nvGrpSpPr>
          <p:cNvPr id="14" name="Group 136"/>
          <p:cNvGrpSpPr>
            <a:grpSpLocks/>
          </p:cNvGrpSpPr>
          <p:nvPr/>
        </p:nvGrpSpPr>
        <p:grpSpPr bwMode="auto">
          <a:xfrm>
            <a:off x="357158" y="3644900"/>
            <a:ext cx="7215238" cy="2784496"/>
            <a:chOff x="1238" y="2024"/>
            <a:chExt cx="2767" cy="1102"/>
          </a:xfrm>
        </p:grpSpPr>
        <p:sp>
          <p:nvSpPr>
            <p:cNvPr id="244858" name="Text Box 122"/>
            <p:cNvSpPr txBox="1">
              <a:spLocks noChangeArrowheads="1"/>
            </p:cNvSpPr>
            <p:nvPr/>
          </p:nvSpPr>
          <p:spPr bwMode="auto">
            <a:xfrm>
              <a:off x="1238" y="2895"/>
              <a:ext cx="2767" cy="231"/>
            </a:xfrm>
            <a:prstGeom prst="rect">
              <a:avLst/>
            </a:prstGeom>
            <a:noFill/>
            <a:ln w="9525">
              <a:noFill/>
              <a:miter lim="800000"/>
              <a:headEnd/>
              <a:tailEnd/>
            </a:ln>
            <a:effectLst/>
          </p:spPr>
          <p:txBody>
            <a:bodyPr>
              <a:spAutoFit/>
            </a:bodyPr>
            <a:lstStyle/>
            <a:p>
              <a:pPr>
                <a:spcBef>
                  <a:spcPct val="50000"/>
                </a:spcBef>
              </a:pPr>
              <a:r>
                <a:rPr lang="en-US" altLang="zh-CN" dirty="0" smtClean="0">
                  <a:latin typeface="Times New Roman" pitchFamily="18" charset="0"/>
                  <a:cs typeface="Times New Roman" pitchFamily="18" charset="0"/>
                </a:rPr>
                <a:t>    </a:t>
              </a:r>
              <a:r>
                <a:rPr lang="en-US" altLang="zh-CN" sz="3200" b="1" dirty="0">
                  <a:latin typeface="Times New Roman" pitchFamily="18" charset="0"/>
                  <a:ea typeface="黑体" pitchFamily="2" charset="-122"/>
                  <a:cs typeface="Times New Roman" pitchFamily="18" charset="0"/>
                </a:rPr>
                <a:t>0 </a:t>
              </a:r>
              <a:r>
                <a:rPr lang="en-US" altLang="zh-CN" sz="3200" b="1" dirty="0" smtClean="0">
                  <a:latin typeface="Times New Roman" pitchFamily="18" charset="0"/>
                  <a:ea typeface="黑体" pitchFamily="2" charset="-122"/>
                  <a:cs typeface="Times New Roman" pitchFamily="18" charset="0"/>
                </a:rPr>
                <a:t>  1    </a:t>
              </a:r>
              <a:r>
                <a:rPr lang="en-US" altLang="zh-CN" sz="3200" b="1" dirty="0">
                  <a:latin typeface="Times New Roman" pitchFamily="18" charset="0"/>
                  <a:ea typeface="黑体" pitchFamily="2" charset="-122"/>
                  <a:cs typeface="Times New Roman" pitchFamily="18" charset="0"/>
                </a:rPr>
                <a:t>2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3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4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5   </a:t>
              </a:r>
              <a:r>
                <a:rPr lang="en-US" altLang="zh-CN" sz="3200" b="1" dirty="0" smtClean="0">
                  <a:latin typeface="Times New Roman" pitchFamily="18" charset="0"/>
                  <a:ea typeface="黑体" pitchFamily="2" charset="-122"/>
                  <a:cs typeface="Times New Roman" pitchFamily="18" charset="0"/>
                </a:rPr>
                <a:t>  6    </a:t>
              </a:r>
              <a:r>
                <a:rPr lang="en-US" altLang="zh-CN" sz="3200" b="1" dirty="0">
                  <a:latin typeface="Times New Roman" pitchFamily="18" charset="0"/>
                  <a:ea typeface="黑体" pitchFamily="2" charset="-122"/>
                  <a:cs typeface="Times New Roman" pitchFamily="18" charset="0"/>
                </a:rPr>
                <a:t>7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8 </a:t>
              </a:r>
              <a:r>
                <a:rPr lang="en-US" altLang="zh-CN" sz="3200" b="1" dirty="0" smtClean="0">
                  <a:latin typeface="Times New Roman" pitchFamily="18" charset="0"/>
                  <a:ea typeface="黑体" pitchFamily="2" charset="-122"/>
                  <a:cs typeface="Times New Roman" pitchFamily="18" charset="0"/>
                </a:rPr>
                <a:t>    </a:t>
              </a:r>
              <a:r>
                <a:rPr lang="en-US" altLang="zh-CN" sz="3200" b="1" dirty="0">
                  <a:latin typeface="Times New Roman" pitchFamily="18" charset="0"/>
                  <a:ea typeface="黑体" pitchFamily="2" charset="-122"/>
                  <a:cs typeface="Times New Roman" pitchFamily="18" charset="0"/>
                </a:rPr>
                <a:t>9</a:t>
              </a:r>
            </a:p>
          </p:txBody>
        </p:sp>
        <p:grpSp>
          <p:nvGrpSpPr>
            <p:cNvPr id="15" name="Group 135"/>
            <p:cNvGrpSpPr>
              <a:grpSpLocks/>
            </p:cNvGrpSpPr>
            <p:nvPr/>
          </p:nvGrpSpPr>
          <p:grpSpPr bwMode="auto">
            <a:xfrm>
              <a:off x="1247" y="2024"/>
              <a:ext cx="2586" cy="907"/>
              <a:chOff x="975" y="2432"/>
              <a:chExt cx="2586" cy="907"/>
            </a:xfrm>
          </p:grpSpPr>
          <p:grpSp>
            <p:nvGrpSpPr>
              <p:cNvPr id="16" name="Group 53"/>
              <p:cNvGrpSpPr>
                <a:grpSpLocks/>
              </p:cNvGrpSpPr>
              <p:nvPr/>
            </p:nvGrpSpPr>
            <p:grpSpPr bwMode="auto">
              <a:xfrm>
                <a:off x="975" y="2432"/>
                <a:ext cx="2586" cy="907"/>
                <a:chOff x="1519" y="1362"/>
                <a:chExt cx="2586" cy="907"/>
              </a:xfrm>
            </p:grpSpPr>
            <p:grpSp>
              <p:nvGrpSpPr>
                <p:cNvPr id="17" name="Group 54"/>
                <p:cNvGrpSpPr>
                  <a:grpSpLocks/>
                </p:cNvGrpSpPr>
                <p:nvPr/>
              </p:nvGrpSpPr>
              <p:grpSpPr bwMode="auto">
                <a:xfrm>
                  <a:off x="1519" y="2205"/>
                  <a:ext cx="2586" cy="63"/>
                  <a:chOff x="1519" y="2006"/>
                  <a:chExt cx="2586" cy="63"/>
                </a:xfrm>
              </p:grpSpPr>
              <p:grpSp>
                <p:nvGrpSpPr>
                  <p:cNvPr id="18" name="Group 55"/>
                  <p:cNvGrpSpPr>
                    <a:grpSpLocks/>
                  </p:cNvGrpSpPr>
                  <p:nvPr/>
                </p:nvGrpSpPr>
                <p:grpSpPr bwMode="auto">
                  <a:xfrm>
                    <a:off x="1519" y="2015"/>
                    <a:ext cx="2586" cy="54"/>
                    <a:chOff x="1519" y="2015"/>
                    <a:chExt cx="2586" cy="54"/>
                  </a:xfrm>
                </p:grpSpPr>
                <p:sp>
                  <p:nvSpPr>
                    <p:cNvPr id="244792" name="Line 56"/>
                    <p:cNvSpPr>
                      <a:spLocks noChangeShapeType="1"/>
                    </p:cNvSpPr>
                    <p:nvPr/>
                  </p:nvSpPr>
                  <p:spPr bwMode="auto">
                    <a:xfrm>
                      <a:off x="1519" y="2069"/>
                      <a:ext cx="2586" cy="0"/>
                    </a:xfrm>
                    <a:prstGeom prst="line">
                      <a:avLst/>
                    </a:prstGeom>
                    <a:noFill/>
                    <a:ln w="28575">
                      <a:solidFill>
                        <a:schemeClr val="tx1"/>
                      </a:solidFill>
                      <a:round/>
                      <a:headEnd/>
                      <a:tailEnd type="triangle" w="med" len="med"/>
                    </a:ln>
                    <a:effectLst/>
                  </p:spPr>
                  <p:txBody>
                    <a:bodyPr/>
                    <a:lstStyle/>
                    <a:p>
                      <a:endParaRPr lang="zh-CN" altLang="en-US">
                        <a:latin typeface="Times New Roman" pitchFamily="18" charset="0"/>
                        <a:cs typeface="Times New Roman" pitchFamily="18" charset="0"/>
                      </a:endParaRPr>
                    </a:p>
                  </p:txBody>
                </p:sp>
                <p:sp>
                  <p:nvSpPr>
                    <p:cNvPr id="244793" name="Line 57"/>
                    <p:cNvSpPr>
                      <a:spLocks noChangeShapeType="1"/>
                    </p:cNvSpPr>
                    <p:nvPr/>
                  </p:nvSpPr>
                  <p:spPr bwMode="auto">
                    <a:xfrm>
                      <a:off x="1746"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4" name="Line 58"/>
                    <p:cNvSpPr>
                      <a:spLocks noChangeShapeType="1"/>
                    </p:cNvSpPr>
                    <p:nvPr/>
                  </p:nvSpPr>
                  <p:spPr bwMode="auto">
                    <a:xfrm>
                      <a:off x="1982"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grpSp>
              <p:sp>
                <p:nvSpPr>
                  <p:cNvPr id="244795" name="Line 59"/>
                  <p:cNvSpPr>
                    <a:spLocks noChangeShapeType="1"/>
                  </p:cNvSpPr>
                  <p:nvPr/>
                </p:nvSpPr>
                <p:spPr bwMode="auto">
                  <a:xfrm>
                    <a:off x="2218"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6" name="Line 60"/>
                  <p:cNvSpPr>
                    <a:spLocks noChangeShapeType="1"/>
                  </p:cNvSpPr>
                  <p:nvPr/>
                </p:nvSpPr>
                <p:spPr bwMode="auto">
                  <a:xfrm>
                    <a:off x="2463" y="2006"/>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7" name="Line 61"/>
                  <p:cNvSpPr>
                    <a:spLocks noChangeShapeType="1"/>
                  </p:cNvSpPr>
                  <p:nvPr/>
                </p:nvSpPr>
                <p:spPr bwMode="auto">
                  <a:xfrm>
                    <a:off x="2708"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8" name="Line 62"/>
                  <p:cNvSpPr>
                    <a:spLocks noChangeShapeType="1"/>
                  </p:cNvSpPr>
                  <p:nvPr/>
                </p:nvSpPr>
                <p:spPr bwMode="auto">
                  <a:xfrm>
                    <a:off x="2962"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799" name="Line 63"/>
                  <p:cNvSpPr>
                    <a:spLocks noChangeShapeType="1"/>
                  </p:cNvSpPr>
                  <p:nvPr/>
                </p:nvSpPr>
                <p:spPr bwMode="auto">
                  <a:xfrm>
                    <a:off x="3206" y="2015"/>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800" name="Line 64"/>
                  <p:cNvSpPr>
                    <a:spLocks noChangeShapeType="1"/>
                  </p:cNvSpPr>
                  <p:nvPr/>
                </p:nvSpPr>
                <p:spPr bwMode="auto">
                  <a:xfrm>
                    <a:off x="3434"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sp>
                <p:nvSpPr>
                  <p:cNvPr id="244801" name="Line 65"/>
                  <p:cNvSpPr>
                    <a:spLocks noChangeShapeType="1"/>
                  </p:cNvSpPr>
                  <p:nvPr/>
                </p:nvSpPr>
                <p:spPr bwMode="auto">
                  <a:xfrm>
                    <a:off x="3679" y="2024"/>
                    <a:ext cx="0" cy="45"/>
                  </a:xfrm>
                  <a:prstGeom prst="line">
                    <a:avLst/>
                  </a:prstGeom>
                  <a:noFill/>
                  <a:ln w="9525">
                    <a:solidFill>
                      <a:schemeClr val="tx1"/>
                    </a:solidFill>
                    <a:round/>
                    <a:headEnd/>
                    <a:tailEnd/>
                  </a:ln>
                  <a:effectLst/>
                </p:spPr>
                <p:txBody>
                  <a:bodyPr/>
                  <a:lstStyle/>
                  <a:p>
                    <a:endParaRPr lang="zh-CN" altLang="en-US">
                      <a:latin typeface="Times New Roman" pitchFamily="18" charset="0"/>
                      <a:cs typeface="Times New Roman" pitchFamily="18" charset="0"/>
                    </a:endParaRPr>
                  </a:p>
                </p:txBody>
              </p:sp>
            </p:grpSp>
            <p:sp>
              <p:nvSpPr>
                <p:cNvPr id="244802" name="Line 66"/>
                <p:cNvSpPr>
                  <a:spLocks noChangeShapeType="1"/>
                </p:cNvSpPr>
                <p:nvPr/>
              </p:nvSpPr>
              <p:spPr bwMode="auto">
                <a:xfrm>
                  <a:off x="1519" y="1362"/>
                  <a:ext cx="0" cy="907"/>
                </a:xfrm>
                <a:prstGeom prst="line">
                  <a:avLst/>
                </a:prstGeom>
                <a:noFill/>
                <a:ln w="28575">
                  <a:solidFill>
                    <a:schemeClr val="tx1"/>
                  </a:solidFill>
                  <a:round/>
                  <a:headEnd type="triangle" w="med" len="med"/>
                  <a:tailEnd/>
                </a:ln>
                <a:effectLst/>
              </p:spPr>
              <p:txBody>
                <a:bodyPr/>
                <a:lstStyle/>
                <a:p>
                  <a:endParaRPr lang="zh-CN" altLang="en-US">
                    <a:latin typeface="Times New Roman" pitchFamily="18" charset="0"/>
                    <a:cs typeface="Times New Roman" pitchFamily="18" charset="0"/>
                  </a:endParaRPr>
                </a:p>
              </p:txBody>
            </p:sp>
          </p:grpSp>
          <p:grpSp>
            <p:nvGrpSpPr>
              <p:cNvPr id="19" name="Group 68"/>
              <p:cNvGrpSpPr>
                <a:grpSpLocks/>
              </p:cNvGrpSpPr>
              <p:nvPr/>
            </p:nvGrpSpPr>
            <p:grpSpPr bwMode="auto">
              <a:xfrm>
                <a:off x="975" y="3203"/>
                <a:ext cx="227" cy="136"/>
                <a:chOff x="929" y="1797"/>
                <a:chExt cx="227" cy="136"/>
              </a:xfrm>
            </p:grpSpPr>
            <p:sp>
              <p:nvSpPr>
                <p:cNvPr id="244805" name="Rectangle 69"/>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06" name="Rectangle 70"/>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07" name="Rectangle 71"/>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0" name="Group 74"/>
              <p:cNvGrpSpPr>
                <a:grpSpLocks/>
              </p:cNvGrpSpPr>
              <p:nvPr/>
            </p:nvGrpSpPr>
            <p:grpSpPr bwMode="auto">
              <a:xfrm>
                <a:off x="1447" y="3240"/>
                <a:ext cx="226" cy="90"/>
                <a:chOff x="1837" y="4020"/>
                <a:chExt cx="226" cy="90"/>
              </a:xfrm>
            </p:grpSpPr>
            <p:sp>
              <p:nvSpPr>
                <p:cNvPr id="244811" name="Rectangle 75"/>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12" name="Rectangle 76"/>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1" name="Group 80"/>
              <p:cNvGrpSpPr>
                <a:grpSpLocks/>
              </p:cNvGrpSpPr>
              <p:nvPr/>
            </p:nvGrpSpPr>
            <p:grpSpPr bwMode="auto">
              <a:xfrm>
                <a:off x="2907" y="3240"/>
                <a:ext cx="226" cy="90"/>
                <a:chOff x="1837" y="4020"/>
                <a:chExt cx="226" cy="90"/>
              </a:xfrm>
            </p:grpSpPr>
            <p:sp>
              <p:nvSpPr>
                <p:cNvPr id="244817" name="Rectangle 81"/>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18" name="Rectangle 82"/>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2" name="Group 83"/>
              <p:cNvGrpSpPr>
                <a:grpSpLocks/>
              </p:cNvGrpSpPr>
              <p:nvPr/>
            </p:nvGrpSpPr>
            <p:grpSpPr bwMode="auto">
              <a:xfrm>
                <a:off x="3143" y="3194"/>
                <a:ext cx="227" cy="136"/>
                <a:chOff x="929" y="1797"/>
                <a:chExt cx="227" cy="136"/>
              </a:xfrm>
            </p:grpSpPr>
            <p:sp>
              <p:nvSpPr>
                <p:cNvPr id="244820" name="Rectangle 84"/>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1" name="Rectangle 85"/>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22" name="Rectangle 86"/>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3" name="Group 108"/>
              <p:cNvGrpSpPr>
                <a:grpSpLocks/>
              </p:cNvGrpSpPr>
              <p:nvPr/>
            </p:nvGrpSpPr>
            <p:grpSpPr bwMode="auto">
              <a:xfrm>
                <a:off x="1682" y="3149"/>
                <a:ext cx="226" cy="181"/>
                <a:chOff x="748" y="3838"/>
                <a:chExt cx="226" cy="181"/>
              </a:xfrm>
            </p:grpSpPr>
            <p:sp>
              <p:nvSpPr>
                <p:cNvPr id="244845" name="Rectangle 109"/>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6" name="Rectangle 110"/>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7" name="Rectangle 111"/>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48" name="Rectangle 112"/>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4" name="Group 126"/>
              <p:cNvGrpSpPr>
                <a:grpSpLocks/>
              </p:cNvGrpSpPr>
              <p:nvPr/>
            </p:nvGrpSpPr>
            <p:grpSpPr bwMode="auto">
              <a:xfrm>
                <a:off x="2672" y="3103"/>
                <a:ext cx="226" cy="227"/>
                <a:chOff x="5148" y="2069"/>
                <a:chExt cx="226" cy="227"/>
              </a:xfrm>
            </p:grpSpPr>
            <p:grpSp>
              <p:nvGrpSpPr>
                <p:cNvPr id="25" name="Group 113"/>
                <p:cNvGrpSpPr>
                  <a:grpSpLocks/>
                </p:cNvGrpSpPr>
                <p:nvPr/>
              </p:nvGrpSpPr>
              <p:grpSpPr bwMode="auto">
                <a:xfrm>
                  <a:off x="5148" y="2115"/>
                  <a:ext cx="226" cy="181"/>
                  <a:chOff x="748" y="3838"/>
                  <a:chExt cx="226" cy="181"/>
                </a:xfrm>
              </p:grpSpPr>
              <p:sp>
                <p:nvSpPr>
                  <p:cNvPr id="244850" name="Rectangle 114"/>
                  <p:cNvSpPr>
                    <a:spLocks noChangeArrowheads="1"/>
                  </p:cNvSpPr>
                  <p:nvPr/>
                </p:nvSpPr>
                <p:spPr bwMode="auto">
                  <a:xfrm>
                    <a:off x="748" y="3884"/>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51" name="Rectangle 115"/>
                  <p:cNvSpPr>
                    <a:spLocks noChangeArrowheads="1"/>
                  </p:cNvSpPr>
                  <p:nvPr/>
                </p:nvSpPr>
                <p:spPr bwMode="auto">
                  <a:xfrm>
                    <a:off x="748" y="3838"/>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52" name="Rectangle 116"/>
                  <p:cNvSpPr>
                    <a:spLocks noChangeArrowheads="1"/>
                  </p:cNvSpPr>
                  <p:nvPr/>
                </p:nvSpPr>
                <p:spPr bwMode="auto">
                  <a:xfrm>
                    <a:off x="748" y="3929"/>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53" name="Rectangle 117"/>
                  <p:cNvSpPr>
                    <a:spLocks noChangeArrowheads="1"/>
                  </p:cNvSpPr>
                  <p:nvPr/>
                </p:nvSpPr>
                <p:spPr bwMode="auto">
                  <a:xfrm>
                    <a:off x="748" y="3974"/>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61" name="Rectangle 125"/>
                <p:cNvSpPr>
                  <a:spLocks noChangeArrowheads="1"/>
                </p:cNvSpPr>
                <p:nvPr/>
              </p:nvSpPr>
              <p:spPr bwMode="auto">
                <a:xfrm>
                  <a:off x="5148" y="2069"/>
                  <a:ext cx="226" cy="45"/>
                </a:xfrm>
                <a:prstGeom prst="rect">
                  <a:avLst/>
                </a:prstGeom>
                <a:solidFill>
                  <a:srgbClr val="E0426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nvGrpSpPr>
              <p:cNvPr id="26" name="Group 134"/>
              <p:cNvGrpSpPr>
                <a:grpSpLocks/>
              </p:cNvGrpSpPr>
              <p:nvPr/>
            </p:nvGrpSpPr>
            <p:grpSpPr bwMode="auto">
              <a:xfrm>
                <a:off x="2163" y="3058"/>
                <a:ext cx="249" cy="272"/>
                <a:chOff x="4785" y="2750"/>
                <a:chExt cx="226" cy="272"/>
              </a:xfrm>
            </p:grpSpPr>
            <p:sp>
              <p:nvSpPr>
                <p:cNvPr id="244827" name="Rectangle 91"/>
                <p:cNvSpPr>
                  <a:spLocks noChangeArrowheads="1"/>
                </p:cNvSpPr>
                <p:nvPr/>
              </p:nvSpPr>
              <p:spPr bwMode="auto">
                <a:xfrm>
                  <a:off x="4785" y="2750"/>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nvGrpSpPr>
                <p:cNvPr id="27" name="Group 127"/>
                <p:cNvGrpSpPr>
                  <a:grpSpLocks/>
                </p:cNvGrpSpPr>
                <p:nvPr/>
              </p:nvGrpSpPr>
              <p:grpSpPr bwMode="auto">
                <a:xfrm>
                  <a:off x="4785" y="2795"/>
                  <a:ext cx="226" cy="227"/>
                  <a:chOff x="5148" y="2069"/>
                  <a:chExt cx="226" cy="227"/>
                </a:xfrm>
              </p:grpSpPr>
              <p:grpSp>
                <p:nvGrpSpPr>
                  <p:cNvPr id="28" name="Group 128"/>
                  <p:cNvGrpSpPr>
                    <a:grpSpLocks/>
                  </p:cNvGrpSpPr>
                  <p:nvPr/>
                </p:nvGrpSpPr>
                <p:grpSpPr bwMode="auto">
                  <a:xfrm>
                    <a:off x="5148" y="2115"/>
                    <a:ext cx="226" cy="181"/>
                    <a:chOff x="748" y="3838"/>
                    <a:chExt cx="226" cy="181"/>
                  </a:xfrm>
                </p:grpSpPr>
                <p:sp>
                  <p:nvSpPr>
                    <p:cNvPr id="244865" name="Rectangle 129"/>
                    <p:cNvSpPr>
                      <a:spLocks noChangeArrowheads="1"/>
                    </p:cNvSpPr>
                    <p:nvPr/>
                  </p:nvSpPr>
                  <p:spPr bwMode="auto">
                    <a:xfrm>
                      <a:off x="748" y="3884"/>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66" name="Rectangle 130"/>
                    <p:cNvSpPr>
                      <a:spLocks noChangeArrowheads="1"/>
                    </p:cNvSpPr>
                    <p:nvPr/>
                  </p:nvSpPr>
                  <p:spPr bwMode="auto">
                    <a:xfrm>
                      <a:off x="748" y="3838"/>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67" name="Rectangle 131"/>
                    <p:cNvSpPr>
                      <a:spLocks noChangeArrowheads="1"/>
                    </p:cNvSpPr>
                    <p:nvPr/>
                  </p:nvSpPr>
                  <p:spPr bwMode="auto">
                    <a:xfrm>
                      <a:off x="748" y="3929"/>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sp>
                  <p:nvSpPr>
                    <p:cNvPr id="244868" name="Rectangle 132"/>
                    <p:cNvSpPr>
                      <a:spLocks noChangeArrowheads="1"/>
                    </p:cNvSpPr>
                    <p:nvPr/>
                  </p:nvSpPr>
                  <p:spPr bwMode="auto">
                    <a:xfrm>
                      <a:off x="748" y="3974"/>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sp>
                <p:nvSpPr>
                  <p:cNvPr id="244869" name="Rectangle 133"/>
                  <p:cNvSpPr>
                    <a:spLocks noChangeArrowheads="1"/>
                  </p:cNvSpPr>
                  <p:nvPr/>
                </p:nvSpPr>
                <p:spPr bwMode="auto">
                  <a:xfrm>
                    <a:off x="5148" y="2069"/>
                    <a:ext cx="226" cy="45"/>
                  </a:xfrm>
                  <a:prstGeom prst="rect">
                    <a:avLst/>
                  </a:prstGeom>
                  <a:solidFill>
                    <a:srgbClr val="008000"/>
                  </a:solidFill>
                  <a:ln w="9525">
                    <a:solidFill>
                      <a:schemeClr val="tx1"/>
                    </a:solidFill>
                    <a:miter lim="800000"/>
                    <a:headEnd/>
                    <a:tailEnd/>
                  </a:ln>
                  <a:effectLst/>
                </p:spPr>
                <p:txBody>
                  <a:bodyPr wrap="none" anchor="ctr"/>
                  <a:lstStyle/>
                  <a:p>
                    <a:endParaRPr lang="zh-CN" altLang="en-US">
                      <a:latin typeface="Times New Roman" pitchFamily="18" charset="0"/>
                      <a:cs typeface="Times New Roman" pitchFamily="18" charset="0"/>
                    </a:endParaRPr>
                  </a:p>
                </p:txBody>
              </p:sp>
            </p:grpSp>
          </p:grpSp>
        </p:grpSp>
      </p:grpSp>
      <p:sp>
        <p:nvSpPr>
          <p:cNvPr id="244873" name="Text Box 137"/>
          <p:cNvSpPr txBox="1">
            <a:spLocks noChangeArrowheads="1"/>
          </p:cNvSpPr>
          <p:nvPr/>
        </p:nvSpPr>
        <p:spPr bwMode="auto">
          <a:xfrm>
            <a:off x="500034" y="2098090"/>
            <a:ext cx="3373447" cy="584775"/>
          </a:xfrm>
          <a:prstGeom prst="rect">
            <a:avLst/>
          </a:prstGeom>
          <a:solidFill>
            <a:schemeClr val="bg1"/>
          </a:solidFill>
          <a:ln w="9525">
            <a:noFill/>
            <a:miter lim="800000"/>
            <a:headEnd/>
            <a:tailEnd/>
          </a:ln>
          <a:effectLst/>
        </p:spPr>
        <p:txBody>
          <a:bodyPr wrap="square">
            <a:spAutoFit/>
          </a:bodyPr>
          <a:lstStyle/>
          <a:p>
            <a:pPr>
              <a:spcBef>
                <a:spcPct val="50000"/>
              </a:spcBef>
            </a:pPr>
            <a:r>
              <a:rPr lang="en-US" altLang="zh-CN" sz="3200" i="1" dirty="0">
                <a:latin typeface="Times New Roman" pitchFamily="18" charset="0"/>
                <a:cs typeface="Times New Roman" pitchFamily="18" charset="0"/>
              </a:rPr>
              <a:t>f</a:t>
            </a:r>
            <a:r>
              <a:rPr lang="en-US" altLang="zh-CN" sz="3200" dirty="0">
                <a:latin typeface="Times New Roman" pitchFamily="18" charset="0"/>
                <a:cs typeface="Times New Roman" pitchFamily="18" charset="0"/>
              </a:rPr>
              <a:t> </a:t>
            </a:r>
            <a:r>
              <a:rPr lang="zh-CN" altLang="en-US" sz="3200" dirty="0">
                <a:latin typeface="+mn-ea"/>
                <a:cs typeface="Times New Roman" pitchFamily="18" charset="0"/>
              </a:rPr>
              <a:t>的灰度直方图</a:t>
            </a:r>
          </a:p>
        </p:txBody>
      </p:sp>
      <p:sp>
        <p:nvSpPr>
          <p:cNvPr id="244874" name="Text Box 138"/>
          <p:cNvSpPr txBox="1">
            <a:spLocks noChangeArrowheads="1"/>
          </p:cNvSpPr>
          <p:nvPr/>
        </p:nvSpPr>
        <p:spPr bwMode="auto">
          <a:xfrm>
            <a:off x="571472" y="4214818"/>
            <a:ext cx="3730637" cy="584775"/>
          </a:xfrm>
          <a:prstGeom prst="rect">
            <a:avLst/>
          </a:prstGeom>
          <a:solidFill>
            <a:schemeClr val="bg1"/>
          </a:solidFill>
          <a:ln w="19050">
            <a:noFill/>
            <a:miter lim="800000"/>
            <a:headEnd/>
            <a:tailEnd/>
          </a:ln>
          <a:effectLst/>
        </p:spPr>
        <p:txBody>
          <a:bodyPr wrap="square">
            <a:spAutoFit/>
          </a:bodyPr>
          <a:lstStyle/>
          <a:p>
            <a:pPr>
              <a:spcBef>
                <a:spcPct val="50000"/>
              </a:spcBef>
            </a:pPr>
            <a:r>
              <a:rPr lang="en-US" altLang="zh-CN" sz="3200" i="1" dirty="0" smtClean="0">
                <a:latin typeface="Times New Roman" pitchFamily="18" charset="0"/>
                <a:cs typeface="Times New Roman" pitchFamily="18" charset="0"/>
              </a:rPr>
              <a:t>g</a:t>
            </a:r>
            <a:r>
              <a:rPr lang="zh-CN" altLang="en-US" sz="3200" dirty="0" smtClean="0">
                <a:latin typeface="+mn-ea"/>
                <a:cs typeface="Times New Roman" pitchFamily="18" charset="0"/>
              </a:rPr>
              <a:t>的</a:t>
            </a:r>
            <a:r>
              <a:rPr lang="zh-CN" altLang="en-US" sz="3200" dirty="0">
                <a:latin typeface="+mn-ea"/>
                <a:cs typeface="Times New Roman" pitchFamily="18" charset="0"/>
              </a:rPr>
              <a:t>灰度直方图</a:t>
            </a:r>
          </a:p>
        </p:txBody>
      </p:sp>
      <p:sp>
        <p:nvSpPr>
          <p:cNvPr id="106" name="TextBox 105"/>
          <p:cNvSpPr txBox="1"/>
          <p:nvPr/>
        </p:nvSpPr>
        <p:spPr>
          <a:xfrm>
            <a:off x="3571868" y="1214422"/>
            <a:ext cx="5572132" cy="2062103"/>
          </a:xfrm>
          <a:prstGeom prst="rect">
            <a:avLst/>
          </a:prstGeom>
          <a:noFill/>
        </p:spPr>
        <p:txBody>
          <a:bodyPr wrap="square" rtlCol="0">
            <a:spAutoFit/>
          </a:bodyPr>
          <a:lstStyle/>
          <a:p>
            <a:r>
              <a:rPr lang="zh-CN" altLang="en-US" sz="3200" dirty="0" smtClean="0"/>
              <a:t>直方图均衡化带来了某些相邻像素</a:t>
            </a:r>
            <a:r>
              <a:rPr lang="zh-CN" altLang="en-US" sz="3200" b="1" dirty="0" smtClean="0">
                <a:solidFill>
                  <a:srgbClr val="0000FF"/>
                </a:solidFill>
              </a:rPr>
              <a:t>灰度值的归并</a:t>
            </a:r>
            <a:r>
              <a:rPr lang="zh-CN" altLang="en-US" sz="3200" dirty="0" smtClean="0"/>
              <a:t>。</a:t>
            </a:r>
            <a:endParaRPr lang="en-US" altLang="zh-CN" sz="3200" dirty="0" smtClean="0"/>
          </a:p>
          <a:p>
            <a:r>
              <a:rPr lang="zh-CN" altLang="en-US" sz="3200" dirty="0" smtClean="0"/>
              <a:t>对灰度</a:t>
            </a:r>
            <a:r>
              <a:rPr lang="zh-CN" altLang="en-US" sz="3200" b="1" dirty="0" smtClean="0">
                <a:solidFill>
                  <a:srgbClr val="0000FF"/>
                </a:solidFill>
              </a:rPr>
              <a:t>分布较为集中</a:t>
            </a:r>
            <a:r>
              <a:rPr lang="zh-CN" altLang="en-US" sz="3200" dirty="0" smtClean="0"/>
              <a:t>的图像，处理效果明显。</a:t>
            </a:r>
            <a:endParaRPr lang="en-US" altLang="zh-CN" sz="32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44873"/>
                                        </p:tgtEl>
                                        <p:attrNameLst>
                                          <p:attrName>style.visibility</p:attrName>
                                        </p:attrNameLst>
                                      </p:cBhvr>
                                      <p:to>
                                        <p:strVal val="visible"/>
                                      </p:to>
                                    </p:set>
                                    <p:animEffect transition="in" filter="checkerboard(across)">
                                      <p:cBhvr>
                                        <p:cTn id="10" dur="500"/>
                                        <p:tgtEl>
                                          <p:spTgt spid="24487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4874"/>
                                        </p:tgtEl>
                                        <p:attrNameLst>
                                          <p:attrName>style.visibility</p:attrName>
                                        </p:attrNameLst>
                                      </p:cBhvr>
                                      <p:to>
                                        <p:strVal val="visible"/>
                                      </p:to>
                                    </p:set>
                                    <p:animEffect transition="in" filter="blinds(horizontal)">
                                      <p:cBhvr>
                                        <p:cTn id="18" dur="500"/>
                                        <p:tgtEl>
                                          <p:spTgt spid="244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73" grpId="0" animBg="1"/>
      <p:bldP spid="24487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Text Box 1026"/>
          <p:cNvSpPr txBox="1">
            <a:spLocks noChangeArrowheads="1"/>
          </p:cNvSpPr>
          <p:nvPr/>
        </p:nvSpPr>
        <p:spPr bwMode="auto">
          <a:xfrm>
            <a:off x="1142976" y="381000"/>
            <a:ext cx="6705600" cy="769441"/>
          </a:xfrm>
          <a:prstGeom prst="rect">
            <a:avLst/>
          </a:prstGeom>
          <a:noFill/>
          <a:ln w="9525">
            <a:noFill/>
            <a:miter lim="800000"/>
            <a:headEnd/>
            <a:tailEnd/>
          </a:ln>
          <a:effectLst/>
        </p:spPr>
        <p:txBody>
          <a:bodyPr>
            <a:spAutoFit/>
          </a:bodyPr>
          <a:lstStyle/>
          <a:p>
            <a:pPr algn="ctr"/>
            <a:r>
              <a:rPr lang="zh-CN" altLang="en-US" sz="4400" b="1" dirty="0" smtClean="0">
                <a:latin typeface="+mn-ea"/>
              </a:rPr>
              <a:t>直方图均衡化示例</a:t>
            </a:r>
            <a:endParaRPr lang="zh-CN" altLang="en-US" sz="4800" b="1" dirty="0">
              <a:solidFill>
                <a:srgbClr val="0000FF"/>
              </a:solidFill>
              <a:ea typeface="华文行楷" pitchFamily="2" charset="-122"/>
            </a:endParaRPr>
          </a:p>
        </p:txBody>
      </p:sp>
      <p:pic>
        <p:nvPicPr>
          <p:cNvPr id="617475" name="Picture 1027" descr="E:\学习资料\课件资料\演讲参考资料\原图和部分锐化效果\ourpic\DSCN256.bmp"/>
          <p:cNvPicPr>
            <a:picLocks noChangeAspect="1" noChangeArrowheads="1"/>
          </p:cNvPicPr>
          <p:nvPr/>
        </p:nvPicPr>
        <p:blipFill>
          <a:blip r:embed="rId2" cstate="print"/>
          <a:srcRect/>
          <a:stretch>
            <a:fillRect/>
          </a:stretch>
        </p:blipFill>
        <p:spPr bwMode="auto">
          <a:xfrm>
            <a:off x="928662" y="1371600"/>
            <a:ext cx="7391400" cy="5018088"/>
          </a:xfrm>
          <a:prstGeom prst="rect">
            <a:avLst/>
          </a:prstGeom>
          <a:noFill/>
        </p:spPr>
      </p:pic>
      <p:pic>
        <p:nvPicPr>
          <p:cNvPr id="617476" name="Picture 1028" descr="E:\课件\图像均衡\xiao均衡化.BMP"/>
          <p:cNvPicPr>
            <a:picLocks noChangeAspect="1" noChangeArrowheads="1"/>
          </p:cNvPicPr>
          <p:nvPr/>
        </p:nvPicPr>
        <p:blipFill>
          <a:blip r:embed="rId3" cstate="print"/>
          <a:srcRect/>
          <a:stretch>
            <a:fillRect/>
          </a:stretch>
        </p:blipFill>
        <p:spPr bwMode="auto">
          <a:xfrm>
            <a:off x="928662" y="1371600"/>
            <a:ext cx="7391400" cy="5029200"/>
          </a:xfrm>
          <a:prstGeom prst="rect">
            <a:avLst/>
          </a:prstGeom>
          <a:noFill/>
        </p:spPr>
      </p:pic>
      <p:pic>
        <p:nvPicPr>
          <p:cNvPr id="617477" name="Picture 1029" descr="E:\课件\图像均衡\xiao256直方图.bmp"/>
          <p:cNvPicPr>
            <a:picLocks noChangeAspect="1" noChangeArrowheads="1"/>
          </p:cNvPicPr>
          <p:nvPr/>
        </p:nvPicPr>
        <p:blipFill>
          <a:blip r:embed="rId4" cstate="print"/>
          <a:srcRect/>
          <a:stretch>
            <a:fillRect/>
          </a:stretch>
        </p:blipFill>
        <p:spPr bwMode="auto">
          <a:xfrm>
            <a:off x="1081062" y="1828800"/>
            <a:ext cx="3429000" cy="2405063"/>
          </a:xfrm>
          <a:prstGeom prst="rect">
            <a:avLst/>
          </a:prstGeom>
          <a:noFill/>
        </p:spPr>
      </p:pic>
      <p:pic>
        <p:nvPicPr>
          <p:cNvPr id="617478" name="Picture 1030" descr="E:\课件\图像均衡\xiao256均衡化后直方图.bmp"/>
          <p:cNvPicPr>
            <a:picLocks noChangeAspect="1" noChangeArrowheads="1"/>
          </p:cNvPicPr>
          <p:nvPr/>
        </p:nvPicPr>
        <p:blipFill>
          <a:blip r:embed="rId5" cstate="print"/>
          <a:srcRect/>
          <a:stretch>
            <a:fillRect/>
          </a:stretch>
        </p:blipFill>
        <p:spPr bwMode="auto">
          <a:xfrm>
            <a:off x="4662462" y="1828800"/>
            <a:ext cx="3505200" cy="237172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17475"/>
                                        </p:tgtEl>
                                        <p:attrNameLst>
                                          <p:attrName>style.visibility</p:attrName>
                                        </p:attrNameLst>
                                      </p:cBhvr>
                                      <p:to>
                                        <p:strVal val="visible"/>
                                      </p:to>
                                    </p:set>
                                  </p:childTnLst>
                                  <p:subTnLst>
                                    <p:set>
                                      <p:cBhvr override="childStyle">
                                        <p:cTn dur="1" fill="hold" display="0" masterRel="nextClick" afterEffect="1"/>
                                        <p:tgtEl>
                                          <p:spTgt spid="61747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476"/>
                                        </p:tgtEl>
                                        <p:attrNameLst>
                                          <p:attrName>style.visibility</p:attrName>
                                        </p:attrNameLst>
                                      </p:cBhvr>
                                      <p:to>
                                        <p:strVal val="visible"/>
                                      </p:to>
                                    </p:set>
                                  </p:childTnLst>
                                  <p:subTnLst>
                                    <p:set>
                                      <p:cBhvr override="childStyle">
                                        <p:cTn dur="1" fill="hold" display="0" masterRel="nextClick" afterEffect="1"/>
                                        <p:tgtEl>
                                          <p:spTgt spid="61747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617477"/>
                                        </p:tgtEl>
                                        <p:attrNameLst>
                                          <p:attrName>style.visibility</p:attrName>
                                        </p:attrNameLst>
                                      </p:cBhvr>
                                      <p:to>
                                        <p:strVal val="visible"/>
                                      </p:to>
                                    </p:set>
                                    <p:animEffect transition="in" filter="checkerboard(across)">
                                      <p:cBhvr>
                                        <p:cTn id="15" dur="500"/>
                                        <p:tgtEl>
                                          <p:spTgt spid="61747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617478"/>
                                        </p:tgtEl>
                                        <p:attrNameLst>
                                          <p:attrName>style.visibility</p:attrName>
                                        </p:attrNameLst>
                                      </p:cBhvr>
                                      <p:to>
                                        <p:strVal val="visible"/>
                                      </p:to>
                                    </p:set>
                                    <p:animEffect transition="in" filter="checkerboard(across)">
                                      <p:cBhvr>
                                        <p:cTn id="20" dur="500"/>
                                        <p:tgtEl>
                                          <p:spTgt spid="617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Text Box 2050"/>
          <p:cNvSpPr txBox="1">
            <a:spLocks noChangeArrowheads="1"/>
          </p:cNvSpPr>
          <p:nvPr/>
        </p:nvSpPr>
        <p:spPr bwMode="auto">
          <a:xfrm>
            <a:off x="914400" y="381000"/>
            <a:ext cx="7162800" cy="769441"/>
          </a:xfrm>
          <a:prstGeom prst="rect">
            <a:avLst/>
          </a:prstGeom>
          <a:noFill/>
          <a:ln w="9525">
            <a:noFill/>
            <a:miter lim="800000"/>
            <a:headEnd/>
            <a:tailEnd/>
          </a:ln>
          <a:effectLst/>
        </p:spPr>
        <p:txBody>
          <a:bodyPr>
            <a:spAutoFit/>
          </a:bodyPr>
          <a:lstStyle/>
          <a:p>
            <a:pPr algn="ctr"/>
            <a:r>
              <a:rPr lang="zh-CN" altLang="en-US" sz="4400" b="1" dirty="0" smtClean="0">
                <a:latin typeface="+mn-ea"/>
              </a:rPr>
              <a:t>直方图均衡化示例</a:t>
            </a:r>
            <a:endParaRPr lang="zh-CN" altLang="en-US" sz="4400" b="1" dirty="0">
              <a:latin typeface="+mn-ea"/>
            </a:endParaRPr>
          </a:p>
        </p:txBody>
      </p:sp>
      <p:pic>
        <p:nvPicPr>
          <p:cNvPr id="618499" name="Picture 2051" descr="E:\学习资料\课件资料\演讲参考资料\原图和部分锐化效果\ourpic\xinsrc_256.bmp"/>
          <p:cNvPicPr>
            <a:picLocks noChangeAspect="1" noChangeArrowheads="1"/>
          </p:cNvPicPr>
          <p:nvPr/>
        </p:nvPicPr>
        <p:blipFill>
          <a:blip r:embed="rId2" cstate="print"/>
          <a:srcRect/>
          <a:stretch>
            <a:fillRect/>
          </a:stretch>
        </p:blipFill>
        <p:spPr bwMode="auto">
          <a:xfrm>
            <a:off x="2667000" y="1371600"/>
            <a:ext cx="4000500" cy="5018088"/>
          </a:xfrm>
          <a:prstGeom prst="rect">
            <a:avLst/>
          </a:prstGeom>
          <a:noFill/>
        </p:spPr>
      </p:pic>
      <p:pic>
        <p:nvPicPr>
          <p:cNvPr id="618500" name="Picture 2052" descr="E:\课件\图像均衡\xinsrc_256均衡化.BMP"/>
          <p:cNvPicPr>
            <a:picLocks noChangeAspect="1" noChangeArrowheads="1"/>
          </p:cNvPicPr>
          <p:nvPr/>
        </p:nvPicPr>
        <p:blipFill>
          <a:blip r:embed="rId3" cstate="print"/>
          <a:srcRect/>
          <a:stretch>
            <a:fillRect/>
          </a:stretch>
        </p:blipFill>
        <p:spPr bwMode="auto">
          <a:xfrm>
            <a:off x="2667000" y="1371600"/>
            <a:ext cx="4000500" cy="5018088"/>
          </a:xfrm>
          <a:prstGeom prst="rect">
            <a:avLst/>
          </a:prstGeom>
          <a:noFill/>
        </p:spPr>
      </p:pic>
      <p:pic>
        <p:nvPicPr>
          <p:cNvPr id="618501" name="Picture 2053" descr="E:\课件\图像均衡\xinsrc-256直方图.bmp"/>
          <p:cNvPicPr>
            <a:picLocks noChangeAspect="1" noChangeArrowheads="1"/>
          </p:cNvPicPr>
          <p:nvPr/>
        </p:nvPicPr>
        <p:blipFill>
          <a:blip r:embed="rId4" cstate="print"/>
          <a:srcRect/>
          <a:stretch>
            <a:fillRect/>
          </a:stretch>
        </p:blipFill>
        <p:spPr bwMode="auto">
          <a:xfrm>
            <a:off x="1143000" y="1828800"/>
            <a:ext cx="3679825" cy="2590800"/>
          </a:xfrm>
          <a:prstGeom prst="rect">
            <a:avLst/>
          </a:prstGeom>
          <a:noFill/>
        </p:spPr>
      </p:pic>
      <p:pic>
        <p:nvPicPr>
          <p:cNvPr id="618502" name="Picture 2054" descr="E:\课件\图像均衡\xinsrc-256均衡化后直方图.bmp"/>
          <p:cNvPicPr>
            <a:picLocks noChangeAspect="1" noChangeArrowheads="1"/>
          </p:cNvPicPr>
          <p:nvPr/>
        </p:nvPicPr>
        <p:blipFill>
          <a:blip r:embed="rId5" cstate="print"/>
          <a:srcRect/>
          <a:stretch>
            <a:fillRect/>
          </a:stretch>
        </p:blipFill>
        <p:spPr bwMode="auto">
          <a:xfrm>
            <a:off x="4876800" y="1828800"/>
            <a:ext cx="3657600" cy="2590800"/>
          </a:xfrm>
          <a:prstGeom prst="rect">
            <a:avLst/>
          </a:prstGeom>
          <a:noFill/>
        </p:spPr>
      </p:pic>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18499"/>
                                        </p:tgtEl>
                                        <p:attrNameLst>
                                          <p:attrName>style.visibility</p:attrName>
                                        </p:attrNameLst>
                                      </p:cBhvr>
                                      <p:to>
                                        <p:strVal val="visible"/>
                                      </p:to>
                                    </p:set>
                                    <p:anim calcmode="lin" valueType="num">
                                      <p:cBhvr>
                                        <p:cTn id="7" dur="1000" fill="hold"/>
                                        <p:tgtEl>
                                          <p:spTgt spid="618499"/>
                                        </p:tgtEl>
                                        <p:attrNameLst>
                                          <p:attrName>ppt_w</p:attrName>
                                        </p:attrNameLst>
                                      </p:cBhvr>
                                      <p:tavLst>
                                        <p:tav tm="0">
                                          <p:val>
                                            <p:fltVal val="0"/>
                                          </p:val>
                                        </p:tav>
                                        <p:tav tm="100000">
                                          <p:val>
                                            <p:strVal val="#ppt_w"/>
                                          </p:val>
                                        </p:tav>
                                      </p:tavLst>
                                    </p:anim>
                                    <p:anim calcmode="lin" valueType="num">
                                      <p:cBhvr>
                                        <p:cTn id="8" dur="1000" fill="hold"/>
                                        <p:tgtEl>
                                          <p:spTgt spid="618499"/>
                                        </p:tgtEl>
                                        <p:attrNameLst>
                                          <p:attrName>ppt_h</p:attrName>
                                        </p:attrNameLst>
                                      </p:cBhvr>
                                      <p:tavLst>
                                        <p:tav tm="0">
                                          <p:val>
                                            <p:fltVal val="0"/>
                                          </p:val>
                                        </p:tav>
                                        <p:tav tm="100000">
                                          <p:val>
                                            <p:strVal val="#ppt_h"/>
                                          </p:val>
                                        </p:tav>
                                      </p:tavLst>
                                    </p:anim>
                                    <p:anim calcmode="lin" valueType="num">
                                      <p:cBhvr>
                                        <p:cTn id="9" dur="1000" fill="hold"/>
                                        <p:tgtEl>
                                          <p:spTgt spid="61849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8499"/>
                                        </p:tgtEl>
                                        <p:attrNameLst>
                                          <p:attrName>ppt_y</p:attrName>
                                        </p:attrNameLst>
                                      </p:cBhvr>
                                      <p:tavLst>
                                        <p:tav tm="0" fmla="#ppt_y+(sin(-2*pi*(1-$))*-#ppt_x+cos(-2*pi*(1-$))*(1-#ppt_y))*(1-$)">
                                          <p:val>
                                            <p:fltVal val="0"/>
                                          </p:val>
                                        </p:tav>
                                        <p:tav tm="100000">
                                          <p:val>
                                            <p:fltVal val="1"/>
                                          </p:val>
                                        </p:tav>
                                      </p:tavLst>
                                    </p:anim>
                                  </p:childTnLst>
                                  <p:subTnLst>
                                    <p:set>
                                      <p:cBhvr override="childStyle">
                                        <p:cTn dur="1" fill="hold" display="0" masterRel="nextClick" afterEffect="1"/>
                                        <p:tgtEl>
                                          <p:spTgt spid="61849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8500"/>
                                        </p:tgtEl>
                                        <p:attrNameLst>
                                          <p:attrName>style.visibility</p:attrName>
                                        </p:attrNameLst>
                                      </p:cBhvr>
                                      <p:to>
                                        <p:strVal val="visible"/>
                                      </p:to>
                                    </p:set>
                                  </p:childTnLst>
                                  <p:subTnLst>
                                    <p:set>
                                      <p:cBhvr override="childStyle">
                                        <p:cTn dur="1" fill="hold" display="0" masterRel="nextClick" afterEffect="1"/>
                                        <p:tgtEl>
                                          <p:spTgt spid="61850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618501"/>
                                        </p:tgtEl>
                                        <p:attrNameLst>
                                          <p:attrName>style.visibility</p:attrName>
                                        </p:attrNameLst>
                                      </p:cBhvr>
                                      <p:to>
                                        <p:strVal val="visible"/>
                                      </p:to>
                                    </p:set>
                                    <p:animEffect transition="in" filter="box(in)">
                                      <p:cBhvr>
                                        <p:cTn id="19" dur="500"/>
                                        <p:tgtEl>
                                          <p:spTgt spid="61850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1850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18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1187624" y="115863"/>
            <a:ext cx="7054850" cy="504825"/>
          </a:xfrm>
        </p:spPr>
        <p:txBody>
          <a:bodyPr>
            <a:noAutofit/>
          </a:bodyPr>
          <a:lstStyle/>
          <a:p>
            <a:r>
              <a:rPr lang="zh-CN" altLang="en-US" b="1" dirty="0">
                <a:effectLst/>
                <a:latin typeface="+mn-ea"/>
                <a:ea typeface="+mn-ea"/>
              </a:rPr>
              <a:t>直方图均衡</a:t>
            </a:r>
            <a:r>
              <a:rPr lang="zh-CN" altLang="en-US" b="1" dirty="0" smtClean="0">
                <a:effectLst/>
                <a:latin typeface="+mn-ea"/>
                <a:ea typeface="+mn-ea"/>
              </a:rPr>
              <a:t>化示例</a:t>
            </a:r>
            <a:endParaRPr lang="zh-CN" altLang="en-US" b="1" dirty="0">
              <a:effectLst/>
              <a:latin typeface="+mn-ea"/>
              <a:ea typeface="+mn-ea"/>
            </a:endParaRPr>
          </a:p>
        </p:txBody>
      </p:sp>
      <p:pic>
        <p:nvPicPr>
          <p:cNvPr id="201732" name="Picture 4" descr="tu36aa"/>
          <p:cNvPicPr>
            <a:picLocks noChangeAspect="1" noChangeArrowheads="1"/>
          </p:cNvPicPr>
          <p:nvPr/>
        </p:nvPicPr>
        <p:blipFill>
          <a:blip r:embed="rId3" cstate="print"/>
          <a:srcRect/>
          <a:stretch>
            <a:fillRect/>
          </a:stretch>
        </p:blipFill>
        <p:spPr bwMode="auto">
          <a:xfrm>
            <a:off x="920824" y="779388"/>
            <a:ext cx="7467600" cy="3441700"/>
          </a:xfrm>
          <a:prstGeom prst="rect">
            <a:avLst/>
          </a:prstGeom>
          <a:noFill/>
        </p:spPr>
      </p:pic>
      <p:pic>
        <p:nvPicPr>
          <p:cNvPr id="201733" name="Picture 5" descr="tu36bb"/>
          <p:cNvPicPr>
            <a:picLocks noChangeAspect="1" noChangeArrowheads="1"/>
          </p:cNvPicPr>
          <p:nvPr/>
        </p:nvPicPr>
        <p:blipFill>
          <a:blip r:embed="rId4" cstate="print"/>
          <a:srcRect/>
          <a:stretch>
            <a:fillRect/>
          </a:stretch>
        </p:blipFill>
        <p:spPr bwMode="auto">
          <a:xfrm>
            <a:off x="899592" y="3789040"/>
            <a:ext cx="7489825" cy="341471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1732"/>
                                        </p:tgtEl>
                                        <p:attrNameLst>
                                          <p:attrName>style.visibility</p:attrName>
                                        </p:attrNameLst>
                                      </p:cBhvr>
                                      <p:to>
                                        <p:strVal val="visible"/>
                                      </p:to>
                                    </p:set>
                                    <p:animEffect transition="in" filter="checkerboard(across)">
                                      <p:cBhvr>
                                        <p:cTn id="7" dur="500"/>
                                        <p:tgtEl>
                                          <p:spTgt spid="201732"/>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01733"/>
                                        </p:tgtEl>
                                        <p:attrNameLst>
                                          <p:attrName>style.visibility</p:attrName>
                                        </p:attrNameLst>
                                      </p:cBhvr>
                                      <p:to>
                                        <p:strVal val="visible"/>
                                      </p:to>
                                    </p:set>
                                    <p:anim to="" calcmode="lin" valueType="num">
                                      <p:cBhvr>
                                        <p:cTn id="12" dur="1" fill="hold"/>
                                        <p:tgtEl>
                                          <p:spTgt spid="20173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讨 论</a:t>
            </a:r>
            <a:endParaRPr lang="zh-CN" altLang="en-US" b="1" dirty="0"/>
          </a:p>
        </p:txBody>
      </p:sp>
      <p:sp>
        <p:nvSpPr>
          <p:cNvPr id="3" name="内容占位符 2"/>
          <p:cNvSpPr>
            <a:spLocks noGrp="1"/>
          </p:cNvSpPr>
          <p:nvPr>
            <p:ph idx="1"/>
          </p:nvPr>
        </p:nvSpPr>
        <p:spPr/>
        <p:txBody>
          <a:bodyPr/>
          <a:lstStyle/>
          <a:p>
            <a:r>
              <a:rPr lang="zh-CN" altLang="en-US" dirty="0" smtClean="0"/>
              <a:t>直方图均衡化算法适用于文本图像增强吗</a:t>
            </a:r>
            <a:r>
              <a:rPr lang="en-US" altLang="zh-CN" dirty="0" smtClean="0">
                <a:latin typeface="Times New Roman" pitchFamily="18" charset="0"/>
                <a:cs typeface="Times New Roman" pitchFamily="18" charset="0"/>
              </a:rPr>
              <a:t>???</a:t>
            </a:r>
            <a:endParaRPr lang="zh-CN" altLang="en-US" dirty="0" smtClean="0">
              <a:latin typeface="Times New Roman" pitchFamily="18" charset="0"/>
              <a:cs typeface="Times New Roman" pitchFamily="18" charset="0"/>
            </a:endParaRPr>
          </a:p>
          <a:p>
            <a:endParaRPr lang="zh-CN" alt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4" descr="F:\郭玉阳下载\工作总结\2013.12.02例会\均衡2.png"/>
          <p:cNvPicPr>
            <a:picLocks noChangeAspect="1" noChangeArrowheads="1"/>
          </p:cNvPicPr>
          <p:nvPr/>
        </p:nvPicPr>
        <p:blipFill>
          <a:blip r:embed="rId2"/>
          <a:srcRect/>
          <a:stretch>
            <a:fillRect/>
          </a:stretch>
        </p:blipFill>
        <p:spPr>
          <a:xfrm>
            <a:off x="142844" y="357190"/>
            <a:ext cx="8728796" cy="6072206"/>
          </a:xfrm>
          <a:prstGeom prst="rect">
            <a:avLst/>
          </a:prstGeom>
          <a:noFill/>
        </p:spPr>
      </p:pic>
      <p:pic>
        <p:nvPicPr>
          <p:cNvPr id="5" name="图片 6" descr="%PY0{6}6LTIR(JP24JP7XB4.jpg"/>
          <p:cNvPicPr>
            <a:picLocks noChangeAspect="1"/>
          </p:cNvPicPr>
          <p:nvPr/>
        </p:nvPicPr>
        <p:blipFill>
          <a:blip r:embed="rId3"/>
          <a:srcRect/>
          <a:stretch>
            <a:fillRect/>
          </a:stretch>
        </p:blipFill>
        <p:spPr bwMode="auto">
          <a:xfrm>
            <a:off x="5886418" y="3429005"/>
            <a:ext cx="3157547" cy="28741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539750" y="476250"/>
            <a:ext cx="7791450" cy="1344613"/>
          </a:xfrm>
        </p:spPr>
        <p:txBody>
          <a:bodyPr>
            <a:normAutofit/>
          </a:bodyPr>
          <a:lstStyle/>
          <a:p>
            <a:r>
              <a:rPr lang="zh-CN" altLang="en-US" b="1" dirty="0" smtClean="0">
                <a:effectLst/>
                <a:latin typeface="+mj-ea"/>
              </a:rPr>
              <a:t>例 题</a:t>
            </a:r>
            <a:endParaRPr lang="zh-CN" altLang="en-US" b="1" dirty="0">
              <a:effectLst/>
              <a:latin typeface="+mj-ea"/>
            </a:endParaRPr>
          </a:p>
        </p:txBody>
      </p:sp>
      <p:graphicFrame>
        <p:nvGraphicFramePr>
          <p:cNvPr id="231671" name="Group 247"/>
          <p:cNvGraphicFramePr>
            <a:graphicFrameLocks noGrp="1"/>
          </p:cNvGraphicFramePr>
          <p:nvPr/>
        </p:nvGraphicFramePr>
        <p:xfrm>
          <a:off x="479218" y="2420938"/>
          <a:ext cx="2149682" cy="1829753"/>
        </p:xfrm>
        <a:graphic>
          <a:graphicData uri="http://schemas.openxmlformats.org/drawingml/2006/table">
            <a:tbl>
              <a:tblPr/>
              <a:tblGrid>
                <a:gridCol w="429936"/>
                <a:gridCol w="429937"/>
                <a:gridCol w="429936"/>
                <a:gridCol w="429937"/>
                <a:gridCol w="429936"/>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5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31672" name="Group 248"/>
          <p:cNvGraphicFramePr>
            <a:graphicFrameLocks noGrp="1"/>
          </p:cNvGraphicFramePr>
          <p:nvPr/>
        </p:nvGraphicFramePr>
        <p:xfrm>
          <a:off x="6095793" y="2349500"/>
          <a:ext cx="2149682" cy="1838643"/>
        </p:xfrm>
        <a:graphic>
          <a:graphicData uri="http://schemas.openxmlformats.org/drawingml/2006/table">
            <a:tbl>
              <a:tblPr/>
              <a:tblGrid>
                <a:gridCol w="429936"/>
                <a:gridCol w="429937"/>
                <a:gridCol w="429936"/>
                <a:gridCol w="429937"/>
                <a:gridCol w="429936"/>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6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5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rgbClr val="FF99CC"/>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smtClean="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1659" name="AutoShape 235"/>
          <p:cNvSpPr>
            <a:spLocks noChangeArrowheads="1"/>
          </p:cNvSpPr>
          <p:nvPr/>
        </p:nvSpPr>
        <p:spPr bwMode="auto">
          <a:xfrm>
            <a:off x="3628059" y="2565400"/>
            <a:ext cx="1591641" cy="719138"/>
          </a:xfrm>
          <a:prstGeom prst="rightArrow">
            <a:avLst>
              <a:gd name="adj1" fmla="val 50000"/>
              <a:gd name="adj2" fmla="val 50055"/>
            </a:avLst>
          </a:prstGeom>
          <a:solidFill>
            <a:schemeClr val="accent1"/>
          </a:solidFill>
          <a:ln w="9525">
            <a:solidFill>
              <a:schemeClr val="tx1"/>
            </a:solidFill>
            <a:miter lim="800000"/>
            <a:headEnd/>
            <a:tailEnd/>
          </a:ln>
          <a:effectLst/>
        </p:spPr>
        <p:txBody>
          <a:bodyPr wrap="none" anchor="ctr"/>
          <a:lstStyle/>
          <a:p>
            <a:endParaRPr lang="zh-CN" altLang="en-US" sz="2000"/>
          </a:p>
        </p:txBody>
      </p:sp>
      <p:sp>
        <p:nvSpPr>
          <p:cNvPr id="231661" name="Text Box 237"/>
          <p:cNvSpPr txBox="1">
            <a:spLocks noChangeArrowheads="1"/>
          </p:cNvSpPr>
          <p:nvPr/>
        </p:nvSpPr>
        <p:spPr bwMode="auto">
          <a:xfrm>
            <a:off x="2840075" y="3477493"/>
            <a:ext cx="3167608" cy="461665"/>
          </a:xfrm>
          <a:prstGeom prst="rect">
            <a:avLst/>
          </a:prstGeom>
          <a:noFill/>
          <a:ln w="9525">
            <a:noFill/>
            <a:miter lim="800000"/>
            <a:headEnd/>
            <a:tailEnd/>
          </a:ln>
          <a:effectLst/>
        </p:spPr>
        <p:txBody>
          <a:bodyPr wrap="square">
            <a:spAutoFit/>
          </a:bodyPr>
          <a:lstStyle/>
          <a:p>
            <a:pPr>
              <a:spcBef>
                <a:spcPct val="50000"/>
              </a:spcBef>
            </a:pPr>
            <a:r>
              <a:rPr kumimoji="1" lang="en-US" altLang="zh-CN" sz="2400" b="1" dirty="0">
                <a:latin typeface="Times New Roman" panose="02020603050405020304" pitchFamily="18" charset="0"/>
                <a:ea typeface="黑体" pitchFamily="2" charset="-122"/>
                <a:cs typeface="Times New Roman" panose="02020603050405020304" pitchFamily="18" charset="0"/>
              </a:rPr>
              <a:t>g(</a:t>
            </a:r>
            <a:r>
              <a:rPr kumimoji="1" lang="en-US" altLang="zh-CN" sz="2400" b="1" dirty="0" err="1">
                <a:latin typeface="Times New Roman" panose="02020603050405020304" pitchFamily="18" charset="0"/>
                <a:ea typeface="黑体" pitchFamily="2" charset="-122"/>
                <a:cs typeface="Times New Roman" panose="02020603050405020304" pitchFamily="18" charset="0"/>
              </a:rPr>
              <a:t>i,j</a:t>
            </a:r>
            <a:r>
              <a:rPr kumimoji="1" lang="en-US" altLang="zh-CN" sz="2400" b="1" dirty="0">
                <a:latin typeface="Times New Roman" panose="02020603050405020304" pitchFamily="18" charset="0"/>
                <a:ea typeface="黑体" pitchFamily="2" charset="-122"/>
                <a:cs typeface="Times New Roman" panose="02020603050405020304" pitchFamily="18" charset="0"/>
              </a:rPr>
              <a:t>)=</a:t>
            </a:r>
            <a:r>
              <a:rPr kumimoji="1" lang="en-US" altLang="zh-CN" sz="2400" b="1" dirty="0" smtClean="0">
                <a:latin typeface="Times New Roman" panose="02020603050405020304" pitchFamily="18" charset="0"/>
                <a:ea typeface="黑体" pitchFamily="2" charset="-122"/>
                <a:cs typeface="Times New Roman" panose="02020603050405020304" pitchFamily="18" charset="0"/>
              </a:rPr>
              <a:t>9*log</a:t>
            </a:r>
            <a:r>
              <a:rPr kumimoji="1" lang="en-US" altLang="zh-CN" sz="2400" b="1" baseline="-25000" dirty="0" smtClean="0">
                <a:latin typeface="Times New Roman" panose="02020603050405020304" pitchFamily="18" charset="0"/>
                <a:ea typeface="黑体" pitchFamily="2" charset="-122"/>
                <a:cs typeface="Times New Roman" panose="02020603050405020304" pitchFamily="18" charset="0"/>
              </a:rPr>
              <a:t>10</a:t>
            </a:r>
            <a:r>
              <a:rPr kumimoji="1" lang="en-US" altLang="zh-CN" sz="2400" b="1" dirty="0" smtClean="0">
                <a:latin typeface="Times New Roman" panose="02020603050405020304" pitchFamily="18" charset="0"/>
                <a:ea typeface="黑体" pitchFamily="2" charset="-122"/>
                <a:cs typeface="Times New Roman" panose="02020603050405020304" pitchFamily="18" charset="0"/>
              </a:rPr>
              <a:t>(1+f(</a:t>
            </a:r>
            <a:r>
              <a:rPr kumimoji="1" lang="en-US" altLang="zh-CN" sz="2400" b="1" dirty="0" err="1" smtClean="0">
                <a:latin typeface="Times New Roman" panose="02020603050405020304" pitchFamily="18" charset="0"/>
                <a:ea typeface="黑体" pitchFamily="2" charset="-122"/>
                <a:cs typeface="Times New Roman" panose="02020603050405020304" pitchFamily="18" charset="0"/>
              </a:rPr>
              <a:t>i,j</a:t>
            </a:r>
            <a:r>
              <a:rPr kumimoji="1" lang="en-US" altLang="zh-CN" sz="2400" b="1" dirty="0" smtClean="0">
                <a:latin typeface="Times New Roman" panose="02020603050405020304" pitchFamily="18" charset="0"/>
                <a:ea typeface="黑体" pitchFamily="2" charset="-122"/>
                <a:cs typeface="Times New Roman" panose="02020603050405020304" pitchFamily="18" charset="0"/>
              </a:rPr>
              <a:t>))</a:t>
            </a:r>
            <a:endParaRPr kumimoji="1" lang="en-US" altLang="zh-CN" sz="2400" b="1" dirty="0">
              <a:latin typeface="Times New Roman" panose="02020603050405020304" pitchFamily="18" charset="0"/>
              <a:ea typeface="黑体" pitchFamily="2" charset="-122"/>
              <a:cs typeface="Times New Roman" panose="02020603050405020304" pitchFamily="18" charset="0"/>
            </a:endParaRPr>
          </a:p>
        </p:txBody>
      </p:sp>
      <p:sp>
        <p:nvSpPr>
          <p:cNvPr id="231662" name="Text Box 238"/>
          <p:cNvSpPr txBox="1">
            <a:spLocks noChangeArrowheads="1"/>
          </p:cNvSpPr>
          <p:nvPr/>
        </p:nvSpPr>
        <p:spPr bwMode="auto">
          <a:xfrm>
            <a:off x="386489" y="4941168"/>
            <a:ext cx="8757511" cy="584775"/>
          </a:xfrm>
          <a:prstGeom prst="rect">
            <a:avLst/>
          </a:prstGeom>
          <a:solidFill>
            <a:schemeClr val="bg1"/>
          </a:solidFill>
          <a:ln w="9525">
            <a:solidFill>
              <a:schemeClr val="bg1"/>
            </a:solidFill>
            <a:miter lim="800000"/>
            <a:headEnd/>
            <a:tailEnd/>
          </a:ln>
          <a:effectLst/>
        </p:spPr>
        <p:txBody>
          <a:bodyPr wrap="square">
            <a:spAutoFit/>
          </a:bodyPr>
          <a:lstStyle/>
          <a:p>
            <a:pPr>
              <a:spcBef>
                <a:spcPct val="50000"/>
              </a:spcBef>
            </a:pPr>
            <a:r>
              <a:rPr kumimoji="1" lang="zh-CN" altLang="en-US" sz="3200" dirty="0">
                <a:latin typeface="+mn-ea"/>
              </a:rPr>
              <a:t>作用：将</a:t>
            </a:r>
            <a:r>
              <a:rPr kumimoji="1" lang="zh-CN" altLang="en-US" sz="3200" b="1" dirty="0">
                <a:solidFill>
                  <a:srgbClr val="0000FF"/>
                </a:solidFill>
                <a:latin typeface="+mn-ea"/>
              </a:rPr>
              <a:t>暗的部分扩展</a:t>
            </a:r>
            <a:r>
              <a:rPr kumimoji="1" lang="zh-CN" altLang="en-US" sz="3200" dirty="0">
                <a:latin typeface="+mn-ea"/>
              </a:rPr>
              <a:t>，而将</a:t>
            </a:r>
            <a:r>
              <a:rPr kumimoji="1" lang="zh-CN" altLang="en-US" sz="3200" b="1" dirty="0">
                <a:solidFill>
                  <a:srgbClr val="0000FF"/>
                </a:solidFill>
                <a:latin typeface="+mn-ea"/>
              </a:rPr>
              <a:t>亮的部分抑制</a:t>
            </a:r>
            <a:r>
              <a:rPr kumimoji="1" lang="zh-CN" altLang="en-US" sz="3200" dirty="0">
                <a:latin typeface="+mn-ea"/>
              </a:rPr>
              <a:t>。</a:t>
            </a:r>
          </a:p>
        </p:txBody>
      </p:sp>
      <p:sp>
        <p:nvSpPr>
          <p:cNvPr id="231667" name="Text Box 243"/>
          <p:cNvSpPr txBox="1">
            <a:spLocks noChangeArrowheads="1"/>
          </p:cNvSpPr>
          <p:nvPr/>
        </p:nvSpPr>
        <p:spPr bwMode="auto">
          <a:xfrm>
            <a:off x="685584" y="4343400"/>
            <a:ext cx="1600416" cy="400110"/>
          </a:xfrm>
          <a:prstGeom prst="rect">
            <a:avLst/>
          </a:prstGeom>
          <a:noFill/>
          <a:ln w="9525">
            <a:noFill/>
            <a:miter lim="800000"/>
            <a:headEnd/>
            <a:tailEnd/>
          </a:ln>
          <a:effectLst/>
        </p:spPr>
        <p:txBody>
          <a:bodyPr wrap="square">
            <a:spAutoFit/>
          </a:bodyPr>
          <a:lstStyle/>
          <a:p>
            <a:pPr>
              <a:spcBef>
                <a:spcPct val="50000"/>
              </a:spcBef>
            </a:pPr>
            <a:r>
              <a:rPr lang="en-US" altLang="zh-CN" sz="2000">
                <a:latin typeface="Times New Roman" pitchFamily="18" charset="0"/>
              </a:rPr>
              <a:t>C=16.9211</a:t>
            </a:r>
          </a:p>
        </p:txBody>
      </p:sp>
      <p:sp>
        <p:nvSpPr>
          <p:cNvPr id="231668" name="Text Box 244"/>
          <p:cNvSpPr txBox="1">
            <a:spLocks noChangeArrowheads="1"/>
          </p:cNvSpPr>
          <p:nvPr/>
        </p:nvSpPr>
        <p:spPr bwMode="auto">
          <a:xfrm>
            <a:off x="6400584" y="4267200"/>
            <a:ext cx="1600416" cy="400110"/>
          </a:xfrm>
          <a:prstGeom prst="rect">
            <a:avLst/>
          </a:prstGeom>
          <a:noFill/>
          <a:ln w="9525">
            <a:noFill/>
            <a:miter lim="800000"/>
            <a:headEnd/>
            <a:tailEnd/>
          </a:ln>
          <a:effectLst/>
        </p:spPr>
        <p:txBody>
          <a:bodyPr wrap="square">
            <a:spAutoFit/>
          </a:bodyPr>
          <a:lstStyle/>
          <a:p>
            <a:pPr>
              <a:spcBef>
                <a:spcPct val="50000"/>
              </a:spcBef>
            </a:pPr>
            <a:r>
              <a:rPr lang="en-US" altLang="zh-CN" sz="2000">
                <a:latin typeface="Times New Roman" pitchFamily="18" charset="0"/>
              </a:rPr>
              <a:t>C=18.7632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1671"/>
                                        </p:tgtEl>
                                        <p:attrNameLst>
                                          <p:attrName>style.visibility</p:attrName>
                                        </p:attrNameLst>
                                      </p:cBhvr>
                                      <p:to>
                                        <p:strVal val="visible"/>
                                      </p:to>
                                    </p:set>
                                    <p:anim calcmode="lin" valueType="num">
                                      <p:cBhvr additive="base">
                                        <p:cTn id="7" dur="500" fill="hold"/>
                                        <p:tgtEl>
                                          <p:spTgt spid="231671"/>
                                        </p:tgtEl>
                                        <p:attrNameLst>
                                          <p:attrName>ppt_x</p:attrName>
                                        </p:attrNameLst>
                                      </p:cBhvr>
                                      <p:tavLst>
                                        <p:tav tm="0">
                                          <p:val>
                                            <p:strVal val="0-#ppt_w/2"/>
                                          </p:val>
                                        </p:tav>
                                        <p:tav tm="100000">
                                          <p:val>
                                            <p:strVal val="#ppt_x"/>
                                          </p:val>
                                        </p:tav>
                                      </p:tavLst>
                                    </p:anim>
                                    <p:anim calcmode="lin" valueType="num">
                                      <p:cBhvr additive="base">
                                        <p:cTn id="8" dur="500" fill="hold"/>
                                        <p:tgtEl>
                                          <p:spTgt spid="2316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1667"/>
                                        </p:tgtEl>
                                        <p:attrNameLst>
                                          <p:attrName>style.visibility</p:attrName>
                                        </p:attrNameLst>
                                      </p:cBhvr>
                                      <p:to>
                                        <p:strVal val="visible"/>
                                      </p:to>
                                    </p:set>
                                    <p:anim calcmode="lin" valueType="num">
                                      <p:cBhvr additive="base">
                                        <p:cTn id="13" dur="500" fill="hold"/>
                                        <p:tgtEl>
                                          <p:spTgt spid="231667"/>
                                        </p:tgtEl>
                                        <p:attrNameLst>
                                          <p:attrName>ppt_x</p:attrName>
                                        </p:attrNameLst>
                                      </p:cBhvr>
                                      <p:tavLst>
                                        <p:tav tm="0">
                                          <p:val>
                                            <p:strVal val="0-#ppt_w/2"/>
                                          </p:val>
                                        </p:tav>
                                        <p:tav tm="100000">
                                          <p:val>
                                            <p:strVal val="#ppt_x"/>
                                          </p:val>
                                        </p:tav>
                                      </p:tavLst>
                                    </p:anim>
                                    <p:anim calcmode="lin" valueType="num">
                                      <p:cBhvr additive="base">
                                        <p:cTn id="14" dur="500" fill="hold"/>
                                        <p:tgtEl>
                                          <p:spTgt spid="23166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1659"/>
                                        </p:tgtEl>
                                        <p:attrNameLst>
                                          <p:attrName>style.visibility</p:attrName>
                                        </p:attrNameLst>
                                      </p:cBhvr>
                                      <p:to>
                                        <p:strVal val="visible"/>
                                      </p:to>
                                    </p:set>
                                    <p:anim calcmode="lin" valueType="num">
                                      <p:cBhvr additive="base">
                                        <p:cTn id="19" dur="500" fill="hold"/>
                                        <p:tgtEl>
                                          <p:spTgt spid="231659"/>
                                        </p:tgtEl>
                                        <p:attrNameLst>
                                          <p:attrName>ppt_x</p:attrName>
                                        </p:attrNameLst>
                                      </p:cBhvr>
                                      <p:tavLst>
                                        <p:tav tm="0">
                                          <p:val>
                                            <p:strVal val="0-#ppt_w/2"/>
                                          </p:val>
                                        </p:tav>
                                        <p:tav tm="100000">
                                          <p:val>
                                            <p:strVal val="#ppt_x"/>
                                          </p:val>
                                        </p:tav>
                                      </p:tavLst>
                                    </p:anim>
                                    <p:anim calcmode="lin" valueType="num">
                                      <p:cBhvr additive="base">
                                        <p:cTn id="20" dur="500" fill="hold"/>
                                        <p:tgtEl>
                                          <p:spTgt spid="23165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231661"/>
                                        </p:tgtEl>
                                        <p:attrNameLst>
                                          <p:attrName>style.visibility</p:attrName>
                                        </p:attrNameLst>
                                      </p:cBhvr>
                                      <p:to>
                                        <p:strVal val="visible"/>
                                      </p:to>
                                    </p:set>
                                    <p:anim calcmode="lin" valueType="num">
                                      <p:cBhvr additive="base">
                                        <p:cTn id="24" dur="500" fill="hold"/>
                                        <p:tgtEl>
                                          <p:spTgt spid="231661"/>
                                        </p:tgtEl>
                                        <p:attrNameLst>
                                          <p:attrName>ppt_x</p:attrName>
                                        </p:attrNameLst>
                                      </p:cBhvr>
                                      <p:tavLst>
                                        <p:tav tm="0">
                                          <p:val>
                                            <p:strVal val="0-#ppt_w/2"/>
                                          </p:val>
                                        </p:tav>
                                        <p:tav tm="100000">
                                          <p:val>
                                            <p:strVal val="#ppt_x"/>
                                          </p:val>
                                        </p:tav>
                                      </p:tavLst>
                                    </p:anim>
                                    <p:anim calcmode="lin" valueType="num">
                                      <p:cBhvr additive="base">
                                        <p:cTn id="25" dur="500" fill="hold"/>
                                        <p:tgtEl>
                                          <p:spTgt spid="23166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231672"/>
                                        </p:tgtEl>
                                        <p:attrNameLst>
                                          <p:attrName>style.visibility</p:attrName>
                                        </p:attrNameLst>
                                      </p:cBhvr>
                                      <p:to>
                                        <p:strVal val="visible"/>
                                      </p:to>
                                    </p:set>
                                    <p:anim calcmode="lin" valueType="num">
                                      <p:cBhvr additive="base">
                                        <p:cTn id="30" dur="500" fill="hold"/>
                                        <p:tgtEl>
                                          <p:spTgt spid="231672"/>
                                        </p:tgtEl>
                                        <p:attrNameLst>
                                          <p:attrName>ppt_x</p:attrName>
                                        </p:attrNameLst>
                                      </p:cBhvr>
                                      <p:tavLst>
                                        <p:tav tm="0">
                                          <p:val>
                                            <p:strVal val="0-#ppt_w/2"/>
                                          </p:val>
                                        </p:tav>
                                        <p:tav tm="100000">
                                          <p:val>
                                            <p:strVal val="#ppt_x"/>
                                          </p:val>
                                        </p:tav>
                                      </p:tavLst>
                                    </p:anim>
                                    <p:anim calcmode="lin" valueType="num">
                                      <p:cBhvr additive="base">
                                        <p:cTn id="31" dur="500" fill="hold"/>
                                        <p:tgtEl>
                                          <p:spTgt spid="23167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31668"/>
                                        </p:tgtEl>
                                        <p:attrNameLst>
                                          <p:attrName>style.visibility</p:attrName>
                                        </p:attrNameLst>
                                      </p:cBhvr>
                                      <p:to>
                                        <p:strVal val="visible"/>
                                      </p:to>
                                    </p:set>
                                    <p:anim calcmode="lin" valueType="num">
                                      <p:cBhvr additive="base">
                                        <p:cTn id="36" dur="500" fill="hold"/>
                                        <p:tgtEl>
                                          <p:spTgt spid="231668"/>
                                        </p:tgtEl>
                                        <p:attrNameLst>
                                          <p:attrName>ppt_x</p:attrName>
                                        </p:attrNameLst>
                                      </p:cBhvr>
                                      <p:tavLst>
                                        <p:tav tm="0">
                                          <p:val>
                                            <p:strVal val="0-#ppt_w/2"/>
                                          </p:val>
                                        </p:tav>
                                        <p:tav tm="100000">
                                          <p:val>
                                            <p:strVal val="#ppt_x"/>
                                          </p:val>
                                        </p:tav>
                                      </p:tavLst>
                                    </p:anim>
                                    <p:anim calcmode="lin" valueType="num">
                                      <p:cBhvr additive="base">
                                        <p:cTn id="37" dur="500" fill="hold"/>
                                        <p:tgtEl>
                                          <p:spTgt spid="23166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31662"/>
                                        </p:tgtEl>
                                        <p:attrNameLst>
                                          <p:attrName>style.visibility</p:attrName>
                                        </p:attrNameLst>
                                      </p:cBhvr>
                                      <p:to>
                                        <p:strVal val="visible"/>
                                      </p:to>
                                    </p:set>
                                    <p:anim calcmode="lin" valueType="num">
                                      <p:cBhvr additive="base">
                                        <p:cTn id="42" dur="500" fill="hold"/>
                                        <p:tgtEl>
                                          <p:spTgt spid="231662"/>
                                        </p:tgtEl>
                                        <p:attrNameLst>
                                          <p:attrName>ppt_x</p:attrName>
                                        </p:attrNameLst>
                                      </p:cBhvr>
                                      <p:tavLst>
                                        <p:tav tm="0">
                                          <p:val>
                                            <p:strVal val="#ppt_x"/>
                                          </p:val>
                                        </p:tav>
                                        <p:tav tm="100000">
                                          <p:val>
                                            <p:strVal val="#ppt_x"/>
                                          </p:val>
                                        </p:tav>
                                      </p:tavLst>
                                    </p:anim>
                                    <p:anim calcmode="lin" valueType="num">
                                      <p:cBhvr additive="base">
                                        <p:cTn id="43" dur="500" fill="hold"/>
                                        <p:tgtEl>
                                          <p:spTgt spid="2316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659" grpId="0" animBg="1"/>
      <p:bldP spid="231661" grpId="0"/>
      <p:bldP spid="231662" grpId="0" animBg="1" autoUpdateAnimBg="0"/>
      <p:bldP spid="231667" grpId="0" autoUpdateAnimBg="0"/>
      <p:bldP spid="231668"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b="1" dirty="0" smtClean="0"/>
              <a:t>主要内容</a:t>
            </a:r>
            <a:endParaRPr lang="zh-CN" altLang="en-US" b="1" dirty="0"/>
          </a:p>
        </p:txBody>
      </p:sp>
      <p:sp>
        <p:nvSpPr>
          <p:cNvPr id="3" name="内容占位符 2"/>
          <p:cNvSpPr>
            <a:spLocks noGrp="1"/>
          </p:cNvSpPr>
          <p:nvPr>
            <p:ph idx="1"/>
          </p:nvPr>
        </p:nvSpPr>
        <p:spPr>
          <a:xfrm>
            <a:off x="827584" y="1052736"/>
            <a:ext cx="7128792" cy="5805264"/>
          </a:xfrm>
        </p:spPr>
        <p:txBody>
          <a:bodyPr>
            <a:normAutofit fontScale="92500" lnSpcReduction="20000"/>
          </a:bodyPr>
          <a:lstStyle/>
          <a:p>
            <a:pPr>
              <a:buNone/>
            </a:pPr>
            <a:r>
              <a:rPr lang="en-US" altLang="zh-CN" dirty="0" smtClean="0">
                <a:latin typeface="+mn-ea"/>
              </a:rPr>
              <a:t>3.1 </a:t>
            </a:r>
            <a:r>
              <a:rPr lang="zh-CN" altLang="en-US" dirty="0" smtClean="0">
                <a:latin typeface="+mn-ea"/>
              </a:rPr>
              <a:t>引言</a:t>
            </a:r>
            <a:endParaRPr lang="en-US" altLang="zh-CN" dirty="0" smtClean="0">
              <a:latin typeface="+mn-ea"/>
            </a:endParaRPr>
          </a:p>
          <a:p>
            <a:pPr>
              <a:buNone/>
            </a:pPr>
            <a:r>
              <a:rPr lang="en-US" altLang="zh-CN" dirty="0" smtClean="0">
                <a:latin typeface="+mn-ea"/>
              </a:rPr>
              <a:t>3.2 </a:t>
            </a:r>
            <a:r>
              <a:rPr lang="zh-CN" altLang="en-US" dirty="0" smtClean="0">
                <a:latin typeface="+mn-ea"/>
              </a:rPr>
              <a:t>线性变换</a:t>
            </a:r>
            <a:endParaRPr lang="en-US" altLang="zh-CN" dirty="0" smtClean="0">
              <a:latin typeface="+mn-ea"/>
            </a:endParaRPr>
          </a:p>
          <a:p>
            <a:pPr lvl="1">
              <a:buNone/>
            </a:pPr>
            <a:r>
              <a:rPr lang="en-US" altLang="zh-CN" dirty="0" smtClean="0">
                <a:latin typeface="+mn-ea"/>
              </a:rPr>
              <a:t>3.2.1 </a:t>
            </a:r>
            <a:r>
              <a:rPr lang="zh-CN" altLang="en-US" dirty="0" smtClean="0">
                <a:latin typeface="+mn-ea"/>
              </a:rPr>
              <a:t>反色、二值化、线性比例</a:t>
            </a:r>
            <a:endParaRPr lang="en-US" altLang="zh-CN" dirty="0" smtClean="0">
              <a:latin typeface="+mn-ea"/>
            </a:endParaRPr>
          </a:p>
          <a:p>
            <a:pPr lvl="1">
              <a:buNone/>
            </a:pPr>
            <a:r>
              <a:rPr lang="en-US" altLang="zh-CN" dirty="0" smtClean="0">
                <a:latin typeface="+mn-ea"/>
              </a:rPr>
              <a:t>3.2.2 </a:t>
            </a:r>
            <a:r>
              <a:rPr lang="zh-CN" altLang="en-US" dirty="0" smtClean="0">
                <a:latin typeface="+mn-ea"/>
              </a:rPr>
              <a:t>对比度线性展宽</a:t>
            </a:r>
            <a:endParaRPr lang="en-US" altLang="zh-CN" dirty="0" smtClean="0">
              <a:latin typeface="+mn-ea"/>
            </a:endParaRPr>
          </a:p>
          <a:p>
            <a:pPr lvl="1">
              <a:buNone/>
            </a:pPr>
            <a:r>
              <a:rPr lang="en-US" altLang="zh-CN" dirty="0" smtClean="0">
                <a:latin typeface="+mn-ea"/>
              </a:rPr>
              <a:t>3.2.3 </a:t>
            </a:r>
            <a:r>
              <a:rPr lang="zh-CN" altLang="en-US" dirty="0" smtClean="0">
                <a:latin typeface="+mn-ea"/>
              </a:rPr>
              <a:t>灰级窗与灰级窗切片</a:t>
            </a:r>
            <a:endParaRPr lang="en-US" altLang="zh-CN" dirty="0" smtClean="0">
              <a:latin typeface="+mn-ea"/>
            </a:endParaRPr>
          </a:p>
          <a:p>
            <a:pPr lvl="1">
              <a:buNone/>
            </a:pPr>
            <a:r>
              <a:rPr lang="en-US" altLang="zh-CN" dirty="0" smtClean="0">
                <a:latin typeface="+mn-ea"/>
              </a:rPr>
              <a:t>3.2.4 </a:t>
            </a:r>
            <a:r>
              <a:rPr lang="zh-CN" altLang="en-US" dirty="0" smtClean="0">
                <a:latin typeface="+mn-ea"/>
              </a:rPr>
              <a:t>线性动态范围调整</a:t>
            </a:r>
            <a:endParaRPr lang="en-US" altLang="zh-CN" dirty="0" smtClean="0">
              <a:latin typeface="+mn-ea"/>
            </a:endParaRPr>
          </a:p>
          <a:p>
            <a:pPr>
              <a:buNone/>
            </a:pPr>
            <a:r>
              <a:rPr lang="en-US" altLang="zh-CN" dirty="0" smtClean="0">
                <a:latin typeface="+mn-ea"/>
              </a:rPr>
              <a:t>3.3 </a:t>
            </a:r>
            <a:r>
              <a:rPr lang="zh-CN" altLang="en-US" dirty="0" smtClean="0">
                <a:latin typeface="+mn-ea"/>
              </a:rPr>
              <a:t>非线性变换</a:t>
            </a:r>
            <a:endParaRPr lang="en-US" altLang="zh-CN" dirty="0" smtClean="0">
              <a:latin typeface="+mn-ea"/>
            </a:endParaRPr>
          </a:p>
          <a:p>
            <a:pPr lvl="1">
              <a:buNone/>
            </a:pPr>
            <a:r>
              <a:rPr lang="en-US" altLang="zh-CN" dirty="0" smtClean="0">
                <a:latin typeface="+mn-ea"/>
              </a:rPr>
              <a:t>3.3.1 </a:t>
            </a:r>
            <a:r>
              <a:rPr lang="zh-CN" altLang="en-US" dirty="0" smtClean="0">
                <a:latin typeface="+mn-ea"/>
              </a:rPr>
              <a:t>对数变换</a:t>
            </a:r>
            <a:endParaRPr lang="en-US" altLang="zh-CN" dirty="0" smtClean="0">
              <a:latin typeface="+mn-ea"/>
            </a:endParaRPr>
          </a:p>
          <a:p>
            <a:pPr lvl="1">
              <a:buNone/>
            </a:pPr>
            <a:r>
              <a:rPr lang="en-US" altLang="zh-CN" dirty="0" smtClean="0">
                <a:latin typeface="+mn-ea"/>
              </a:rPr>
              <a:t>3.3.2 </a:t>
            </a:r>
            <a:r>
              <a:rPr lang="zh-CN" altLang="en-US" dirty="0" smtClean="0">
                <a:latin typeface="+mn-ea"/>
              </a:rPr>
              <a:t>指数变换</a:t>
            </a:r>
            <a:endParaRPr lang="en-US" altLang="zh-CN" dirty="0" smtClean="0">
              <a:latin typeface="+mn-ea"/>
            </a:endParaRPr>
          </a:p>
          <a:p>
            <a:pPr lvl="1">
              <a:buNone/>
            </a:pPr>
            <a:r>
              <a:rPr lang="en-US" altLang="zh-CN" dirty="0" smtClean="0">
                <a:latin typeface="+mn-ea"/>
              </a:rPr>
              <a:t>3.3.3 </a:t>
            </a:r>
            <a:r>
              <a:rPr lang="zh-CN" altLang="en-US" dirty="0" smtClean="0">
                <a:latin typeface="+mn-ea"/>
              </a:rPr>
              <a:t>幂律变换</a:t>
            </a:r>
            <a:endParaRPr lang="en-US" altLang="zh-CN" dirty="0" smtClean="0">
              <a:latin typeface="+mn-ea"/>
            </a:endParaRPr>
          </a:p>
          <a:p>
            <a:pPr>
              <a:buNone/>
            </a:pPr>
            <a:r>
              <a:rPr lang="en-US" altLang="zh-CN" b="1" dirty="0" smtClean="0">
                <a:solidFill>
                  <a:srgbClr val="0000FF"/>
                </a:solidFill>
                <a:latin typeface="+mn-ea"/>
              </a:rPr>
              <a:t>3.4 </a:t>
            </a:r>
            <a:r>
              <a:rPr lang="zh-CN" altLang="en-US" b="1" dirty="0" smtClean="0">
                <a:solidFill>
                  <a:srgbClr val="0000FF"/>
                </a:solidFill>
                <a:latin typeface="+mn-ea"/>
              </a:rPr>
              <a:t>直方图增强方法</a:t>
            </a:r>
            <a:endParaRPr lang="en-US" altLang="zh-CN" b="1" dirty="0" smtClean="0">
              <a:solidFill>
                <a:srgbClr val="0000FF"/>
              </a:solidFill>
              <a:latin typeface="+mn-ea"/>
            </a:endParaRPr>
          </a:p>
          <a:p>
            <a:pPr lvl="1">
              <a:buNone/>
            </a:pPr>
            <a:r>
              <a:rPr lang="en-US" altLang="zh-CN" dirty="0" smtClean="0">
                <a:latin typeface="+mn-ea"/>
              </a:rPr>
              <a:t>3.4.1 </a:t>
            </a:r>
            <a:r>
              <a:rPr lang="zh-CN" altLang="en-US" dirty="0" smtClean="0">
                <a:latin typeface="+mn-ea"/>
              </a:rPr>
              <a:t>直方图均衡化</a:t>
            </a:r>
            <a:endParaRPr lang="en-US" altLang="zh-CN" dirty="0" smtClean="0">
              <a:latin typeface="+mn-ea"/>
            </a:endParaRPr>
          </a:p>
          <a:p>
            <a:pPr lvl="1">
              <a:buNone/>
            </a:pPr>
            <a:r>
              <a:rPr lang="en-US" altLang="zh-CN" b="1" dirty="0" smtClean="0">
                <a:solidFill>
                  <a:srgbClr val="0000FF"/>
                </a:solidFill>
                <a:latin typeface="+mn-ea"/>
              </a:rPr>
              <a:t>3.4.2 </a:t>
            </a:r>
            <a:r>
              <a:rPr lang="zh-CN" altLang="en-US" b="1" dirty="0" smtClean="0">
                <a:solidFill>
                  <a:srgbClr val="0000FF"/>
                </a:solidFill>
                <a:latin typeface="+mn-ea"/>
              </a:rPr>
              <a:t>直方图规定化</a:t>
            </a:r>
            <a:endParaRPr lang="zh-CN" altLang="en-US" b="1" dirty="0">
              <a:solidFill>
                <a:srgbClr val="0000FF"/>
              </a:solidFill>
              <a:latin typeface="+mn-ea"/>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4"/>
          <p:cNvSpPr>
            <a:spLocks noChangeArrowheads="1"/>
          </p:cNvSpPr>
          <p:nvPr/>
        </p:nvSpPr>
        <p:spPr bwMode="auto">
          <a:xfrm>
            <a:off x="468313" y="95250"/>
            <a:ext cx="8229600" cy="633413"/>
          </a:xfrm>
          <a:prstGeom prst="rect">
            <a:avLst/>
          </a:prstGeom>
          <a:noFill/>
          <a:ln w="9525">
            <a:noFill/>
            <a:miter lim="800000"/>
            <a:headEnd/>
            <a:tailEnd/>
          </a:ln>
        </p:spPr>
        <p:txBody>
          <a:bodyPr/>
          <a:lstStyle/>
          <a:p>
            <a:pPr algn="just"/>
            <a:endParaRPr lang="zh-CN" altLang="zh-CN" sz="3200" b="0">
              <a:solidFill>
                <a:schemeClr val="tx2"/>
              </a:solidFill>
              <a:latin typeface="Times New Roman" pitchFamily="18" charset="0"/>
              <a:cs typeface="Times New Roman" pitchFamily="18" charset="0"/>
            </a:endParaRPr>
          </a:p>
        </p:txBody>
      </p:sp>
      <p:sp>
        <p:nvSpPr>
          <p:cNvPr id="12294" name="Rectangle 5"/>
          <p:cNvSpPr>
            <a:spLocks noGrp="1" noChangeArrowheads="1"/>
          </p:cNvSpPr>
          <p:nvPr>
            <p:ph type="title"/>
          </p:nvPr>
        </p:nvSpPr>
        <p:spPr>
          <a:xfrm>
            <a:off x="457200" y="116632"/>
            <a:ext cx="8229600" cy="1143000"/>
          </a:xfrm>
          <a:noFill/>
        </p:spPr>
        <p:txBody>
          <a:bodyPr anchor="t">
            <a:normAutofit fontScale="90000"/>
          </a:bodyPr>
          <a:lstStyle/>
          <a:p>
            <a:r>
              <a:rPr lang="en-US" altLang="zh-CN" sz="4900" dirty="0" smtClean="0">
                <a:latin typeface="Times New Roman" pitchFamily="18" charset="0"/>
                <a:cs typeface="Times New Roman" pitchFamily="18" charset="0"/>
              </a:rPr>
              <a:t>Histogram Matching (Specification)</a:t>
            </a:r>
            <a:br>
              <a:rPr lang="en-US" altLang="zh-CN" sz="4900" dirty="0" smtClean="0">
                <a:latin typeface="Times New Roman" pitchFamily="18" charset="0"/>
                <a:cs typeface="Times New Roman" pitchFamily="18" charset="0"/>
              </a:rPr>
            </a:br>
            <a:r>
              <a:rPr lang="zh-CN" altLang="en-US" sz="4900" b="1" dirty="0" smtClean="0">
                <a:latin typeface="Times New Roman" pitchFamily="18" charset="0"/>
                <a:cs typeface="Times New Roman" pitchFamily="18" charset="0"/>
              </a:rPr>
              <a:t>直方图匹配</a:t>
            </a:r>
            <a:r>
              <a:rPr lang="en-US" altLang="zh-CN" sz="4900" b="1" dirty="0" smtClean="0">
                <a:latin typeface="Times New Roman" pitchFamily="18" charset="0"/>
                <a:cs typeface="Times New Roman" pitchFamily="18" charset="0"/>
              </a:rPr>
              <a:t>/</a:t>
            </a:r>
            <a:r>
              <a:rPr lang="zh-CN" altLang="en-US" sz="4900" b="1" dirty="0" smtClean="0">
                <a:latin typeface="Times New Roman" pitchFamily="18" charset="0"/>
                <a:cs typeface="Times New Roman" pitchFamily="18" charset="0"/>
              </a:rPr>
              <a:t>规定</a:t>
            </a:r>
            <a:r>
              <a:rPr lang="zh-CN" altLang="en-US" sz="3200" dirty="0" smtClean="0">
                <a:solidFill>
                  <a:schemeClr val="tx2"/>
                </a:solidFill>
                <a:latin typeface="Times New Roman" pitchFamily="18" charset="0"/>
                <a:cs typeface="Times New Roman" pitchFamily="18" charset="0"/>
              </a:rPr>
              <a:t/>
            </a:r>
            <a:br>
              <a:rPr lang="zh-CN" altLang="en-US" sz="3200" dirty="0" smtClean="0">
                <a:solidFill>
                  <a:schemeClr val="tx2"/>
                </a:solidFill>
                <a:latin typeface="Times New Roman" pitchFamily="18" charset="0"/>
                <a:cs typeface="Times New Roman" pitchFamily="18" charset="0"/>
              </a:rPr>
            </a:br>
            <a:endParaRPr lang="en-US" altLang="zh-CN" sz="3200" dirty="0" smtClean="0">
              <a:latin typeface="Times New Roman" pitchFamily="18" charset="0"/>
              <a:cs typeface="Times New Roman" pitchFamily="18" charset="0"/>
            </a:endParaRPr>
          </a:p>
        </p:txBody>
      </p:sp>
      <p:graphicFrame>
        <p:nvGraphicFramePr>
          <p:cNvPr id="12290" name="Object 8"/>
          <p:cNvGraphicFramePr>
            <a:graphicFrameLocks noGrp="1" noChangeAspect="1"/>
          </p:cNvGraphicFramePr>
          <p:nvPr>
            <p:ph sz="half" idx="1"/>
          </p:nvPr>
        </p:nvGraphicFramePr>
        <p:xfrm>
          <a:off x="2879725" y="3698900"/>
          <a:ext cx="4176713" cy="1003300"/>
        </p:xfrm>
        <a:graphic>
          <a:graphicData uri="http://schemas.openxmlformats.org/presentationml/2006/ole">
            <mc:AlternateContent xmlns:mc="http://schemas.openxmlformats.org/markup-compatibility/2006">
              <mc:Choice xmlns:v="urn:schemas-microsoft-com:vml" Requires="v">
                <p:oleObj spid="_x0000_s122987" name="Equation" r:id="rId4" imgW="1955520" imgH="469800" progId="">
                  <p:embed/>
                </p:oleObj>
              </mc:Choice>
              <mc:Fallback>
                <p:oleObj name="Equation" r:id="rId4" imgW="1955520" imgH="469800" progId="">
                  <p:embed/>
                  <p:pic>
                    <p:nvPicPr>
                      <p:cNvPr id="0"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725" y="3698900"/>
                        <a:ext cx="4176713"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13"/>
          <p:cNvGraphicFramePr>
            <a:graphicFrameLocks noGrp="1" noChangeAspect="1"/>
          </p:cNvGraphicFramePr>
          <p:nvPr>
            <p:ph sz="half" idx="2"/>
          </p:nvPr>
        </p:nvGraphicFramePr>
        <p:xfrm>
          <a:off x="2665413" y="4775225"/>
          <a:ext cx="4425950" cy="1106487"/>
        </p:xfrm>
        <a:graphic>
          <a:graphicData uri="http://schemas.openxmlformats.org/presentationml/2006/ole">
            <mc:AlternateContent xmlns:mc="http://schemas.openxmlformats.org/markup-compatibility/2006">
              <mc:Choice xmlns:v="urn:schemas-microsoft-com:vml" Requires="v">
                <p:oleObj spid="_x0000_s122988" name="Equation" r:id="rId6" imgW="1879560" imgH="469800" progId="">
                  <p:embed/>
                </p:oleObj>
              </mc:Choice>
              <mc:Fallback>
                <p:oleObj name="Equation" r:id="rId6" imgW="1879560" imgH="469800" progId="">
                  <p:embed/>
                  <p:pic>
                    <p:nvPicPr>
                      <p:cNvPr id="0" name="Object 1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5413" y="4775225"/>
                        <a:ext cx="4425950" cy="110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5" name="Text Box 6"/>
          <p:cNvSpPr txBox="1">
            <a:spLocks noChangeArrowheads="1"/>
          </p:cNvSpPr>
          <p:nvPr/>
        </p:nvSpPr>
        <p:spPr bwMode="auto">
          <a:xfrm>
            <a:off x="755650" y="1808187"/>
            <a:ext cx="184731" cy="369332"/>
          </a:xfrm>
          <a:prstGeom prst="rect">
            <a:avLst/>
          </a:prstGeom>
          <a:noFill/>
          <a:ln w="9525">
            <a:noFill/>
            <a:miter lim="800000"/>
            <a:headEnd/>
            <a:tailEnd/>
          </a:ln>
        </p:spPr>
        <p:txBody>
          <a:bodyPr wrap="none">
            <a:spAutoFit/>
          </a:bodyPr>
          <a:lstStyle/>
          <a:p>
            <a:endParaRPr lang="zh-CN" altLang="zh-CN" b="0">
              <a:latin typeface="Times New Roman" pitchFamily="18" charset="0"/>
              <a:cs typeface="Times New Roman" pitchFamily="18" charset="0"/>
            </a:endParaRPr>
          </a:p>
        </p:txBody>
      </p:sp>
      <p:sp>
        <p:nvSpPr>
          <p:cNvPr id="12296" name="Text Box 7"/>
          <p:cNvSpPr txBox="1">
            <a:spLocks noChangeArrowheads="1"/>
          </p:cNvSpPr>
          <p:nvPr/>
        </p:nvSpPr>
        <p:spPr bwMode="auto">
          <a:xfrm>
            <a:off x="250825" y="1665312"/>
            <a:ext cx="8893175" cy="1754326"/>
          </a:xfrm>
          <a:prstGeom prst="rect">
            <a:avLst/>
          </a:prstGeom>
          <a:noFill/>
          <a:ln w="9525">
            <a:noFill/>
            <a:miter lim="800000"/>
            <a:headEnd/>
            <a:tailEnd/>
          </a:ln>
        </p:spPr>
        <p:txBody>
          <a:bodyPr>
            <a:spAutoFit/>
          </a:bodyPr>
          <a:lstStyle/>
          <a:p>
            <a:r>
              <a:rPr lang="en-US" altLang="zh-CN" b="0">
                <a:latin typeface="Times New Roman" pitchFamily="18" charset="0"/>
                <a:cs typeface="Times New Roman" pitchFamily="18" charset="0"/>
              </a:rPr>
              <a:t>Notion: it is referred to these methods used to generate a processed image that has a specified histogram.</a:t>
            </a:r>
          </a:p>
          <a:p>
            <a:r>
              <a:rPr lang="en-US" altLang="zh-CN" b="0">
                <a:latin typeface="Times New Roman" pitchFamily="18" charset="0"/>
                <a:cs typeface="Times New Roman" pitchFamily="18" charset="0"/>
              </a:rPr>
              <a:t>Development of the method (for continuous gray-level)</a:t>
            </a:r>
          </a:p>
          <a:p>
            <a:r>
              <a:rPr lang="en-US" altLang="zh-CN" b="0">
                <a:latin typeface="Times New Roman" pitchFamily="18" charset="0"/>
                <a:cs typeface="Times New Roman" pitchFamily="18" charset="0"/>
              </a:rPr>
              <a:t>Assume that p</a:t>
            </a:r>
            <a:r>
              <a:rPr lang="en-US" altLang="zh-CN" b="0" baseline="-25000">
                <a:latin typeface="Times New Roman" pitchFamily="18" charset="0"/>
                <a:cs typeface="Times New Roman" pitchFamily="18" charset="0"/>
              </a:rPr>
              <a:t>r</a:t>
            </a:r>
            <a:r>
              <a:rPr lang="en-US" altLang="zh-CN" b="0">
                <a:latin typeface="Times New Roman" pitchFamily="18" charset="0"/>
                <a:cs typeface="Times New Roman" pitchFamily="18" charset="0"/>
              </a:rPr>
              <a:t>(r) is the probability density of input image, while p</a:t>
            </a:r>
            <a:r>
              <a:rPr lang="en-US" altLang="zh-CN" b="0" baseline="-25000">
                <a:latin typeface="Times New Roman" pitchFamily="18" charset="0"/>
                <a:cs typeface="Times New Roman" pitchFamily="18" charset="0"/>
              </a:rPr>
              <a:t>z</a:t>
            </a:r>
            <a:r>
              <a:rPr lang="en-US" altLang="zh-CN" b="0">
                <a:latin typeface="Times New Roman" pitchFamily="18" charset="0"/>
                <a:cs typeface="Times New Roman" pitchFamily="18" charset="0"/>
              </a:rPr>
              <a:t>(z) is the specified probability density that we wish the output image to have. Let s is a random variable with the property:</a:t>
            </a:r>
          </a:p>
        </p:txBody>
      </p:sp>
      <p:sp>
        <p:nvSpPr>
          <p:cNvPr id="12297" name="Text Box 10"/>
          <p:cNvSpPr txBox="1">
            <a:spLocks noChangeArrowheads="1"/>
          </p:cNvSpPr>
          <p:nvPr/>
        </p:nvSpPr>
        <p:spPr bwMode="auto">
          <a:xfrm>
            <a:off x="358775" y="4441850"/>
            <a:ext cx="6385081" cy="369332"/>
          </a:xfrm>
          <a:prstGeom prst="rect">
            <a:avLst/>
          </a:prstGeom>
          <a:noFill/>
          <a:ln w="9525">
            <a:noFill/>
            <a:miter lim="800000"/>
            <a:headEnd/>
            <a:tailEnd/>
          </a:ln>
        </p:spPr>
        <p:txBody>
          <a:bodyPr wrap="none">
            <a:spAutoFit/>
          </a:bodyPr>
          <a:lstStyle/>
          <a:p>
            <a:r>
              <a:rPr lang="en-US" altLang="zh-CN" b="0">
                <a:latin typeface="Times New Roman" pitchFamily="18" charset="0"/>
                <a:cs typeface="Times New Roman" pitchFamily="18" charset="0"/>
              </a:rPr>
              <a:t>Suppose next that we define a random variable z with the property:</a:t>
            </a:r>
          </a:p>
        </p:txBody>
      </p:sp>
      <p:sp>
        <p:nvSpPr>
          <p:cNvPr id="12298" name="Text Box 15"/>
          <p:cNvSpPr txBox="1">
            <a:spLocks noChangeArrowheads="1"/>
          </p:cNvSpPr>
          <p:nvPr/>
        </p:nvSpPr>
        <p:spPr bwMode="auto">
          <a:xfrm>
            <a:off x="303213" y="5738837"/>
            <a:ext cx="3813865" cy="369332"/>
          </a:xfrm>
          <a:prstGeom prst="rect">
            <a:avLst/>
          </a:prstGeom>
          <a:noFill/>
          <a:ln w="9525">
            <a:noFill/>
            <a:miter lim="800000"/>
            <a:headEnd/>
            <a:tailEnd/>
          </a:ln>
        </p:spPr>
        <p:txBody>
          <a:bodyPr wrap="none">
            <a:spAutoFit/>
          </a:bodyPr>
          <a:lstStyle/>
          <a:p>
            <a:r>
              <a:rPr lang="en-US" altLang="zh-CN" b="0">
                <a:latin typeface="Times New Roman" pitchFamily="18" charset="0"/>
                <a:cs typeface="Times New Roman" pitchFamily="18" charset="0"/>
              </a:rPr>
              <a:t>Therefore, z must satisfy the condition:</a:t>
            </a:r>
          </a:p>
        </p:txBody>
      </p:sp>
      <p:graphicFrame>
        <p:nvGraphicFramePr>
          <p:cNvPr id="12292" name="Object 16"/>
          <p:cNvGraphicFramePr>
            <a:graphicFrameLocks noChangeAspect="1"/>
          </p:cNvGraphicFramePr>
          <p:nvPr/>
        </p:nvGraphicFramePr>
        <p:xfrm>
          <a:off x="2914650" y="6308750"/>
          <a:ext cx="3351213" cy="547687"/>
        </p:xfrm>
        <a:graphic>
          <a:graphicData uri="http://schemas.openxmlformats.org/presentationml/2006/ole">
            <mc:AlternateContent xmlns:mc="http://schemas.openxmlformats.org/markup-compatibility/2006">
              <mc:Choice xmlns:v="urn:schemas-microsoft-com:vml" Requires="v">
                <p:oleObj spid="_x0000_s122989" name="Equation" r:id="rId8" imgW="1396800" imgH="228600" progId="">
                  <p:embed/>
                </p:oleObj>
              </mc:Choice>
              <mc:Fallback>
                <p:oleObj name="Equation" r:id="rId8" imgW="1396800" imgH="228600" progId="">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4650" y="6308750"/>
                        <a:ext cx="3351213"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9" name="Rectangle 17"/>
          <p:cNvSpPr>
            <a:spLocks noChangeArrowheads="1"/>
          </p:cNvSpPr>
          <p:nvPr/>
        </p:nvSpPr>
        <p:spPr bwMode="auto">
          <a:xfrm>
            <a:off x="0" y="3105150"/>
            <a:ext cx="8229600" cy="1143000"/>
          </a:xfrm>
          <a:prstGeom prst="rect">
            <a:avLst/>
          </a:prstGeom>
          <a:noFill/>
          <a:ln w="9525">
            <a:noFill/>
            <a:miter lim="800000"/>
            <a:headEnd/>
            <a:tailEnd/>
          </a:ln>
        </p:spPr>
        <p:txBody>
          <a:bodyPr/>
          <a:lstStyle/>
          <a:p>
            <a:pPr algn="just"/>
            <a:endParaRPr lang="zh-CN" altLang="en-US" sz="2800" dirty="0">
              <a:solidFill>
                <a:schemeClr val="tx2"/>
              </a:solidFill>
              <a:latin typeface="Times New Roman" pitchFamily="18" charset="0"/>
              <a:cs typeface="Times New Roman" pitchFamily="18" charset="0"/>
            </a:endParaRPr>
          </a:p>
        </p:txBody>
      </p:sp>
      <p:pic>
        <p:nvPicPr>
          <p:cNvPr id="12300" name="Picture 18"/>
          <p:cNvPicPr>
            <a:picLocks noChangeAspect="1" noChangeArrowheads="1"/>
          </p:cNvPicPr>
          <p:nvPr/>
        </p:nvPicPr>
        <p:blipFill>
          <a:blip r:embed="rId10" cstate="print"/>
          <a:srcRect/>
          <a:stretch>
            <a:fillRect/>
          </a:stretch>
        </p:blipFill>
        <p:spPr bwMode="auto">
          <a:xfrm>
            <a:off x="250825" y="1628800"/>
            <a:ext cx="8605838" cy="2060575"/>
          </a:xfrm>
          <a:prstGeom prst="rect">
            <a:avLst/>
          </a:prstGeom>
          <a:noFill/>
          <a:ln w="9525">
            <a:noFill/>
            <a:miter lim="800000"/>
            <a:headEnd/>
            <a:tailEnd/>
          </a:ln>
        </p:spPr>
      </p:pic>
      <p:sp>
        <p:nvSpPr>
          <p:cNvPr id="12301" name="Line 19"/>
          <p:cNvSpPr>
            <a:spLocks noChangeShapeType="1"/>
          </p:cNvSpPr>
          <p:nvPr/>
        </p:nvSpPr>
        <p:spPr bwMode="auto">
          <a:xfrm>
            <a:off x="4103688" y="2276500"/>
            <a:ext cx="1873250" cy="0"/>
          </a:xfrm>
          <a:prstGeom prst="line">
            <a:avLst/>
          </a:prstGeom>
          <a:noFill/>
          <a:ln w="9525">
            <a:solidFill>
              <a:schemeClr val="tx1"/>
            </a:solidFill>
            <a:round/>
            <a:headEnd/>
            <a:tailEnd/>
          </a:ln>
        </p:spPr>
        <p:txBody>
          <a:bodyPr/>
          <a:lstStyle/>
          <a:p>
            <a:endParaRPr lang="zh-CN" altLang="en-US">
              <a:latin typeface="Times New Roman" pitchFamily="18" charset="0"/>
              <a:cs typeface="Times New Roman" pitchFamily="18" charset="0"/>
            </a:endParaRPr>
          </a:p>
        </p:txBody>
      </p:sp>
      <p:sp>
        <p:nvSpPr>
          <p:cNvPr id="12302" name="Line 20"/>
          <p:cNvSpPr>
            <a:spLocks noChangeShapeType="1"/>
          </p:cNvSpPr>
          <p:nvPr/>
        </p:nvSpPr>
        <p:spPr bwMode="auto">
          <a:xfrm>
            <a:off x="7416800" y="2025675"/>
            <a:ext cx="1295400" cy="0"/>
          </a:xfrm>
          <a:prstGeom prst="line">
            <a:avLst/>
          </a:prstGeom>
          <a:noFill/>
          <a:ln w="9525">
            <a:solidFill>
              <a:schemeClr val="tx1"/>
            </a:solidFill>
            <a:round/>
            <a:headEnd/>
            <a:tailEnd/>
          </a:ln>
        </p:spPr>
        <p:txBody>
          <a:bodyPr/>
          <a:lstStyle/>
          <a:p>
            <a:endParaRPr lang="zh-CN" altLang="en-US">
              <a:latin typeface="Times New Roman" pitchFamily="18" charset="0"/>
              <a:cs typeface="Times New Roman" pitchFamily="18" charset="0"/>
            </a:endParaRPr>
          </a:p>
        </p:txBody>
      </p:sp>
      <p:sp>
        <p:nvSpPr>
          <p:cNvPr id="12303" name="Line 21"/>
          <p:cNvSpPr>
            <a:spLocks noChangeShapeType="1"/>
          </p:cNvSpPr>
          <p:nvPr/>
        </p:nvSpPr>
        <p:spPr bwMode="auto">
          <a:xfrm>
            <a:off x="1619250" y="2708300"/>
            <a:ext cx="1657350" cy="0"/>
          </a:xfrm>
          <a:prstGeom prst="line">
            <a:avLst/>
          </a:prstGeom>
          <a:noFill/>
          <a:ln w="9525">
            <a:solidFill>
              <a:schemeClr val="tx1"/>
            </a:solidFill>
            <a:round/>
            <a:headEnd/>
            <a:tailEnd/>
          </a:ln>
        </p:spPr>
        <p:txBody>
          <a:bodyPr/>
          <a:lstStyle/>
          <a:p>
            <a:endParaRPr lang="zh-CN" altLang="en-US">
              <a:latin typeface="Times New Roman" pitchFamily="18" charset="0"/>
              <a:cs typeface="Times New Roman" pitchFamily="18" charset="0"/>
            </a:endParaRPr>
          </a:p>
        </p:txBody>
      </p:sp>
      <p:sp>
        <p:nvSpPr>
          <p:cNvPr id="12304" name="Line 22"/>
          <p:cNvSpPr>
            <a:spLocks noChangeShapeType="1"/>
          </p:cNvSpPr>
          <p:nvPr/>
        </p:nvSpPr>
        <p:spPr bwMode="auto">
          <a:xfrm>
            <a:off x="1979613" y="3357587"/>
            <a:ext cx="1908175" cy="0"/>
          </a:xfrm>
          <a:prstGeom prst="line">
            <a:avLst/>
          </a:prstGeom>
          <a:noFill/>
          <a:ln w="9525">
            <a:solidFill>
              <a:schemeClr val="tx1"/>
            </a:solidFill>
            <a:round/>
            <a:headEnd/>
            <a:tailEnd/>
          </a:ln>
        </p:spPr>
        <p:txBody>
          <a:bodyPr/>
          <a:lstStyle/>
          <a:p>
            <a:endParaRPr lang="zh-CN" altLang="en-US">
              <a:latin typeface="Times New Roman" pitchFamily="18" charset="0"/>
              <a:cs typeface="Times New Roman" pitchFamily="18" charset="0"/>
            </a:endParaRPr>
          </a:p>
        </p:txBody>
      </p:sp>
      <p:sp>
        <p:nvSpPr>
          <p:cNvPr id="12305" name="Line 23"/>
          <p:cNvSpPr>
            <a:spLocks noChangeShapeType="1"/>
          </p:cNvSpPr>
          <p:nvPr/>
        </p:nvSpPr>
        <p:spPr bwMode="auto">
          <a:xfrm>
            <a:off x="5364163" y="3357587"/>
            <a:ext cx="1295400" cy="0"/>
          </a:xfrm>
          <a:prstGeom prst="line">
            <a:avLst/>
          </a:prstGeom>
          <a:noFill/>
          <a:ln w="9525">
            <a:solidFill>
              <a:schemeClr val="tx1"/>
            </a:solidFill>
            <a:round/>
            <a:headEnd/>
            <a:tailEnd/>
          </a:ln>
        </p:spPr>
        <p:txBody>
          <a:bodyPr/>
          <a:lstStyle/>
          <a:p>
            <a:endParaRPr lang="zh-CN" altLang="en-US">
              <a:latin typeface="Times New Roman" pitchFamily="18" charset="0"/>
              <a:cs typeface="Times New Roman" pitchFamily="18" charset="0"/>
            </a:endParaRPr>
          </a:p>
        </p:txBody>
      </p:sp>
      <p:sp>
        <p:nvSpPr>
          <p:cNvPr id="12306" name="Line 24"/>
          <p:cNvSpPr>
            <a:spLocks noChangeShapeType="1"/>
          </p:cNvSpPr>
          <p:nvPr/>
        </p:nvSpPr>
        <p:spPr bwMode="auto">
          <a:xfrm>
            <a:off x="1295400" y="3681437"/>
            <a:ext cx="3024188" cy="0"/>
          </a:xfrm>
          <a:prstGeom prst="line">
            <a:avLst/>
          </a:prstGeom>
          <a:noFill/>
          <a:ln w="9525">
            <a:solidFill>
              <a:schemeClr val="tx1"/>
            </a:solidFill>
            <a:round/>
            <a:headEnd/>
            <a:tailEnd/>
          </a:ln>
        </p:spPr>
        <p:txBody>
          <a:bodyPr/>
          <a:lstStyle/>
          <a:p>
            <a:endParaRPr lang="zh-CN" alt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609600" y="457200"/>
            <a:ext cx="8153400" cy="6124754"/>
          </a:xfrm>
          <a:prstGeom prst="rect">
            <a:avLst/>
          </a:prstGeom>
          <a:noFill/>
          <a:ln w="9525">
            <a:noFill/>
            <a:miter lim="800000"/>
            <a:headEnd/>
            <a:tailEnd/>
          </a:ln>
        </p:spPr>
        <p:txBody>
          <a:bodyPr>
            <a:spAutoFit/>
          </a:bodyPr>
          <a:lstStyle/>
          <a:p>
            <a:pPr algn="ctr">
              <a:spcBef>
                <a:spcPct val="50000"/>
              </a:spcBef>
            </a:pPr>
            <a:r>
              <a:rPr lang="zh-CN" altLang="en-US" sz="4400" b="1" dirty="0" smtClean="0">
                <a:latin typeface="+mn-ea"/>
              </a:rPr>
              <a:t>直方图</a:t>
            </a:r>
            <a:r>
              <a:rPr lang="zh-CN" altLang="en-US" sz="4400" b="1" dirty="0">
                <a:latin typeface="+mn-ea"/>
              </a:rPr>
              <a:t>规定化</a:t>
            </a:r>
          </a:p>
          <a:p>
            <a:pPr>
              <a:spcBef>
                <a:spcPct val="50000"/>
              </a:spcBef>
            </a:pPr>
            <a:r>
              <a:rPr lang="zh-CN" altLang="en-US" sz="2400" b="0" dirty="0">
                <a:latin typeface="宋体" charset="-122"/>
                <a:cs typeface="Times New Roman" pitchFamily="18" charset="0"/>
              </a:rPr>
              <a:t>    在某些情况下，并不一定需要具有均匀直方图的图像，有时需要具有特定的直方图的图像，以便能够</a:t>
            </a:r>
            <a:r>
              <a:rPr lang="zh-CN" altLang="en-US" sz="2400" b="1" dirty="0">
                <a:solidFill>
                  <a:srgbClr val="0000CC"/>
                </a:solidFill>
                <a:latin typeface="宋体" charset="-122"/>
                <a:cs typeface="Times New Roman" pitchFamily="18" charset="0"/>
              </a:rPr>
              <a:t>增强图像中某些灰度级</a:t>
            </a:r>
            <a:r>
              <a:rPr lang="zh-CN" altLang="en-US" sz="2400" b="0" dirty="0">
                <a:latin typeface="宋体" charset="-122"/>
                <a:cs typeface="Times New Roman" pitchFamily="18" charset="0"/>
              </a:rPr>
              <a:t>。直方图规定化方法就是针对上述思想提出来的。</a:t>
            </a:r>
            <a:r>
              <a:rPr lang="zh-CN" altLang="en-US" sz="2400" b="0" dirty="0">
                <a:latin typeface="宋体" charset="-122"/>
              </a:rPr>
              <a:t>直方图规定化是使原图像灰度直方图</a:t>
            </a:r>
            <a:r>
              <a:rPr lang="zh-CN" altLang="en-US" sz="2400" b="1" dirty="0">
                <a:solidFill>
                  <a:srgbClr val="0000CC"/>
                </a:solidFill>
                <a:latin typeface="宋体" charset="-122"/>
              </a:rPr>
              <a:t>变成规定形状的直方图</a:t>
            </a:r>
            <a:r>
              <a:rPr lang="zh-CN" altLang="en-US" sz="2400" b="0" dirty="0">
                <a:latin typeface="宋体" charset="-122"/>
              </a:rPr>
              <a:t>而对图像作修正的增强方法。</a:t>
            </a:r>
          </a:p>
          <a:p>
            <a:pPr>
              <a:spcBef>
                <a:spcPct val="50000"/>
              </a:spcBef>
            </a:pPr>
            <a:r>
              <a:rPr lang="zh-CN" altLang="en-US" sz="2400" b="0" dirty="0">
                <a:latin typeface="宋体" charset="-122"/>
              </a:rPr>
              <a:t>    可见，</a:t>
            </a:r>
            <a:r>
              <a:rPr lang="zh-CN" altLang="en-US" sz="2400" b="0" dirty="0">
                <a:latin typeface="宋体" charset="-122"/>
                <a:cs typeface="Times New Roman" pitchFamily="18" charset="0"/>
              </a:rPr>
              <a:t>它是对直方图均衡化处理的一种有效的扩展。直方图均衡化处理是直方图规定化的一个特例。</a:t>
            </a:r>
          </a:p>
          <a:p>
            <a:pPr>
              <a:spcBef>
                <a:spcPct val="50000"/>
              </a:spcBef>
            </a:pPr>
            <a:r>
              <a:rPr lang="zh-CN" altLang="en-US" sz="2400" b="0" dirty="0">
                <a:latin typeface="宋体" charset="-122"/>
                <a:cs typeface="Times New Roman" pitchFamily="18" charset="0"/>
              </a:rPr>
              <a:t>    </a:t>
            </a:r>
            <a:r>
              <a:rPr lang="zh-CN" altLang="en-US" sz="2400" b="0" dirty="0">
                <a:latin typeface="宋体" charset="-122"/>
              </a:rPr>
              <a:t>对于直方图规定化，下面</a:t>
            </a:r>
            <a:r>
              <a:rPr lang="zh-CN" altLang="en-US" sz="2400" b="0" dirty="0">
                <a:latin typeface="宋体" charset="-122"/>
                <a:cs typeface="Times New Roman" pitchFamily="18" charset="0"/>
              </a:rPr>
              <a:t>仍从灰度连续</a:t>
            </a:r>
            <a:r>
              <a:rPr lang="zh-CN" altLang="en-US" sz="2400" b="0" dirty="0">
                <a:latin typeface="宋体" charset="-122"/>
              </a:rPr>
              <a:t>变化</a:t>
            </a:r>
            <a:r>
              <a:rPr lang="zh-CN" altLang="en-US" sz="2400" b="0" dirty="0">
                <a:latin typeface="宋体" charset="-122"/>
                <a:cs typeface="Times New Roman" pitchFamily="18" charset="0"/>
              </a:rPr>
              <a:t>的概率密度函数出发进行</a:t>
            </a:r>
            <a:r>
              <a:rPr lang="zh-CN" altLang="en-US" sz="2400" b="0" dirty="0">
                <a:latin typeface="宋体" charset="-122"/>
              </a:rPr>
              <a:t>推导</a:t>
            </a:r>
            <a:r>
              <a:rPr lang="zh-CN" altLang="en-US" sz="2400" b="0" dirty="0">
                <a:latin typeface="宋体" charset="-122"/>
                <a:cs typeface="Times New Roman" pitchFamily="18" charset="0"/>
              </a:rPr>
              <a:t>，然后推广</a:t>
            </a:r>
            <a:r>
              <a:rPr lang="zh-CN" altLang="en-US" sz="2400" b="0" dirty="0">
                <a:latin typeface="宋体" charset="-122"/>
              </a:rPr>
              <a:t>出</a:t>
            </a:r>
            <a:r>
              <a:rPr lang="zh-CN" altLang="en-US" sz="2400" b="0" dirty="0">
                <a:latin typeface="宋体" charset="-122"/>
                <a:cs typeface="Times New Roman" pitchFamily="18" charset="0"/>
              </a:rPr>
              <a:t>灰度离散的图像</a:t>
            </a:r>
            <a:r>
              <a:rPr lang="zh-CN" altLang="en-US" sz="2400" b="0" dirty="0">
                <a:latin typeface="宋体" charset="-122"/>
              </a:rPr>
              <a:t>直方图规定化算法</a:t>
            </a:r>
            <a:r>
              <a:rPr lang="zh-CN" altLang="en-US" sz="2400" b="0" dirty="0">
                <a:latin typeface="宋体" charset="-122"/>
                <a:cs typeface="Times New Roman" pitchFamily="18" charset="0"/>
              </a:rPr>
              <a:t>。</a:t>
            </a:r>
          </a:p>
          <a:p>
            <a:pPr algn="just">
              <a:lnSpc>
                <a:spcPct val="125000"/>
              </a:lnSpc>
              <a:spcBef>
                <a:spcPct val="50000"/>
              </a:spcBef>
            </a:pPr>
            <a:r>
              <a:rPr lang="zh-CN" altLang="en-US" sz="2400" b="0" dirty="0">
                <a:latin typeface="宋体" charset="-122"/>
              </a:rPr>
              <a:t>    假设</a:t>
            </a:r>
            <a:r>
              <a:rPr lang="en-US" altLang="zh-CN" sz="2400" b="0" i="1" dirty="0">
                <a:latin typeface="宋体" charset="-122"/>
              </a:rPr>
              <a:t>p</a:t>
            </a:r>
            <a:r>
              <a:rPr lang="en-US" altLang="zh-CN" sz="2400" b="0" baseline="-30000" dirty="0">
                <a:latin typeface="宋体" charset="-122"/>
              </a:rPr>
              <a:t>r</a:t>
            </a:r>
            <a:r>
              <a:rPr lang="en-US" altLang="zh-CN" sz="2400" b="0" dirty="0">
                <a:latin typeface="宋体" charset="-122"/>
              </a:rPr>
              <a:t>(r)</a:t>
            </a:r>
            <a:r>
              <a:rPr lang="zh-CN" altLang="en-US" sz="2400" b="0" dirty="0">
                <a:latin typeface="宋体" charset="-122"/>
              </a:rPr>
              <a:t>和</a:t>
            </a:r>
            <a:r>
              <a:rPr lang="en-US" altLang="zh-CN" sz="2400" b="0" i="1" dirty="0" err="1">
                <a:latin typeface="宋体" charset="-122"/>
              </a:rPr>
              <a:t>p</a:t>
            </a:r>
            <a:r>
              <a:rPr lang="en-US" altLang="zh-CN" sz="2400" b="0" baseline="-30000" dirty="0" err="1">
                <a:latin typeface="宋体" charset="-122"/>
              </a:rPr>
              <a:t>z</a:t>
            </a:r>
            <a:r>
              <a:rPr lang="en-US" altLang="zh-CN" sz="2400" b="0" dirty="0">
                <a:latin typeface="宋体" charset="-122"/>
              </a:rPr>
              <a:t>(z)</a:t>
            </a:r>
            <a:r>
              <a:rPr lang="zh-CN" altLang="en-US" sz="2400" b="0" dirty="0">
                <a:latin typeface="宋体" charset="-122"/>
              </a:rPr>
              <a:t>分别表示已归一化的原始图像灰度分布的概率密度函数和希望得到的图像的概率密度函数。</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 Box 4"/>
          <p:cNvSpPr txBox="1">
            <a:spLocks noChangeArrowheads="1"/>
          </p:cNvSpPr>
          <p:nvPr/>
        </p:nvSpPr>
        <p:spPr bwMode="auto">
          <a:xfrm>
            <a:off x="107950" y="765175"/>
            <a:ext cx="8856663" cy="1809726"/>
          </a:xfrm>
          <a:prstGeom prst="rect">
            <a:avLst/>
          </a:prstGeom>
          <a:noFill/>
          <a:ln w="9525">
            <a:noFill/>
            <a:miter lim="800000"/>
            <a:headEnd/>
            <a:tailEnd/>
          </a:ln>
        </p:spPr>
        <p:txBody>
          <a:bodyPr>
            <a:spAutoFit/>
          </a:bodyPr>
          <a:lstStyle/>
          <a:p>
            <a:r>
              <a:rPr lang="en-US" altLang="zh-CN" b="0" dirty="0">
                <a:latin typeface="Times New Roman" pitchFamily="18" charset="0"/>
                <a:cs typeface="Times New Roman" pitchFamily="18" charset="0"/>
              </a:rPr>
              <a:t>1) Obtain the transformation functions T(r) using the first equation;</a:t>
            </a:r>
          </a:p>
          <a:p>
            <a:r>
              <a:rPr lang="en-US" altLang="zh-CN" b="0" dirty="0">
                <a:latin typeface="Times New Roman" pitchFamily="18" charset="0"/>
                <a:cs typeface="Times New Roman" pitchFamily="18" charset="0"/>
              </a:rPr>
              <a:t>2) Use the second equation to obtain the transformation function G(z);</a:t>
            </a:r>
          </a:p>
          <a:p>
            <a:r>
              <a:rPr lang="en-US" altLang="zh-CN" b="0" dirty="0">
                <a:latin typeface="Times New Roman" pitchFamily="18" charset="0"/>
                <a:cs typeface="Times New Roman" pitchFamily="18" charset="0"/>
              </a:rPr>
              <a:t>3) Obtain the inverse transformation function G</a:t>
            </a:r>
            <a:r>
              <a:rPr lang="en-US" altLang="zh-CN" b="0" baseline="30000" dirty="0">
                <a:latin typeface="Times New Roman" pitchFamily="18" charset="0"/>
                <a:cs typeface="Times New Roman" pitchFamily="18" charset="0"/>
              </a:rPr>
              <a:t>-1</a:t>
            </a:r>
            <a:r>
              <a:rPr lang="en-US" altLang="zh-CN" b="0" dirty="0">
                <a:latin typeface="Times New Roman" pitchFamily="18" charset="0"/>
                <a:cs typeface="Times New Roman" pitchFamily="18" charset="0"/>
              </a:rPr>
              <a:t>;</a:t>
            </a:r>
          </a:p>
          <a:p>
            <a:r>
              <a:rPr lang="en-US" altLang="zh-CN" b="0" dirty="0">
                <a:latin typeface="Times New Roman" pitchFamily="18" charset="0"/>
                <a:cs typeface="Times New Roman" pitchFamily="18" charset="0"/>
              </a:rPr>
              <a:t>4) Obtain the output image by applying the third equation to all pixels  </a:t>
            </a:r>
            <a:r>
              <a:rPr lang="en-US" altLang="zh-CN" b="0" dirty="0" smtClean="0">
                <a:latin typeface="Times New Roman" pitchFamily="18" charset="0"/>
                <a:cs typeface="Times New Roman" pitchFamily="18" charset="0"/>
              </a:rPr>
              <a:t>in </a:t>
            </a:r>
            <a:r>
              <a:rPr lang="en-US" altLang="zh-CN" b="0" dirty="0">
                <a:latin typeface="Times New Roman" pitchFamily="18" charset="0"/>
                <a:cs typeface="Times New Roman" pitchFamily="18" charset="0"/>
              </a:rPr>
              <a:t>the input image.   </a:t>
            </a:r>
          </a:p>
          <a:p>
            <a:pPr>
              <a:spcBef>
                <a:spcPct val="20000"/>
              </a:spcBef>
            </a:pPr>
            <a:r>
              <a:rPr lang="en-US" altLang="zh-CN" b="0" dirty="0">
                <a:latin typeface="Times New Roman" pitchFamily="18" charset="0"/>
                <a:cs typeface="Times New Roman" pitchFamily="18" charset="0"/>
              </a:rPr>
              <a:t>In practice it is seldom possible to obtain the analytical expressions for T(r) and G</a:t>
            </a:r>
            <a:r>
              <a:rPr lang="en-US" altLang="zh-CN" b="0" baseline="30000" dirty="0">
                <a:latin typeface="Times New Roman" pitchFamily="18" charset="0"/>
                <a:cs typeface="Times New Roman" pitchFamily="18" charset="0"/>
              </a:rPr>
              <a:t>-1</a:t>
            </a:r>
            <a:r>
              <a:rPr lang="en-US" altLang="zh-CN" b="0" dirty="0">
                <a:latin typeface="Times New Roman" pitchFamily="18" charset="0"/>
                <a:cs typeface="Times New Roman" pitchFamily="18" charset="0"/>
              </a:rPr>
              <a:t>. Fortunately, this problem is simplified considerably in the case of discrete values.</a:t>
            </a:r>
          </a:p>
        </p:txBody>
      </p:sp>
      <p:sp>
        <p:nvSpPr>
          <p:cNvPr id="13318" name="Rectangle 5"/>
          <p:cNvSpPr>
            <a:spLocks noChangeArrowheads="1"/>
          </p:cNvSpPr>
          <p:nvPr/>
        </p:nvSpPr>
        <p:spPr bwMode="auto">
          <a:xfrm>
            <a:off x="4139952" y="0"/>
            <a:ext cx="1422954" cy="769441"/>
          </a:xfrm>
          <a:prstGeom prst="rect">
            <a:avLst/>
          </a:prstGeom>
          <a:noFill/>
          <a:ln w="9525">
            <a:noFill/>
            <a:miter lim="800000"/>
            <a:headEnd/>
            <a:tailEnd/>
          </a:ln>
        </p:spPr>
        <p:txBody>
          <a:bodyPr wrap="none">
            <a:spAutoFit/>
          </a:bodyPr>
          <a:lstStyle/>
          <a:p>
            <a:r>
              <a:rPr lang="en-US" altLang="zh-CN" sz="4400" b="0" dirty="0" smtClean="0">
                <a:latin typeface="Times New Roman" pitchFamily="18" charset="0"/>
                <a:cs typeface="Times New Roman" pitchFamily="18" charset="0"/>
              </a:rPr>
              <a:t>Steps</a:t>
            </a:r>
            <a:endParaRPr lang="en-US" altLang="zh-CN" sz="4400" b="0" dirty="0">
              <a:latin typeface="Times New Roman" pitchFamily="18" charset="0"/>
              <a:cs typeface="Times New Roman" pitchFamily="18" charset="0"/>
            </a:endParaRPr>
          </a:p>
        </p:txBody>
      </p:sp>
      <p:graphicFrame>
        <p:nvGraphicFramePr>
          <p:cNvPr id="13314" name="Object 6"/>
          <p:cNvGraphicFramePr>
            <a:graphicFrameLocks noChangeAspect="1"/>
          </p:cNvGraphicFramePr>
          <p:nvPr/>
        </p:nvGraphicFramePr>
        <p:xfrm>
          <a:off x="1116013" y="3752999"/>
          <a:ext cx="7127875" cy="1089025"/>
        </p:xfrm>
        <a:graphic>
          <a:graphicData uri="http://schemas.openxmlformats.org/presentationml/2006/ole">
            <mc:AlternateContent xmlns:mc="http://schemas.openxmlformats.org/markup-compatibility/2006">
              <mc:Choice xmlns:v="urn:schemas-microsoft-com:vml" Requires="v">
                <p:oleObj spid="_x0000_s124011" name="Equation" r:id="rId3" imgW="2908080" imgH="444240" progId="">
                  <p:embed/>
                </p:oleObj>
              </mc:Choice>
              <mc:Fallback>
                <p:oleObj name="Equation" r:id="rId3" imgW="2908080" imgH="44424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752999"/>
                        <a:ext cx="7127875"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7"/>
          <p:cNvGraphicFramePr>
            <a:graphicFrameLocks noChangeAspect="1"/>
          </p:cNvGraphicFramePr>
          <p:nvPr/>
        </p:nvGraphicFramePr>
        <p:xfrm>
          <a:off x="1547813" y="4834086"/>
          <a:ext cx="6335712" cy="979488"/>
        </p:xfrm>
        <a:graphic>
          <a:graphicData uri="http://schemas.openxmlformats.org/presentationml/2006/ole">
            <mc:AlternateContent xmlns:mc="http://schemas.openxmlformats.org/markup-compatibility/2006">
              <mc:Choice xmlns:v="urn:schemas-microsoft-com:vml" Requires="v">
                <p:oleObj spid="_x0000_s124012" name="Equation" r:id="rId5" imgW="2793960" imgH="431640" progId="">
                  <p:embed/>
                </p:oleObj>
              </mc:Choice>
              <mc:Fallback>
                <p:oleObj name="Equation" r:id="rId5" imgW="2793960" imgH="431640"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834086"/>
                        <a:ext cx="6335712"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8"/>
          <p:cNvGraphicFramePr>
            <a:graphicFrameLocks noChangeAspect="1"/>
          </p:cNvGraphicFramePr>
          <p:nvPr/>
        </p:nvGraphicFramePr>
        <p:xfrm>
          <a:off x="1943100" y="5892949"/>
          <a:ext cx="5797550" cy="560387"/>
        </p:xfrm>
        <a:graphic>
          <a:graphicData uri="http://schemas.openxmlformats.org/presentationml/2006/ole">
            <mc:AlternateContent xmlns:mc="http://schemas.openxmlformats.org/markup-compatibility/2006">
              <mc:Choice xmlns:v="urn:schemas-microsoft-com:vml" Requires="v">
                <p:oleObj spid="_x0000_s124013" name="Equation" r:id="rId7" imgW="2628720" imgH="253800" progId="">
                  <p:embed/>
                </p:oleObj>
              </mc:Choice>
              <mc:Fallback>
                <p:oleObj name="Equation" r:id="rId7" imgW="2628720" imgH="253800" progId="">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3100" y="5892949"/>
                        <a:ext cx="579755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49" name="Rectangle 9"/>
          <p:cNvSpPr>
            <a:spLocks noChangeArrowheads="1"/>
          </p:cNvSpPr>
          <p:nvPr/>
        </p:nvSpPr>
        <p:spPr bwMode="auto">
          <a:xfrm>
            <a:off x="-252536" y="2564904"/>
            <a:ext cx="9144000" cy="942975"/>
          </a:xfrm>
          <a:prstGeom prst="rect">
            <a:avLst/>
          </a:prstGeom>
          <a:noFill/>
          <a:ln w="9525">
            <a:noFill/>
            <a:miter lim="800000"/>
            <a:headEnd/>
            <a:tailEnd/>
          </a:ln>
        </p:spPr>
        <p:txBody>
          <a:bodyPr/>
          <a:lstStyle/>
          <a:p>
            <a:pPr marL="609600" indent="-609600" algn="just">
              <a:spcBef>
                <a:spcPct val="20000"/>
              </a:spcBef>
            </a:pPr>
            <a:r>
              <a:rPr lang="en-US" altLang="zh-CN" sz="2400" b="0" dirty="0">
                <a:latin typeface="Times New Roman" pitchFamily="18" charset="0"/>
                <a:ea typeface="华文新魏" pitchFamily="2" charset="-122"/>
                <a:cs typeface="Times New Roman" pitchFamily="18" charset="0"/>
              </a:rPr>
              <a:t>        </a:t>
            </a:r>
            <a:r>
              <a:rPr lang="zh-CN" altLang="en-US" sz="2400" dirty="0" smtClean="0">
                <a:latin typeface="Times New Roman" pitchFamily="18" charset="0"/>
                <a:cs typeface="Times New Roman" pitchFamily="18" charset="0"/>
              </a:rPr>
              <a:t>令</a:t>
            </a:r>
            <a:r>
              <a:rPr lang="en-US" altLang="zh-CN" sz="2400" i="1" dirty="0">
                <a:latin typeface="Times New Roman" pitchFamily="18" charset="0"/>
                <a:cs typeface="Times New Roman" pitchFamily="18" charset="0"/>
              </a:rPr>
              <a:t>P(r)</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为原始图象的灰度密度函数，</a:t>
            </a:r>
            <a:r>
              <a:rPr lang="en-US" altLang="zh-CN" sz="2400" i="1" dirty="0">
                <a:latin typeface="Times New Roman" pitchFamily="18" charset="0"/>
                <a:cs typeface="Times New Roman" pitchFamily="18" charset="0"/>
              </a:rPr>
              <a:t>P(z)</a:t>
            </a:r>
            <a:r>
              <a:rPr lang="zh-CN" altLang="en-US" sz="2400" dirty="0">
                <a:latin typeface="Times New Roman" pitchFamily="18" charset="0"/>
                <a:cs typeface="Times New Roman" pitchFamily="18" charset="0"/>
              </a:rPr>
              <a:t>是期望通过匹配的图象灰度密度函数。对</a:t>
            </a:r>
            <a:r>
              <a:rPr lang="en-US" altLang="zh-CN" sz="2400" i="1" dirty="0">
                <a:latin typeface="Times New Roman" pitchFamily="18" charset="0"/>
                <a:cs typeface="Times New Roman" pitchFamily="18" charset="0"/>
              </a:rPr>
              <a:t>P(r)</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及</a:t>
            </a:r>
            <a:r>
              <a:rPr lang="en-US" altLang="zh-CN" sz="2400" i="1" dirty="0">
                <a:latin typeface="Times New Roman" pitchFamily="18" charset="0"/>
                <a:cs typeface="Times New Roman" pitchFamily="18" charset="0"/>
              </a:rPr>
              <a:t>P(z)</a:t>
            </a:r>
            <a:r>
              <a:rPr lang="en-US" altLang="zh-CN" sz="2400" dirty="0">
                <a:latin typeface="Times New Roman" pitchFamily="18" charset="0"/>
                <a:cs typeface="Times New Roman" pitchFamily="18" charset="0"/>
              </a:rPr>
              <a:t> </a:t>
            </a:r>
            <a:r>
              <a:rPr lang="zh-CN" altLang="en-US" sz="2400" b="1" dirty="0">
                <a:solidFill>
                  <a:srgbClr val="0000FF"/>
                </a:solidFill>
                <a:latin typeface="Times New Roman" pitchFamily="18" charset="0"/>
                <a:cs typeface="Times New Roman" pitchFamily="18" charset="0"/>
              </a:rPr>
              <a:t>作直方图均衡变换</a:t>
            </a:r>
            <a:r>
              <a:rPr lang="zh-CN" altLang="en-US" sz="2400" dirty="0">
                <a:latin typeface="Times New Roman" pitchFamily="18" charset="0"/>
                <a:cs typeface="Times New Roman" pitchFamily="18" charset="0"/>
              </a:rPr>
              <a:t>，通过直方图均衡为桥梁，实现</a:t>
            </a:r>
            <a:r>
              <a:rPr lang="en-US" altLang="zh-CN" sz="2400" dirty="0">
                <a:latin typeface="Times New Roman" pitchFamily="18" charset="0"/>
                <a:cs typeface="Times New Roman" pitchFamily="18" charset="0"/>
              </a:rPr>
              <a:t>P(r) </a:t>
            </a:r>
            <a:r>
              <a:rPr lang="zh-CN" altLang="en-US" sz="2400" dirty="0">
                <a:latin typeface="Times New Roman" pitchFamily="18" charset="0"/>
                <a:cs typeface="Times New Roman" pitchFamily="18" charset="0"/>
              </a:rPr>
              <a:t>与</a:t>
            </a:r>
            <a:r>
              <a:rPr lang="en-US" altLang="zh-CN" sz="2400" dirty="0">
                <a:latin typeface="Times New Roman" pitchFamily="18" charset="0"/>
                <a:cs typeface="Times New Roman" pitchFamily="18" charset="0"/>
              </a:rPr>
              <a:t>P(z) </a:t>
            </a:r>
            <a:r>
              <a:rPr lang="zh-CN" altLang="en-US" sz="2400" dirty="0">
                <a:latin typeface="Times New Roman" pitchFamily="18" charset="0"/>
                <a:cs typeface="Times New Roman" pitchFamily="18" charset="0"/>
              </a:rPr>
              <a:t>变换。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3849">
                                            <p:txEl>
                                              <p:pRg st="0" end="0"/>
                                            </p:txEl>
                                          </p:spTgt>
                                        </p:tgtEl>
                                        <p:attrNameLst>
                                          <p:attrName>style.visibility</p:attrName>
                                        </p:attrNameLst>
                                      </p:cBhvr>
                                      <p:to>
                                        <p:strVal val="visible"/>
                                      </p:to>
                                    </p:set>
                                    <p:animEffect transition="in" filter="wipe(left)">
                                      <p:cBhvr>
                                        <p:cTn id="7" dur="500"/>
                                        <p:tgtEl>
                                          <p:spTgt spid="1638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9" grpId="0" build="p" autoUpdateAnimBg="0"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915096" y="1016719"/>
            <a:ext cx="6121400" cy="5508625"/>
            <a:chOff x="1584" y="48"/>
            <a:chExt cx="3600" cy="4176"/>
          </a:xfrm>
        </p:grpSpPr>
        <p:grpSp>
          <p:nvGrpSpPr>
            <p:cNvPr id="3" name="Group 5"/>
            <p:cNvGrpSpPr>
              <a:grpSpLocks/>
            </p:cNvGrpSpPr>
            <p:nvPr/>
          </p:nvGrpSpPr>
          <p:grpSpPr bwMode="auto">
            <a:xfrm>
              <a:off x="1584" y="48"/>
              <a:ext cx="3600" cy="4176"/>
              <a:chOff x="1584" y="48"/>
              <a:chExt cx="3600" cy="4176"/>
            </a:xfrm>
          </p:grpSpPr>
          <p:sp>
            <p:nvSpPr>
              <p:cNvPr id="123916" name="Rectangle 6"/>
              <p:cNvSpPr>
                <a:spLocks noChangeArrowheads="1"/>
              </p:cNvSpPr>
              <p:nvPr/>
            </p:nvSpPr>
            <p:spPr bwMode="auto">
              <a:xfrm>
                <a:off x="1584" y="48"/>
                <a:ext cx="3600" cy="4176"/>
              </a:xfrm>
              <a:prstGeom prst="rect">
                <a:avLst/>
              </a:prstGeom>
              <a:solidFill>
                <a:srgbClr val="FFFFFF"/>
              </a:solidFill>
              <a:ln w="76200" cmpd="tri">
                <a:solidFill>
                  <a:schemeClr val="accent1"/>
                </a:solidFill>
                <a:miter lim="800000"/>
                <a:headEnd type="none" w="sm" len="sm"/>
                <a:tailEnd type="none" w="sm" len="lg"/>
              </a:ln>
            </p:spPr>
            <p:txBody>
              <a:bodyPr wrap="none" anchor="ctr"/>
              <a:lstStyle/>
              <a:p>
                <a:endParaRPr lang="zh-CN" altLang="en-US">
                  <a:latin typeface="Times New Roman" pitchFamily="18" charset="0"/>
                  <a:cs typeface="Times New Roman" pitchFamily="18" charset="0"/>
                </a:endParaRPr>
              </a:p>
            </p:txBody>
          </p:sp>
          <p:pic>
            <p:nvPicPr>
              <p:cNvPr id="123917" name="Picture 7"/>
              <p:cNvPicPr>
                <a:picLocks noChangeAspect="1" noChangeArrowheads="1"/>
              </p:cNvPicPr>
              <p:nvPr/>
            </p:nvPicPr>
            <p:blipFill>
              <a:blip r:embed="rId3" cstate="print"/>
              <a:srcRect/>
              <a:stretch>
                <a:fillRect/>
              </a:stretch>
            </p:blipFill>
            <p:spPr bwMode="auto">
              <a:xfrm>
                <a:off x="3312" y="1464"/>
                <a:ext cx="1824" cy="1368"/>
              </a:xfrm>
              <a:prstGeom prst="rect">
                <a:avLst/>
              </a:prstGeom>
              <a:noFill/>
              <a:ln w="12700">
                <a:noFill/>
                <a:miter lim="800000"/>
                <a:headEnd type="none" w="sm" len="sm"/>
                <a:tailEnd type="none" w="sm" len="sm"/>
              </a:ln>
            </p:spPr>
          </p:pic>
          <p:pic>
            <p:nvPicPr>
              <p:cNvPr id="123918" name="Picture 8"/>
              <p:cNvPicPr>
                <a:picLocks noChangeAspect="1" noChangeArrowheads="1"/>
              </p:cNvPicPr>
              <p:nvPr/>
            </p:nvPicPr>
            <p:blipFill>
              <a:blip r:embed="rId4" cstate="print"/>
              <a:srcRect/>
              <a:stretch>
                <a:fillRect/>
              </a:stretch>
            </p:blipFill>
            <p:spPr bwMode="auto">
              <a:xfrm>
                <a:off x="3312" y="2796"/>
                <a:ext cx="1824" cy="1368"/>
              </a:xfrm>
              <a:prstGeom prst="rect">
                <a:avLst/>
              </a:prstGeom>
              <a:noFill/>
              <a:ln w="12700">
                <a:noFill/>
                <a:miter lim="800000"/>
                <a:headEnd type="none" w="sm" len="sm"/>
                <a:tailEnd type="none" w="sm" len="sm"/>
              </a:ln>
            </p:spPr>
          </p:pic>
          <p:pic>
            <p:nvPicPr>
              <p:cNvPr id="123919" name="Picture 9"/>
              <p:cNvPicPr>
                <a:picLocks noChangeAspect="1" noChangeArrowheads="1"/>
              </p:cNvPicPr>
              <p:nvPr/>
            </p:nvPicPr>
            <p:blipFill>
              <a:blip r:embed="rId5" cstate="print"/>
              <a:srcRect/>
              <a:stretch>
                <a:fillRect/>
              </a:stretch>
            </p:blipFill>
            <p:spPr bwMode="auto">
              <a:xfrm>
                <a:off x="3312" y="132"/>
                <a:ext cx="1824" cy="1368"/>
              </a:xfrm>
              <a:prstGeom prst="rect">
                <a:avLst/>
              </a:prstGeom>
              <a:noFill/>
              <a:ln w="12700">
                <a:noFill/>
                <a:miter lim="800000"/>
                <a:headEnd type="none" w="sm" len="sm"/>
                <a:tailEnd type="none" w="sm" len="sm"/>
              </a:ln>
            </p:spPr>
          </p:pic>
          <p:pic>
            <p:nvPicPr>
              <p:cNvPr id="123920" name="Picture 10"/>
              <p:cNvPicPr>
                <a:picLocks noChangeAspect="1" noChangeArrowheads="1"/>
              </p:cNvPicPr>
              <p:nvPr/>
            </p:nvPicPr>
            <p:blipFill>
              <a:blip r:embed="rId6" cstate="print"/>
              <a:srcRect/>
              <a:stretch>
                <a:fillRect/>
              </a:stretch>
            </p:blipFill>
            <p:spPr bwMode="auto">
              <a:xfrm>
                <a:off x="1632" y="1467"/>
                <a:ext cx="1776" cy="1365"/>
              </a:xfrm>
              <a:prstGeom prst="rect">
                <a:avLst/>
              </a:prstGeom>
              <a:noFill/>
              <a:ln w="19050">
                <a:noFill/>
                <a:miter lim="800000"/>
                <a:headEnd type="none" w="sm" len="sm"/>
                <a:tailEnd type="none" w="sm" len="lg"/>
              </a:ln>
            </p:spPr>
          </p:pic>
        </p:grpSp>
        <p:sp>
          <p:nvSpPr>
            <p:cNvPr id="123910" name="Line 11"/>
            <p:cNvSpPr>
              <a:spLocks noChangeShapeType="1"/>
            </p:cNvSpPr>
            <p:nvPr/>
          </p:nvSpPr>
          <p:spPr bwMode="auto">
            <a:xfrm>
              <a:off x="2544" y="2496"/>
              <a:ext cx="1200" cy="0"/>
            </a:xfrm>
            <a:prstGeom prst="line">
              <a:avLst/>
            </a:prstGeom>
            <a:noFill/>
            <a:ln w="12700">
              <a:solidFill>
                <a:srgbClr val="FF0000"/>
              </a:solidFill>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23911" name="Line 12"/>
            <p:cNvSpPr>
              <a:spLocks noChangeShapeType="1"/>
            </p:cNvSpPr>
            <p:nvPr/>
          </p:nvSpPr>
          <p:spPr bwMode="auto">
            <a:xfrm>
              <a:off x="2544" y="2496"/>
              <a:ext cx="1536" cy="0"/>
            </a:xfrm>
            <a:prstGeom prst="line">
              <a:avLst/>
            </a:prstGeom>
            <a:noFill/>
            <a:ln w="12700">
              <a:solidFill>
                <a:srgbClr val="00CC00"/>
              </a:solidFill>
              <a:prstDash val="sysDot"/>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23912" name="Line 13"/>
            <p:cNvSpPr>
              <a:spLocks noChangeShapeType="1"/>
            </p:cNvSpPr>
            <p:nvPr/>
          </p:nvSpPr>
          <p:spPr bwMode="auto">
            <a:xfrm flipV="1">
              <a:off x="4080" y="240"/>
              <a:ext cx="0" cy="2448"/>
            </a:xfrm>
            <a:prstGeom prst="line">
              <a:avLst/>
            </a:prstGeom>
            <a:noFill/>
            <a:ln w="12700">
              <a:solidFill>
                <a:srgbClr val="00CC00"/>
              </a:solidFill>
              <a:prstDash val="sysDot"/>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23913" name="Line 14"/>
            <p:cNvSpPr>
              <a:spLocks noChangeShapeType="1"/>
            </p:cNvSpPr>
            <p:nvPr/>
          </p:nvSpPr>
          <p:spPr bwMode="auto">
            <a:xfrm>
              <a:off x="3744" y="2496"/>
              <a:ext cx="0" cy="1536"/>
            </a:xfrm>
            <a:prstGeom prst="line">
              <a:avLst/>
            </a:prstGeom>
            <a:noFill/>
            <a:ln w="12700">
              <a:solidFill>
                <a:srgbClr val="FF0000"/>
              </a:solidFill>
              <a:prstDash val="sysDot"/>
              <a:round/>
              <a:headEnd type="none" w="sm" len="sm"/>
              <a:tailEnd type="none" w="sm" len="lg"/>
            </a:ln>
          </p:spPr>
          <p:txBody>
            <a:bodyPr wrap="none"/>
            <a:lstStyle/>
            <a:p>
              <a:endParaRPr lang="zh-CN" altLang="en-US">
                <a:latin typeface="Times New Roman" pitchFamily="18" charset="0"/>
                <a:cs typeface="Times New Roman" pitchFamily="18" charset="0"/>
              </a:endParaRPr>
            </a:p>
          </p:txBody>
        </p:sp>
        <p:sp>
          <p:nvSpPr>
            <p:cNvPr id="123914" name="Text Box 15"/>
            <p:cNvSpPr txBox="1">
              <a:spLocks noChangeArrowheads="1"/>
            </p:cNvSpPr>
            <p:nvPr/>
          </p:nvSpPr>
          <p:spPr bwMode="auto">
            <a:xfrm>
              <a:off x="4005" y="2640"/>
              <a:ext cx="159" cy="208"/>
            </a:xfrm>
            <a:prstGeom prst="rect">
              <a:avLst/>
            </a:prstGeom>
            <a:noFill/>
            <a:ln w="12700">
              <a:noFill/>
              <a:prstDash val="sysDot"/>
              <a:miter lim="800000"/>
              <a:headEnd type="none" w="sm" len="sm"/>
              <a:tailEnd type="none" w="sm" len="lg"/>
            </a:ln>
          </p:spPr>
          <p:txBody>
            <a:bodyPr wrap="none">
              <a:spAutoFit/>
            </a:bodyPr>
            <a:lstStyle/>
            <a:p>
              <a:r>
                <a:rPr kumimoji="1" lang="en-US" altLang="zh-CN" sz="1200" b="0" i="1">
                  <a:solidFill>
                    <a:srgbClr val="00CC00"/>
                  </a:solidFill>
                  <a:latin typeface="Times New Roman" pitchFamily="18" charset="0"/>
                  <a:ea typeface="华文彩云" pitchFamily="2" charset="-122"/>
                  <a:cs typeface="Times New Roman" pitchFamily="18" charset="0"/>
                </a:rPr>
                <a:t>r</a:t>
              </a:r>
              <a:r>
                <a:rPr kumimoji="1" lang="en-US" altLang="zh-CN" sz="1200" b="0" i="1" baseline="-25000">
                  <a:solidFill>
                    <a:srgbClr val="00CC00"/>
                  </a:solidFill>
                  <a:latin typeface="Times New Roman" pitchFamily="18" charset="0"/>
                  <a:ea typeface="华文彩云" pitchFamily="2" charset="-122"/>
                  <a:cs typeface="Times New Roman" pitchFamily="18" charset="0"/>
                </a:rPr>
                <a:t>j</a:t>
              </a:r>
              <a:endParaRPr kumimoji="1" lang="en-US" altLang="zh-CN" sz="1200" b="0" i="1">
                <a:solidFill>
                  <a:srgbClr val="00CC00"/>
                </a:solidFill>
                <a:latin typeface="Times New Roman" pitchFamily="18" charset="0"/>
                <a:ea typeface="华文彩云" pitchFamily="2" charset="-122"/>
                <a:cs typeface="Times New Roman" pitchFamily="18" charset="0"/>
              </a:endParaRPr>
            </a:p>
          </p:txBody>
        </p:sp>
        <p:sp>
          <p:nvSpPr>
            <p:cNvPr id="123915" name="Text Box 16"/>
            <p:cNvSpPr txBox="1">
              <a:spLocks noChangeArrowheads="1"/>
            </p:cNvSpPr>
            <p:nvPr/>
          </p:nvSpPr>
          <p:spPr bwMode="auto">
            <a:xfrm>
              <a:off x="3718" y="2640"/>
              <a:ext cx="169" cy="208"/>
            </a:xfrm>
            <a:prstGeom prst="rect">
              <a:avLst/>
            </a:prstGeom>
            <a:noFill/>
            <a:ln w="12700">
              <a:noFill/>
              <a:prstDash val="sysDot"/>
              <a:miter lim="800000"/>
              <a:headEnd type="none" w="sm" len="sm"/>
              <a:tailEnd type="none" w="sm" len="lg"/>
            </a:ln>
          </p:spPr>
          <p:txBody>
            <a:bodyPr wrap="none">
              <a:spAutoFit/>
            </a:bodyPr>
            <a:lstStyle/>
            <a:p>
              <a:r>
                <a:rPr kumimoji="1" lang="en-US" altLang="zh-CN" sz="1200" b="0" i="1">
                  <a:solidFill>
                    <a:srgbClr val="CC0000"/>
                  </a:solidFill>
                  <a:latin typeface="Times New Roman" pitchFamily="18" charset="0"/>
                  <a:ea typeface="华文彩云" pitchFamily="2" charset="-122"/>
                  <a:cs typeface="Times New Roman" pitchFamily="18" charset="0"/>
                </a:rPr>
                <a:t>z</a:t>
              </a:r>
              <a:r>
                <a:rPr kumimoji="1" lang="en-US" altLang="zh-CN" sz="1200" b="0" i="1" baseline="-25000">
                  <a:solidFill>
                    <a:srgbClr val="CC0000"/>
                  </a:solidFill>
                  <a:latin typeface="Times New Roman" pitchFamily="18" charset="0"/>
                  <a:ea typeface="华文彩云" pitchFamily="2" charset="-122"/>
                  <a:cs typeface="Times New Roman" pitchFamily="18" charset="0"/>
                </a:rPr>
                <a:t>k</a:t>
              </a:r>
              <a:endParaRPr kumimoji="1" lang="en-US" altLang="zh-CN" sz="1200" b="0" i="1">
                <a:solidFill>
                  <a:srgbClr val="CC0000"/>
                </a:solidFill>
                <a:latin typeface="Times New Roman" pitchFamily="18" charset="0"/>
                <a:ea typeface="华文彩云" pitchFamily="2" charset="-122"/>
                <a:cs typeface="Times New Roman" pitchFamily="18" charset="0"/>
              </a:endParaRPr>
            </a:p>
          </p:txBody>
        </p:sp>
      </p:grpSp>
      <p:sp>
        <p:nvSpPr>
          <p:cNvPr id="123907" name="Text Box 17"/>
          <p:cNvSpPr txBox="1">
            <a:spLocks noChangeArrowheads="1"/>
          </p:cNvSpPr>
          <p:nvPr/>
        </p:nvSpPr>
        <p:spPr bwMode="auto">
          <a:xfrm>
            <a:off x="2000232" y="159229"/>
            <a:ext cx="5525872" cy="769441"/>
          </a:xfrm>
          <a:prstGeom prst="rect">
            <a:avLst/>
          </a:prstGeom>
          <a:noFill/>
          <a:ln w="9525">
            <a:noFill/>
            <a:miter lim="800000"/>
            <a:headEnd/>
            <a:tailEnd/>
          </a:ln>
        </p:spPr>
        <p:txBody>
          <a:bodyPr wrap="none">
            <a:spAutoFit/>
          </a:bodyPr>
          <a:lstStyle/>
          <a:p>
            <a:r>
              <a:rPr lang="en-US" altLang="zh-CN" sz="4400" b="0" dirty="0">
                <a:latin typeface="Times New Roman" pitchFamily="18" charset="0"/>
                <a:cs typeface="Times New Roman" pitchFamily="18" charset="0"/>
              </a:rPr>
              <a:t>Graphic </a:t>
            </a:r>
            <a:r>
              <a:rPr lang="en-US" altLang="zh-CN" sz="4400" b="0" dirty="0" smtClean="0">
                <a:latin typeface="Times New Roman" pitchFamily="18" charset="0"/>
                <a:cs typeface="Times New Roman" pitchFamily="18" charset="0"/>
              </a:rPr>
              <a:t>Representation</a:t>
            </a:r>
            <a:endParaRPr lang="en-US" altLang="zh-CN" sz="4400" b="0" dirty="0">
              <a:latin typeface="Times New Roman" pitchFamily="18" charset="0"/>
              <a:cs typeface="Times New Roman" pitchFamily="18" charset="0"/>
            </a:endParaRPr>
          </a:p>
        </p:txBody>
      </p:sp>
      <p:sp>
        <p:nvSpPr>
          <p:cNvPr id="164882" name="Rectangle 18"/>
          <p:cNvSpPr>
            <a:spLocks noChangeArrowheads="1"/>
          </p:cNvSpPr>
          <p:nvPr/>
        </p:nvSpPr>
        <p:spPr bwMode="auto">
          <a:xfrm>
            <a:off x="-612576" y="908720"/>
            <a:ext cx="3240683" cy="4968552"/>
          </a:xfrm>
          <a:prstGeom prst="rect">
            <a:avLst/>
          </a:prstGeom>
          <a:noFill/>
          <a:ln w="9525">
            <a:noFill/>
            <a:miter lim="800000"/>
            <a:headEnd/>
            <a:tailEnd/>
          </a:ln>
        </p:spPr>
        <p:txBody>
          <a:bodyPr/>
          <a:lstStyle/>
          <a:p>
            <a:pPr marL="609600" indent="-609600" algn="just">
              <a:spcBef>
                <a:spcPct val="20000"/>
              </a:spcBef>
            </a:pPr>
            <a:r>
              <a:rPr lang="en-US" altLang="zh-CN" sz="3200" b="0" dirty="0">
                <a:latin typeface="Times New Roman" pitchFamily="18" charset="0"/>
                <a:ea typeface="华文新魏" pitchFamily="2" charset="-122"/>
                <a:cs typeface="Times New Roman" pitchFamily="18" charset="0"/>
              </a:rPr>
              <a:t>           </a:t>
            </a:r>
            <a:r>
              <a:rPr lang="zh-CN" altLang="en-US" sz="3200" dirty="0">
                <a:latin typeface="Times New Roman" pitchFamily="18" charset="0"/>
                <a:cs typeface="Times New Roman" pitchFamily="18" charset="0"/>
              </a:rPr>
              <a:t>令</a:t>
            </a:r>
            <a:r>
              <a:rPr lang="en-US" altLang="zh-CN" sz="3200" dirty="0">
                <a:latin typeface="Times New Roman" pitchFamily="18" charset="0"/>
                <a:cs typeface="Times New Roman" pitchFamily="18" charset="0"/>
              </a:rPr>
              <a:t>P(r) </a:t>
            </a:r>
            <a:r>
              <a:rPr lang="zh-CN" altLang="en-US" sz="3200" dirty="0">
                <a:latin typeface="Times New Roman" pitchFamily="18" charset="0"/>
                <a:cs typeface="Times New Roman" pitchFamily="18" charset="0"/>
              </a:rPr>
              <a:t>为原始图象的灰度密度函数，</a:t>
            </a:r>
            <a:r>
              <a:rPr lang="en-US" altLang="zh-CN" sz="3200" dirty="0">
                <a:latin typeface="Times New Roman" pitchFamily="18" charset="0"/>
                <a:cs typeface="Times New Roman" pitchFamily="18" charset="0"/>
              </a:rPr>
              <a:t>P(z)</a:t>
            </a:r>
            <a:r>
              <a:rPr lang="zh-CN" altLang="en-US" sz="3200" dirty="0">
                <a:latin typeface="Times New Roman" pitchFamily="18" charset="0"/>
                <a:cs typeface="Times New Roman" pitchFamily="18" charset="0"/>
              </a:rPr>
              <a:t>是期望通过匹配的图象灰度密度函数。对</a:t>
            </a:r>
            <a:r>
              <a:rPr lang="en-US" altLang="zh-CN" sz="3200" dirty="0">
                <a:latin typeface="Times New Roman" pitchFamily="18" charset="0"/>
                <a:cs typeface="Times New Roman" pitchFamily="18" charset="0"/>
              </a:rPr>
              <a:t>P(r) </a:t>
            </a:r>
            <a:r>
              <a:rPr lang="zh-CN" altLang="en-US" sz="3200" dirty="0">
                <a:latin typeface="Times New Roman" pitchFamily="18" charset="0"/>
                <a:cs typeface="Times New Roman" pitchFamily="18" charset="0"/>
              </a:rPr>
              <a:t>及</a:t>
            </a:r>
            <a:r>
              <a:rPr lang="en-US" altLang="zh-CN" sz="3200" dirty="0">
                <a:latin typeface="Times New Roman" pitchFamily="18" charset="0"/>
                <a:cs typeface="Times New Roman" pitchFamily="18" charset="0"/>
              </a:rPr>
              <a:t>P(z) </a:t>
            </a:r>
            <a:r>
              <a:rPr lang="zh-CN" altLang="en-US" sz="3200" dirty="0">
                <a:latin typeface="Times New Roman" pitchFamily="18" charset="0"/>
                <a:cs typeface="Times New Roman" pitchFamily="18" charset="0"/>
              </a:rPr>
              <a:t>作直方图均衡变换，</a:t>
            </a:r>
            <a:r>
              <a:rPr lang="zh-CN" altLang="en-US" sz="3200" b="1" dirty="0">
                <a:solidFill>
                  <a:srgbClr val="0000FF"/>
                </a:solidFill>
                <a:latin typeface="Times New Roman" pitchFamily="18" charset="0"/>
                <a:cs typeface="Times New Roman" pitchFamily="18" charset="0"/>
              </a:rPr>
              <a:t>通过直方图均衡为桥梁，</a:t>
            </a:r>
            <a:r>
              <a:rPr lang="zh-CN" altLang="en-US" sz="3200" dirty="0">
                <a:latin typeface="Times New Roman" pitchFamily="18" charset="0"/>
                <a:cs typeface="Times New Roman" pitchFamily="18" charset="0"/>
              </a:rPr>
              <a:t>实现</a:t>
            </a:r>
            <a:r>
              <a:rPr lang="en-US" altLang="zh-CN" sz="3200" dirty="0">
                <a:latin typeface="Times New Roman" pitchFamily="18" charset="0"/>
                <a:cs typeface="Times New Roman" pitchFamily="18" charset="0"/>
              </a:rPr>
              <a:t>P(r) </a:t>
            </a:r>
            <a:r>
              <a:rPr lang="zh-CN" altLang="en-US" sz="3200" dirty="0">
                <a:latin typeface="Times New Roman" pitchFamily="18" charset="0"/>
                <a:cs typeface="Times New Roman" pitchFamily="18" charset="0"/>
              </a:rPr>
              <a:t>与</a:t>
            </a:r>
            <a:r>
              <a:rPr lang="en-US" altLang="zh-CN" sz="3200" dirty="0">
                <a:latin typeface="Times New Roman" pitchFamily="18" charset="0"/>
                <a:cs typeface="Times New Roman" pitchFamily="18" charset="0"/>
              </a:rPr>
              <a:t>P(z) </a:t>
            </a:r>
            <a:r>
              <a:rPr lang="zh-CN" altLang="en-US" sz="3200" dirty="0">
                <a:latin typeface="Times New Roman" pitchFamily="18" charset="0"/>
                <a:cs typeface="Times New Roman" pitchFamily="18" charset="0"/>
              </a:rPr>
              <a:t>变换。</a:t>
            </a:r>
          </a:p>
        </p:txBody>
      </p:sp>
      <p:cxnSp>
        <p:nvCxnSpPr>
          <p:cNvPr id="5" name="直接箭头连接符 4"/>
          <p:cNvCxnSpPr/>
          <p:nvPr/>
        </p:nvCxnSpPr>
        <p:spPr>
          <a:xfrm flipH="1">
            <a:off x="6660232" y="2884586"/>
            <a:ext cx="427026" cy="3280718"/>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4882">
                                            <p:txEl>
                                              <p:pRg st="0" end="0"/>
                                            </p:txEl>
                                          </p:spTgt>
                                        </p:tgtEl>
                                        <p:attrNameLst>
                                          <p:attrName>style.visibility</p:attrName>
                                        </p:attrNameLst>
                                      </p:cBhvr>
                                      <p:to>
                                        <p:strVal val="visible"/>
                                      </p:to>
                                    </p:set>
                                    <p:animEffect transition="in" filter="wipe(left)">
                                      <p:cBhvr>
                                        <p:cTn id="7" dur="500"/>
                                        <p:tgtEl>
                                          <p:spTgt spid="1648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82" grpId="0" build="p" autoUpdateAnimBg="0"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5"/>
          <p:cNvPicPr>
            <a:picLocks noChangeAspect="1" noChangeArrowheads="1"/>
          </p:cNvPicPr>
          <p:nvPr/>
        </p:nvPicPr>
        <p:blipFill>
          <a:blip r:embed="rId2" cstate="print"/>
          <a:srcRect/>
          <a:stretch>
            <a:fillRect/>
          </a:stretch>
        </p:blipFill>
        <p:spPr bwMode="auto">
          <a:xfrm>
            <a:off x="431800" y="692150"/>
            <a:ext cx="8029575" cy="5522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5"/>
          <p:cNvSpPr txBox="1">
            <a:spLocks noChangeArrowheads="1"/>
          </p:cNvSpPr>
          <p:nvPr/>
        </p:nvSpPr>
        <p:spPr bwMode="auto">
          <a:xfrm>
            <a:off x="3563888" y="260648"/>
            <a:ext cx="2470548" cy="769441"/>
          </a:xfrm>
          <a:prstGeom prst="rect">
            <a:avLst/>
          </a:prstGeom>
          <a:noFill/>
          <a:ln w="9525">
            <a:noFill/>
            <a:miter lim="800000"/>
            <a:headEnd/>
            <a:tailEnd/>
          </a:ln>
        </p:spPr>
        <p:txBody>
          <a:bodyPr wrap="none">
            <a:spAutoFit/>
          </a:bodyPr>
          <a:lstStyle/>
          <a:p>
            <a:r>
              <a:rPr lang="en-US" altLang="zh-CN" sz="4400" b="0" dirty="0" smtClean="0">
                <a:latin typeface="Times New Roman" pitchFamily="18" charset="0"/>
                <a:cs typeface="Times New Roman" pitchFamily="18" charset="0"/>
              </a:rPr>
              <a:t>Procedure</a:t>
            </a:r>
            <a:endParaRPr lang="en-US" altLang="zh-CN" sz="4400" b="0" dirty="0">
              <a:latin typeface="Times New Roman" pitchFamily="18" charset="0"/>
              <a:cs typeface="Times New Roman" pitchFamily="18" charset="0"/>
            </a:endParaRPr>
          </a:p>
        </p:txBody>
      </p:sp>
      <p:sp>
        <p:nvSpPr>
          <p:cNvPr id="125955" name="Text Box 6"/>
          <p:cNvSpPr txBox="1">
            <a:spLocks noChangeArrowheads="1"/>
          </p:cNvSpPr>
          <p:nvPr/>
        </p:nvSpPr>
        <p:spPr bwMode="auto">
          <a:xfrm>
            <a:off x="428596" y="6130373"/>
            <a:ext cx="6625532" cy="584775"/>
          </a:xfrm>
          <a:prstGeom prst="rect">
            <a:avLst/>
          </a:prstGeom>
          <a:noFill/>
          <a:ln w="9525">
            <a:noFill/>
            <a:miter lim="800000"/>
            <a:headEnd/>
            <a:tailEnd/>
          </a:ln>
        </p:spPr>
        <p:txBody>
          <a:bodyPr wrap="none">
            <a:spAutoFit/>
          </a:bodyPr>
          <a:lstStyle/>
          <a:p>
            <a:r>
              <a:rPr lang="en-US" altLang="zh-CN" sz="3200" b="0" dirty="0">
                <a:latin typeface="Times New Roman" pitchFamily="18" charset="0"/>
                <a:cs typeface="Times New Roman" pitchFamily="18" charset="0"/>
              </a:rPr>
              <a:t>See the bottom of the page 99 in detail.</a:t>
            </a:r>
          </a:p>
        </p:txBody>
      </p:sp>
      <p:sp>
        <p:nvSpPr>
          <p:cNvPr id="165895" name="Rectangle 7"/>
          <p:cNvSpPr>
            <a:spLocks noChangeArrowheads="1"/>
          </p:cNvSpPr>
          <p:nvPr/>
        </p:nvSpPr>
        <p:spPr bwMode="auto">
          <a:xfrm>
            <a:off x="373033" y="1028700"/>
            <a:ext cx="7332457" cy="584775"/>
          </a:xfrm>
          <a:prstGeom prst="rect">
            <a:avLst/>
          </a:prstGeom>
          <a:noFill/>
          <a:ln w="9525">
            <a:noFill/>
            <a:miter lim="800000"/>
            <a:headEnd/>
            <a:tailEnd/>
          </a:ln>
        </p:spPr>
        <p:txBody>
          <a:bodyPr wrap="none">
            <a:spAutoFit/>
          </a:bodyPr>
          <a:lstStyle/>
          <a:p>
            <a:pPr eaLnBrk="0" hangingPunct="0"/>
            <a:r>
              <a:rPr lang="en-US" altLang="zh-CN" sz="3200" b="0" dirty="0">
                <a:latin typeface="Times New Roman" pitchFamily="18" charset="0"/>
                <a:ea typeface="华文中宋" pitchFamily="2" charset="-122"/>
                <a:cs typeface="Times New Roman" pitchFamily="18" charset="0"/>
              </a:rPr>
              <a:t>1. Obtain the histogram of the given image.</a:t>
            </a:r>
          </a:p>
        </p:txBody>
      </p:sp>
      <p:sp>
        <p:nvSpPr>
          <p:cNvPr id="165896" name="Rectangle 8"/>
          <p:cNvSpPr>
            <a:spLocks noChangeArrowheads="1"/>
          </p:cNvSpPr>
          <p:nvPr/>
        </p:nvSpPr>
        <p:spPr bwMode="auto">
          <a:xfrm>
            <a:off x="357158" y="1468438"/>
            <a:ext cx="8491427" cy="584775"/>
          </a:xfrm>
          <a:prstGeom prst="rect">
            <a:avLst/>
          </a:prstGeom>
          <a:noFill/>
          <a:ln w="9525">
            <a:noFill/>
            <a:miter lim="800000"/>
            <a:headEnd/>
            <a:tailEnd/>
          </a:ln>
        </p:spPr>
        <p:txBody>
          <a:bodyPr wrap="none">
            <a:spAutoFit/>
          </a:bodyPr>
          <a:lstStyle/>
          <a:p>
            <a:pPr eaLnBrk="0" hangingPunct="0"/>
            <a:r>
              <a:rPr lang="en-US" altLang="zh-CN" sz="3200" b="0" dirty="0">
                <a:latin typeface="Times New Roman" pitchFamily="18" charset="0"/>
                <a:ea typeface="华文中宋" pitchFamily="2" charset="-122"/>
                <a:cs typeface="Times New Roman" pitchFamily="18" charset="0"/>
              </a:rPr>
              <a:t>2. </a:t>
            </a:r>
            <a:r>
              <a:rPr lang="en-US" altLang="zh-CN" sz="3200" b="0" dirty="0" err="1">
                <a:latin typeface="Times New Roman" pitchFamily="18" charset="0"/>
                <a:ea typeface="华文中宋" pitchFamily="2" charset="-122"/>
                <a:cs typeface="Times New Roman" pitchFamily="18" charset="0"/>
              </a:rPr>
              <a:t>Precompute</a:t>
            </a:r>
            <a:r>
              <a:rPr lang="en-US" altLang="zh-CN" sz="3200" b="0" dirty="0">
                <a:latin typeface="Times New Roman" pitchFamily="18" charset="0"/>
                <a:ea typeface="华文中宋" pitchFamily="2" charset="-122"/>
                <a:cs typeface="Times New Roman" pitchFamily="18" charset="0"/>
              </a:rPr>
              <a:t> a mapped level </a:t>
            </a:r>
            <a:r>
              <a:rPr lang="en-US" altLang="zh-CN" sz="3200" b="0" i="1" dirty="0" err="1">
                <a:latin typeface="Times New Roman" pitchFamily="18" charset="0"/>
                <a:ea typeface="华文中宋" pitchFamily="2" charset="-122"/>
                <a:cs typeface="Times New Roman" pitchFamily="18" charset="0"/>
              </a:rPr>
              <a:t>s</a:t>
            </a:r>
            <a:r>
              <a:rPr lang="en-US" altLang="zh-CN" sz="3200" b="0" i="1" baseline="-25000" dirty="0" err="1">
                <a:latin typeface="Times New Roman" pitchFamily="18" charset="0"/>
                <a:ea typeface="华文中宋" pitchFamily="2" charset="-122"/>
                <a:cs typeface="Times New Roman" pitchFamily="18" charset="0"/>
              </a:rPr>
              <a:t>k</a:t>
            </a:r>
            <a:r>
              <a:rPr lang="en-US" altLang="zh-CN" sz="3200" b="0" baseline="-25000" dirty="0">
                <a:latin typeface="Times New Roman" pitchFamily="18" charset="0"/>
                <a:ea typeface="华文中宋" pitchFamily="2" charset="-122"/>
                <a:cs typeface="Times New Roman" pitchFamily="18" charset="0"/>
              </a:rPr>
              <a:t> </a:t>
            </a:r>
            <a:r>
              <a:rPr lang="en-US" altLang="zh-CN" sz="3200" b="0" dirty="0">
                <a:latin typeface="Times New Roman" pitchFamily="18" charset="0"/>
                <a:ea typeface="华文中宋" pitchFamily="2" charset="-122"/>
                <a:cs typeface="Times New Roman" pitchFamily="18" charset="0"/>
              </a:rPr>
              <a:t> for each level </a:t>
            </a:r>
            <a:r>
              <a:rPr lang="en-US" altLang="zh-CN" sz="3200" b="0" i="1" dirty="0" err="1">
                <a:latin typeface="Times New Roman" pitchFamily="18" charset="0"/>
                <a:ea typeface="华文中宋" pitchFamily="2" charset="-122"/>
                <a:cs typeface="Times New Roman" pitchFamily="18" charset="0"/>
              </a:rPr>
              <a:t>r</a:t>
            </a:r>
            <a:r>
              <a:rPr lang="en-US" altLang="zh-CN" sz="3200" b="0" i="1" baseline="-25000" dirty="0" err="1">
                <a:latin typeface="Times New Roman" pitchFamily="18" charset="0"/>
                <a:ea typeface="华文中宋" pitchFamily="2" charset="-122"/>
                <a:cs typeface="Times New Roman" pitchFamily="18" charset="0"/>
              </a:rPr>
              <a:t>k</a:t>
            </a:r>
            <a:r>
              <a:rPr lang="en-US" altLang="zh-CN" sz="3200" b="0" baseline="-25000" dirty="0">
                <a:latin typeface="Times New Roman" pitchFamily="18" charset="0"/>
                <a:ea typeface="华文中宋" pitchFamily="2" charset="-122"/>
                <a:cs typeface="Times New Roman" pitchFamily="18" charset="0"/>
              </a:rPr>
              <a:t> </a:t>
            </a:r>
            <a:r>
              <a:rPr lang="en-US" altLang="zh-CN" sz="3200" b="0" dirty="0">
                <a:latin typeface="Times New Roman" pitchFamily="18" charset="0"/>
                <a:ea typeface="华文中宋" pitchFamily="2" charset="-122"/>
                <a:cs typeface="Times New Roman" pitchFamily="18" charset="0"/>
              </a:rPr>
              <a:t>.</a:t>
            </a:r>
          </a:p>
        </p:txBody>
      </p:sp>
      <p:sp>
        <p:nvSpPr>
          <p:cNvPr id="165897" name="Rectangle 9"/>
          <p:cNvSpPr>
            <a:spLocks noChangeArrowheads="1"/>
          </p:cNvSpPr>
          <p:nvPr/>
        </p:nvSpPr>
        <p:spPr bwMode="auto">
          <a:xfrm>
            <a:off x="357158" y="1860550"/>
            <a:ext cx="10493422" cy="1077218"/>
          </a:xfrm>
          <a:prstGeom prst="rect">
            <a:avLst/>
          </a:prstGeom>
          <a:noFill/>
          <a:ln w="9525">
            <a:noFill/>
            <a:miter lim="800000"/>
            <a:headEnd/>
            <a:tailEnd/>
          </a:ln>
        </p:spPr>
        <p:txBody>
          <a:bodyPr wrap="square">
            <a:spAutoFit/>
          </a:bodyPr>
          <a:lstStyle/>
          <a:p>
            <a:pPr eaLnBrk="0" hangingPunct="0"/>
            <a:r>
              <a:rPr lang="en-US" altLang="en-US" sz="3200" b="0" dirty="0">
                <a:latin typeface="Times New Roman" pitchFamily="18" charset="0"/>
                <a:ea typeface="华文中宋" pitchFamily="2" charset="-122"/>
                <a:cs typeface="Times New Roman" pitchFamily="18" charset="0"/>
              </a:rPr>
              <a:t>3. Obtain the transformation function </a:t>
            </a:r>
            <a:r>
              <a:rPr lang="en-US" altLang="en-US" sz="3200" b="0" i="1" dirty="0">
                <a:latin typeface="Times New Roman" pitchFamily="18" charset="0"/>
                <a:ea typeface="华文中宋" pitchFamily="2" charset="-122"/>
                <a:cs typeface="Times New Roman" pitchFamily="18" charset="0"/>
              </a:rPr>
              <a:t>G </a:t>
            </a:r>
            <a:r>
              <a:rPr lang="en-US" altLang="en-US" sz="3200" b="0" dirty="0">
                <a:latin typeface="Times New Roman" pitchFamily="18" charset="0"/>
                <a:ea typeface="华文中宋" pitchFamily="2" charset="-122"/>
                <a:cs typeface="Times New Roman" pitchFamily="18" charset="0"/>
              </a:rPr>
              <a:t>from </a:t>
            </a:r>
            <a:r>
              <a:rPr lang="en-US" altLang="en-US" sz="3200" b="0" dirty="0" smtClean="0">
                <a:latin typeface="Times New Roman" pitchFamily="18" charset="0"/>
                <a:ea typeface="华文中宋" pitchFamily="2" charset="-122"/>
                <a:cs typeface="Times New Roman" pitchFamily="18" charset="0"/>
              </a:rPr>
              <a:t>the</a:t>
            </a:r>
          </a:p>
          <a:p>
            <a:pPr eaLnBrk="0" hangingPunct="0"/>
            <a:r>
              <a:rPr lang="en-US" altLang="en-US" sz="3200" b="0" dirty="0" smtClean="0">
                <a:latin typeface="Times New Roman" pitchFamily="18" charset="0"/>
                <a:ea typeface="华文中宋" pitchFamily="2" charset="-122"/>
                <a:cs typeface="Times New Roman" pitchFamily="18" charset="0"/>
              </a:rPr>
              <a:t> </a:t>
            </a:r>
            <a:r>
              <a:rPr lang="en-US" altLang="en-US" sz="3200" b="0" dirty="0">
                <a:latin typeface="Times New Roman" pitchFamily="18" charset="0"/>
                <a:ea typeface="华文中宋" pitchFamily="2" charset="-122"/>
                <a:cs typeface="Times New Roman" pitchFamily="18" charset="0"/>
              </a:rPr>
              <a:t>given</a:t>
            </a:r>
            <a:r>
              <a:rPr lang="en-US" altLang="zh-CN" sz="3200" b="0" dirty="0">
                <a:latin typeface="Times New Roman" pitchFamily="18" charset="0"/>
                <a:ea typeface="华文中宋" pitchFamily="2" charset="-122"/>
                <a:cs typeface="Times New Roman" pitchFamily="18" charset="0"/>
              </a:rPr>
              <a:t> </a:t>
            </a:r>
            <a:r>
              <a:rPr lang="en-US" altLang="zh-CN" sz="3200" b="0" i="1" dirty="0" err="1">
                <a:latin typeface="Times New Roman" pitchFamily="18" charset="0"/>
                <a:ea typeface="华文中宋" pitchFamily="2" charset="-122"/>
                <a:cs typeface="Times New Roman" pitchFamily="18" charset="0"/>
              </a:rPr>
              <a:t>p</a:t>
            </a:r>
            <a:r>
              <a:rPr lang="en-US" altLang="zh-CN" sz="3200" b="0" i="1" baseline="-25000" dirty="0" err="1">
                <a:latin typeface="Times New Roman" pitchFamily="18" charset="0"/>
                <a:ea typeface="华文中宋" pitchFamily="2" charset="-122"/>
                <a:cs typeface="Times New Roman" pitchFamily="18" charset="0"/>
              </a:rPr>
              <a:t>z</a:t>
            </a:r>
            <a:r>
              <a:rPr lang="en-US" altLang="zh-CN" sz="3200" b="0" dirty="0">
                <a:latin typeface="Times New Roman" pitchFamily="18" charset="0"/>
                <a:ea typeface="华文中宋" pitchFamily="2" charset="-122"/>
                <a:cs typeface="Times New Roman" pitchFamily="18" charset="0"/>
              </a:rPr>
              <a:t>(</a:t>
            </a:r>
            <a:r>
              <a:rPr lang="en-US" altLang="zh-CN" sz="3200" b="0" i="1" dirty="0">
                <a:latin typeface="Times New Roman" pitchFamily="18" charset="0"/>
                <a:ea typeface="华文中宋" pitchFamily="2" charset="-122"/>
                <a:cs typeface="Times New Roman" pitchFamily="18" charset="0"/>
              </a:rPr>
              <a:t>z</a:t>
            </a:r>
            <a:r>
              <a:rPr lang="en-US" altLang="zh-CN" sz="3200" b="0" dirty="0">
                <a:latin typeface="Times New Roman" pitchFamily="18" charset="0"/>
                <a:ea typeface="华文中宋" pitchFamily="2" charset="-122"/>
                <a:cs typeface="Times New Roman" pitchFamily="18" charset="0"/>
              </a:rPr>
              <a:t>) </a:t>
            </a:r>
          </a:p>
        </p:txBody>
      </p:sp>
      <p:sp>
        <p:nvSpPr>
          <p:cNvPr id="165898" name="Rectangle 10"/>
          <p:cNvSpPr>
            <a:spLocks noChangeArrowheads="1"/>
          </p:cNvSpPr>
          <p:nvPr/>
        </p:nvSpPr>
        <p:spPr bwMode="auto">
          <a:xfrm>
            <a:off x="357158" y="2786058"/>
            <a:ext cx="10707736" cy="1077218"/>
          </a:xfrm>
          <a:prstGeom prst="rect">
            <a:avLst/>
          </a:prstGeom>
          <a:noFill/>
          <a:ln w="9525">
            <a:noFill/>
            <a:miter lim="800000"/>
            <a:headEnd/>
            <a:tailEnd/>
          </a:ln>
        </p:spPr>
        <p:txBody>
          <a:bodyPr wrap="square">
            <a:spAutoFit/>
          </a:bodyPr>
          <a:lstStyle/>
          <a:p>
            <a:pPr eaLnBrk="0" hangingPunct="0"/>
            <a:r>
              <a:rPr lang="en-US" altLang="en-US" sz="3200" b="0" dirty="0">
                <a:latin typeface="Times New Roman" pitchFamily="18" charset="0"/>
                <a:ea typeface="华文中宋" pitchFamily="2" charset="-122"/>
                <a:cs typeface="Times New Roman" pitchFamily="18" charset="0"/>
              </a:rPr>
              <a:t>4. </a:t>
            </a:r>
            <a:r>
              <a:rPr lang="en-US" altLang="en-US" sz="3200" b="0" dirty="0" err="1">
                <a:latin typeface="Times New Roman" pitchFamily="18" charset="0"/>
                <a:ea typeface="华文中宋" pitchFamily="2" charset="-122"/>
                <a:cs typeface="Times New Roman" pitchFamily="18" charset="0"/>
              </a:rPr>
              <a:t>Precompute</a:t>
            </a:r>
            <a:r>
              <a:rPr lang="en-US" altLang="zh-CN" sz="3200" b="0" dirty="0">
                <a:latin typeface="Times New Roman" pitchFamily="18" charset="0"/>
                <a:ea typeface="华文中宋" pitchFamily="2" charset="-122"/>
                <a:cs typeface="Times New Roman" pitchFamily="18" charset="0"/>
              </a:rPr>
              <a:t> </a:t>
            </a:r>
            <a:r>
              <a:rPr lang="en-US" altLang="zh-CN" sz="3200" b="0" i="1" dirty="0" err="1">
                <a:latin typeface="Times New Roman" pitchFamily="18" charset="0"/>
                <a:ea typeface="华文中宋" pitchFamily="2" charset="-122"/>
                <a:cs typeface="Times New Roman" pitchFamily="18" charset="0"/>
              </a:rPr>
              <a:t>z</a:t>
            </a:r>
            <a:r>
              <a:rPr lang="en-US" altLang="zh-CN" sz="3200" b="0" i="1" baseline="-25000" dirty="0" err="1">
                <a:latin typeface="Times New Roman" pitchFamily="18" charset="0"/>
                <a:ea typeface="华文中宋" pitchFamily="2" charset="-122"/>
                <a:cs typeface="Times New Roman" pitchFamily="18" charset="0"/>
              </a:rPr>
              <a:t>k</a:t>
            </a:r>
            <a:r>
              <a:rPr lang="en-US" altLang="zh-CN" sz="3200" b="0" dirty="0">
                <a:latin typeface="Times New Roman" pitchFamily="18" charset="0"/>
                <a:ea typeface="华文中宋" pitchFamily="2" charset="-122"/>
                <a:cs typeface="Times New Roman" pitchFamily="18" charset="0"/>
              </a:rPr>
              <a:t>  for each value of </a:t>
            </a:r>
            <a:r>
              <a:rPr lang="en-US" altLang="zh-CN" sz="3200" b="0" i="1" dirty="0" err="1">
                <a:latin typeface="Times New Roman" pitchFamily="18" charset="0"/>
                <a:ea typeface="华文中宋" pitchFamily="2" charset="-122"/>
                <a:cs typeface="Times New Roman" pitchFamily="18" charset="0"/>
              </a:rPr>
              <a:t>s</a:t>
            </a:r>
            <a:r>
              <a:rPr lang="en-US" altLang="zh-CN" sz="3200" b="0" i="1" baseline="-25000" dirty="0" err="1">
                <a:latin typeface="Times New Roman" pitchFamily="18" charset="0"/>
                <a:ea typeface="华文中宋" pitchFamily="2" charset="-122"/>
                <a:cs typeface="Times New Roman" pitchFamily="18" charset="0"/>
              </a:rPr>
              <a:t>k</a:t>
            </a:r>
            <a:r>
              <a:rPr lang="en-US" altLang="zh-CN" sz="3200" b="0" baseline="-25000" dirty="0">
                <a:latin typeface="Times New Roman" pitchFamily="18" charset="0"/>
                <a:ea typeface="华文中宋" pitchFamily="2" charset="-122"/>
                <a:cs typeface="Times New Roman" pitchFamily="18" charset="0"/>
              </a:rPr>
              <a:t> </a:t>
            </a:r>
            <a:r>
              <a:rPr lang="en-US" altLang="zh-CN" sz="3200" b="0" dirty="0">
                <a:latin typeface="Times New Roman" pitchFamily="18" charset="0"/>
                <a:ea typeface="华文中宋" pitchFamily="2" charset="-122"/>
                <a:cs typeface="Times New Roman" pitchFamily="18" charset="0"/>
              </a:rPr>
              <a:t>using the </a:t>
            </a:r>
            <a:endParaRPr lang="en-US" altLang="zh-CN" sz="3200" b="0" dirty="0" smtClean="0">
              <a:latin typeface="Times New Roman" pitchFamily="18" charset="0"/>
              <a:ea typeface="华文中宋" pitchFamily="2" charset="-122"/>
              <a:cs typeface="Times New Roman" pitchFamily="18" charset="0"/>
            </a:endParaRPr>
          </a:p>
          <a:p>
            <a:pPr eaLnBrk="0" hangingPunct="0"/>
            <a:r>
              <a:rPr lang="en-US" altLang="zh-CN" sz="3200" b="0" dirty="0" smtClean="0">
                <a:latin typeface="Times New Roman" pitchFamily="18" charset="0"/>
                <a:ea typeface="华文中宋" pitchFamily="2" charset="-122"/>
                <a:cs typeface="Times New Roman" pitchFamily="18" charset="0"/>
              </a:rPr>
              <a:t>iterative </a:t>
            </a:r>
            <a:r>
              <a:rPr lang="en-US" altLang="zh-CN" sz="3200" b="0" dirty="0">
                <a:latin typeface="Times New Roman" pitchFamily="18" charset="0"/>
                <a:ea typeface="华文中宋" pitchFamily="2" charset="-122"/>
                <a:cs typeface="Times New Roman" pitchFamily="18" charset="0"/>
              </a:rPr>
              <a:t>scheme</a:t>
            </a:r>
          </a:p>
        </p:txBody>
      </p:sp>
      <p:sp>
        <p:nvSpPr>
          <p:cNvPr id="165899" name="Rectangle 11"/>
          <p:cNvSpPr>
            <a:spLocks noChangeArrowheads="1"/>
          </p:cNvSpPr>
          <p:nvPr/>
        </p:nvSpPr>
        <p:spPr bwMode="auto">
          <a:xfrm>
            <a:off x="357158" y="3660537"/>
            <a:ext cx="8786842" cy="2554545"/>
          </a:xfrm>
          <a:prstGeom prst="rect">
            <a:avLst/>
          </a:prstGeom>
          <a:noFill/>
          <a:ln w="9525">
            <a:noFill/>
            <a:miter lim="800000"/>
            <a:headEnd/>
            <a:tailEnd/>
          </a:ln>
        </p:spPr>
        <p:txBody>
          <a:bodyPr wrap="square">
            <a:spAutoFit/>
          </a:bodyPr>
          <a:lstStyle/>
          <a:p>
            <a:pPr eaLnBrk="0" hangingPunct="0"/>
            <a:r>
              <a:rPr lang="en-US" altLang="en-US" sz="3200" b="0" dirty="0">
                <a:latin typeface="Times New Roman" pitchFamily="18" charset="0"/>
                <a:ea typeface="华文中宋" pitchFamily="2" charset="-122"/>
                <a:cs typeface="Times New Roman" pitchFamily="18" charset="0"/>
              </a:rPr>
              <a:t>5. </a:t>
            </a:r>
            <a:r>
              <a:rPr lang="en-US" altLang="zh-CN" sz="3200" b="0" dirty="0">
                <a:latin typeface="Times New Roman" pitchFamily="18" charset="0"/>
                <a:ea typeface="华文中宋" pitchFamily="2" charset="-122"/>
                <a:cs typeface="Times New Roman" pitchFamily="18" charset="0"/>
              </a:rPr>
              <a:t>For each pixel in the original image, if the value of that pixel is </a:t>
            </a:r>
            <a:r>
              <a:rPr lang="en-US" altLang="zh-CN" sz="3200" b="0" i="1" dirty="0" err="1">
                <a:latin typeface="Times New Roman" pitchFamily="18" charset="0"/>
                <a:ea typeface="华文中宋" pitchFamily="2" charset="-122"/>
                <a:cs typeface="Times New Roman" pitchFamily="18" charset="0"/>
              </a:rPr>
              <a:t>r</a:t>
            </a:r>
            <a:r>
              <a:rPr lang="en-US" altLang="zh-CN" sz="3200" b="0" i="1" baseline="-25000" dirty="0" err="1">
                <a:latin typeface="Times New Roman" pitchFamily="18" charset="0"/>
                <a:ea typeface="华文中宋" pitchFamily="2" charset="-122"/>
                <a:cs typeface="Times New Roman" pitchFamily="18" charset="0"/>
              </a:rPr>
              <a:t>k</a:t>
            </a:r>
            <a:r>
              <a:rPr lang="en-US" altLang="zh-CN" sz="3200" b="0" dirty="0">
                <a:latin typeface="Times New Roman" pitchFamily="18" charset="0"/>
                <a:ea typeface="华文中宋" pitchFamily="2" charset="-122"/>
                <a:cs typeface="Times New Roman" pitchFamily="18" charset="0"/>
              </a:rPr>
              <a:t>, map this value to its corresponding level </a:t>
            </a:r>
            <a:r>
              <a:rPr lang="en-US" altLang="zh-CN" sz="3200" b="0" i="1" dirty="0" err="1">
                <a:latin typeface="Times New Roman" pitchFamily="18" charset="0"/>
                <a:ea typeface="华文中宋" pitchFamily="2" charset="-122"/>
                <a:cs typeface="Times New Roman" pitchFamily="18" charset="0"/>
              </a:rPr>
              <a:t>s</a:t>
            </a:r>
            <a:r>
              <a:rPr lang="en-US" altLang="zh-CN" sz="3200" b="0" i="1" baseline="-25000" dirty="0" err="1">
                <a:latin typeface="Times New Roman" pitchFamily="18" charset="0"/>
                <a:ea typeface="华文中宋" pitchFamily="2" charset="-122"/>
                <a:cs typeface="Times New Roman" pitchFamily="18" charset="0"/>
              </a:rPr>
              <a:t>k</a:t>
            </a:r>
            <a:r>
              <a:rPr lang="en-US" altLang="zh-CN" sz="3200" b="0" dirty="0">
                <a:latin typeface="Times New Roman" pitchFamily="18" charset="0"/>
                <a:ea typeface="华文中宋" pitchFamily="2" charset="-122"/>
                <a:cs typeface="Times New Roman" pitchFamily="18" charset="0"/>
              </a:rPr>
              <a:t>; then map level </a:t>
            </a:r>
            <a:r>
              <a:rPr lang="en-US" altLang="zh-CN" sz="3200" b="0" i="1" dirty="0" err="1">
                <a:latin typeface="Times New Roman" pitchFamily="18" charset="0"/>
                <a:ea typeface="华文中宋" pitchFamily="2" charset="-122"/>
                <a:cs typeface="Times New Roman" pitchFamily="18" charset="0"/>
              </a:rPr>
              <a:t>s</a:t>
            </a:r>
            <a:r>
              <a:rPr lang="en-US" altLang="zh-CN" sz="3200" b="0" i="1" baseline="-25000" dirty="0" err="1">
                <a:latin typeface="Times New Roman" pitchFamily="18" charset="0"/>
                <a:ea typeface="华文中宋" pitchFamily="2" charset="-122"/>
                <a:cs typeface="Times New Roman" pitchFamily="18" charset="0"/>
              </a:rPr>
              <a:t>k</a:t>
            </a:r>
            <a:r>
              <a:rPr lang="en-US" altLang="zh-CN" sz="3200" b="0" i="1" baseline="-25000" dirty="0">
                <a:latin typeface="Times New Roman" pitchFamily="18" charset="0"/>
                <a:ea typeface="华文中宋" pitchFamily="2" charset="-122"/>
                <a:cs typeface="Times New Roman" pitchFamily="18" charset="0"/>
              </a:rPr>
              <a:t> </a:t>
            </a:r>
            <a:r>
              <a:rPr lang="en-US" altLang="zh-CN" sz="3200" b="0" dirty="0">
                <a:latin typeface="Times New Roman" pitchFamily="18" charset="0"/>
                <a:ea typeface="华文中宋" pitchFamily="2" charset="-122"/>
                <a:cs typeface="Times New Roman" pitchFamily="18" charset="0"/>
              </a:rPr>
              <a:t> into the final level </a:t>
            </a:r>
            <a:r>
              <a:rPr lang="en-US" altLang="zh-CN" sz="3200" b="0" i="1" dirty="0" err="1">
                <a:latin typeface="Times New Roman" pitchFamily="18" charset="0"/>
                <a:ea typeface="华文中宋" pitchFamily="2" charset="-122"/>
                <a:cs typeface="Times New Roman" pitchFamily="18" charset="0"/>
              </a:rPr>
              <a:t>z</a:t>
            </a:r>
            <a:r>
              <a:rPr lang="en-US" altLang="zh-CN" sz="3200" b="0" i="1" baseline="-25000" dirty="0" err="1">
                <a:latin typeface="Times New Roman" pitchFamily="18" charset="0"/>
                <a:ea typeface="华文中宋" pitchFamily="2" charset="-122"/>
                <a:cs typeface="Times New Roman" pitchFamily="18" charset="0"/>
              </a:rPr>
              <a:t>k</a:t>
            </a:r>
            <a:r>
              <a:rPr lang="en-US" altLang="zh-CN" sz="3200" b="0" baseline="-25000" dirty="0">
                <a:latin typeface="Times New Roman" pitchFamily="18" charset="0"/>
                <a:ea typeface="华文中宋" pitchFamily="2" charset="-122"/>
                <a:cs typeface="Times New Roman" pitchFamily="18" charset="0"/>
              </a:rPr>
              <a:t> </a:t>
            </a:r>
            <a:r>
              <a:rPr lang="en-US" altLang="zh-CN" sz="3200" b="0" dirty="0">
                <a:latin typeface="Times New Roman" pitchFamily="18" charset="0"/>
                <a:ea typeface="华文中宋" pitchFamily="2" charset="-122"/>
                <a:cs typeface="Times New Roman" pitchFamily="18" charset="0"/>
              </a:rPr>
              <a:t>. Use the </a:t>
            </a:r>
            <a:r>
              <a:rPr lang="en-US" altLang="zh-CN" sz="3200" b="0" dirty="0" err="1">
                <a:latin typeface="Times New Roman" pitchFamily="18" charset="0"/>
                <a:ea typeface="华文中宋" pitchFamily="2" charset="-122"/>
                <a:cs typeface="Times New Roman" pitchFamily="18" charset="0"/>
              </a:rPr>
              <a:t>precomputed</a:t>
            </a:r>
            <a:r>
              <a:rPr lang="en-US" altLang="zh-CN" sz="3200" b="0" dirty="0">
                <a:latin typeface="Times New Roman" pitchFamily="18" charset="0"/>
                <a:ea typeface="华文中宋" pitchFamily="2" charset="-122"/>
                <a:cs typeface="Times New Roman" pitchFamily="18" charset="0"/>
              </a:rPr>
              <a:t> values from Steps (2) and (4) for these mappings.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5895"/>
                                        </p:tgtEl>
                                        <p:attrNameLst>
                                          <p:attrName>style.visibility</p:attrName>
                                        </p:attrNameLst>
                                      </p:cBhvr>
                                      <p:to>
                                        <p:strVal val="visible"/>
                                      </p:to>
                                    </p:set>
                                    <p:animEffect transition="in" filter="dissolve">
                                      <p:cBhvr>
                                        <p:cTn id="7" dur="500"/>
                                        <p:tgtEl>
                                          <p:spTgt spid="1658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5896"/>
                                        </p:tgtEl>
                                        <p:attrNameLst>
                                          <p:attrName>style.visibility</p:attrName>
                                        </p:attrNameLst>
                                      </p:cBhvr>
                                      <p:to>
                                        <p:strVal val="visible"/>
                                      </p:to>
                                    </p:set>
                                    <p:animEffect transition="in" filter="dissolve">
                                      <p:cBhvr>
                                        <p:cTn id="12" dur="500"/>
                                        <p:tgtEl>
                                          <p:spTgt spid="16589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5897"/>
                                        </p:tgtEl>
                                        <p:attrNameLst>
                                          <p:attrName>style.visibility</p:attrName>
                                        </p:attrNameLst>
                                      </p:cBhvr>
                                      <p:to>
                                        <p:strVal val="visible"/>
                                      </p:to>
                                    </p:set>
                                    <p:animEffect transition="in" filter="dissolve">
                                      <p:cBhvr>
                                        <p:cTn id="17" dur="500"/>
                                        <p:tgtEl>
                                          <p:spTgt spid="16589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5898">
                                            <p:txEl>
                                              <p:pRg st="0" end="0"/>
                                            </p:txEl>
                                          </p:spTgt>
                                        </p:tgtEl>
                                        <p:attrNameLst>
                                          <p:attrName>style.visibility</p:attrName>
                                        </p:attrNameLst>
                                      </p:cBhvr>
                                      <p:to>
                                        <p:strVal val="visible"/>
                                      </p:to>
                                    </p:set>
                                    <p:animEffect transition="in" filter="dissolve">
                                      <p:cBhvr>
                                        <p:cTn id="22" dur="500"/>
                                        <p:tgtEl>
                                          <p:spTgt spid="16589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5898">
                                            <p:txEl>
                                              <p:pRg st="1" end="1"/>
                                            </p:txEl>
                                          </p:spTgt>
                                        </p:tgtEl>
                                        <p:attrNameLst>
                                          <p:attrName>style.visibility</p:attrName>
                                        </p:attrNameLst>
                                      </p:cBhvr>
                                      <p:to>
                                        <p:strVal val="visible"/>
                                      </p:to>
                                    </p:set>
                                    <p:animEffect transition="in" filter="dissolve">
                                      <p:cBhvr>
                                        <p:cTn id="27" dur="500"/>
                                        <p:tgtEl>
                                          <p:spTgt spid="16589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5899"/>
                                        </p:tgtEl>
                                        <p:attrNameLst>
                                          <p:attrName>style.visibility</p:attrName>
                                        </p:attrNameLst>
                                      </p:cBhvr>
                                      <p:to>
                                        <p:strVal val="visible"/>
                                      </p:to>
                                    </p:set>
                                    <p:animEffect transition="in" filter="dissolve">
                                      <p:cBhvr>
                                        <p:cTn id="32" dur="500"/>
                                        <p:tgtEl>
                                          <p:spTgt spid="165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5" grpId="0"/>
      <p:bldP spid="165896" grpId="0"/>
      <p:bldP spid="165897" grpId="0"/>
      <p:bldP spid="16589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4"/>
          <p:cNvSpPr txBox="1">
            <a:spLocks noChangeArrowheads="1"/>
          </p:cNvSpPr>
          <p:nvPr/>
        </p:nvSpPr>
        <p:spPr bwMode="auto">
          <a:xfrm>
            <a:off x="3347864" y="0"/>
            <a:ext cx="3020379" cy="769441"/>
          </a:xfrm>
          <a:prstGeom prst="rect">
            <a:avLst/>
          </a:prstGeom>
          <a:noFill/>
          <a:ln w="9525">
            <a:noFill/>
            <a:miter lim="800000"/>
            <a:headEnd/>
            <a:tailEnd/>
          </a:ln>
        </p:spPr>
        <p:txBody>
          <a:bodyPr wrap="none">
            <a:spAutoFit/>
          </a:bodyPr>
          <a:lstStyle/>
          <a:p>
            <a:r>
              <a:rPr lang="en-US" altLang="zh-CN" sz="4400" b="0" dirty="0" smtClean="0">
                <a:latin typeface="Times New Roman" pitchFamily="18" charset="0"/>
                <a:cs typeface="Times New Roman" pitchFamily="18" charset="0"/>
              </a:rPr>
              <a:t>An Example</a:t>
            </a:r>
            <a:endParaRPr lang="en-US" altLang="zh-CN" sz="4400" b="0" dirty="0">
              <a:latin typeface="Times New Roman" pitchFamily="18" charset="0"/>
              <a:cs typeface="Times New Roman" pitchFamily="18" charset="0"/>
            </a:endParaRPr>
          </a:p>
        </p:txBody>
      </p:sp>
      <p:sp>
        <p:nvSpPr>
          <p:cNvPr id="126979" name="Text Box 5"/>
          <p:cNvSpPr txBox="1">
            <a:spLocks noChangeArrowheads="1"/>
          </p:cNvSpPr>
          <p:nvPr/>
        </p:nvSpPr>
        <p:spPr bwMode="auto">
          <a:xfrm>
            <a:off x="519113" y="768350"/>
            <a:ext cx="8085137" cy="1077218"/>
          </a:xfrm>
          <a:prstGeom prst="rect">
            <a:avLst/>
          </a:prstGeom>
          <a:noFill/>
          <a:ln w="9525">
            <a:noFill/>
            <a:miter lim="800000"/>
            <a:headEnd/>
            <a:tailEnd/>
          </a:ln>
        </p:spPr>
        <p:txBody>
          <a:bodyPr>
            <a:spAutoFit/>
          </a:bodyPr>
          <a:lstStyle/>
          <a:p>
            <a:r>
              <a:rPr lang="en-US" altLang="zh-CN" sz="3200" b="0" dirty="0">
                <a:latin typeface="Times New Roman" pitchFamily="18" charset="0"/>
                <a:cs typeface="Times New Roman" pitchFamily="18" charset="0"/>
              </a:rPr>
              <a:t>The following table is the gray-level distribution of original image (the size of it  is 64</a:t>
            </a:r>
            <a:r>
              <a:rPr lang="en-US" altLang="zh-CN" sz="3200" b="0" dirty="0">
                <a:latin typeface="Times New Roman" pitchFamily="18" charset="0"/>
                <a:cs typeface="Times New Roman" pitchFamily="18" charset="0"/>
                <a:sym typeface="Symbol" pitchFamily="18" charset="2"/>
              </a:rPr>
              <a:t>64)</a:t>
            </a:r>
          </a:p>
        </p:txBody>
      </p:sp>
      <p:pic>
        <p:nvPicPr>
          <p:cNvPr id="126980" name="Picture 6" descr="1"/>
          <p:cNvPicPr>
            <a:picLocks noChangeAspect="1" noChangeArrowheads="1"/>
          </p:cNvPicPr>
          <p:nvPr/>
        </p:nvPicPr>
        <p:blipFill>
          <a:blip r:embed="rId2" cstate="print">
            <a:grayscl/>
          </a:blip>
          <a:srcRect l="21440" t="28496" r="16081" b="49202"/>
          <a:stretch>
            <a:fillRect/>
          </a:stretch>
        </p:blipFill>
        <p:spPr bwMode="auto">
          <a:xfrm>
            <a:off x="215900" y="1808163"/>
            <a:ext cx="8677275" cy="426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4" descr="1"/>
          <p:cNvPicPr>
            <a:picLocks noChangeAspect="1" noChangeArrowheads="1"/>
          </p:cNvPicPr>
          <p:nvPr/>
        </p:nvPicPr>
        <p:blipFill>
          <a:blip r:embed="rId2" cstate="print"/>
          <a:srcRect l="32794" t="53703" r="28378" b="23787"/>
          <a:stretch>
            <a:fillRect/>
          </a:stretch>
        </p:blipFill>
        <p:spPr bwMode="auto">
          <a:xfrm>
            <a:off x="1187624" y="1397000"/>
            <a:ext cx="6840538" cy="5461000"/>
          </a:xfrm>
          <a:prstGeom prst="rect">
            <a:avLst/>
          </a:prstGeom>
          <a:noFill/>
          <a:ln w="9525">
            <a:noFill/>
            <a:miter lim="800000"/>
            <a:headEnd/>
            <a:tailEnd/>
          </a:ln>
        </p:spPr>
      </p:pic>
      <p:sp>
        <p:nvSpPr>
          <p:cNvPr id="128003" name="Text Box 5"/>
          <p:cNvSpPr txBox="1">
            <a:spLocks noChangeArrowheads="1"/>
          </p:cNvSpPr>
          <p:nvPr/>
        </p:nvSpPr>
        <p:spPr bwMode="auto">
          <a:xfrm>
            <a:off x="1079328" y="44624"/>
            <a:ext cx="7064572" cy="1446550"/>
          </a:xfrm>
          <a:prstGeom prst="rect">
            <a:avLst/>
          </a:prstGeom>
          <a:noFill/>
          <a:ln w="9525">
            <a:noFill/>
            <a:miter lim="800000"/>
            <a:headEnd/>
            <a:tailEnd/>
          </a:ln>
        </p:spPr>
        <p:txBody>
          <a:bodyPr wrap="square">
            <a:spAutoFit/>
          </a:bodyPr>
          <a:lstStyle/>
          <a:p>
            <a:pPr algn="ctr"/>
            <a:r>
              <a:rPr lang="en-US" altLang="zh-CN" sz="4400" b="0" dirty="0">
                <a:latin typeface="Times New Roman" pitchFamily="18" charset="0"/>
                <a:cs typeface="Times New Roman" pitchFamily="18" charset="0"/>
              </a:rPr>
              <a:t>The following table is the specified intensity distribution</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4"/>
          <p:cNvSpPr>
            <a:spLocks noChangeArrowheads="1"/>
          </p:cNvSpPr>
          <p:nvPr/>
        </p:nvSpPr>
        <p:spPr bwMode="auto">
          <a:xfrm>
            <a:off x="361980" y="152400"/>
            <a:ext cx="8496300" cy="1200329"/>
          </a:xfrm>
          <a:prstGeom prst="rect">
            <a:avLst/>
          </a:prstGeom>
          <a:noFill/>
          <a:ln w="9525">
            <a:noFill/>
            <a:miter lim="800000"/>
            <a:headEnd/>
            <a:tailEnd/>
          </a:ln>
        </p:spPr>
        <p:txBody>
          <a:bodyPr>
            <a:spAutoFit/>
          </a:bodyPr>
          <a:lstStyle/>
          <a:p>
            <a:r>
              <a:rPr lang="en-US" altLang="zh-CN" sz="2400" b="0" dirty="0">
                <a:latin typeface="Times New Roman" pitchFamily="18" charset="0"/>
                <a:cs typeface="Times New Roman" pitchFamily="18" charset="0"/>
              </a:rPr>
              <a:t>1) </a:t>
            </a:r>
            <a:r>
              <a:rPr lang="en-US" altLang="zh-CN" sz="2400" b="0" dirty="0" err="1">
                <a:latin typeface="Times New Roman" pitchFamily="18" charset="0"/>
                <a:cs typeface="Times New Roman" pitchFamily="18" charset="0"/>
              </a:rPr>
              <a:t>Precompute</a:t>
            </a:r>
            <a:r>
              <a:rPr lang="en-US" altLang="zh-CN" sz="2400" b="0" dirty="0">
                <a:latin typeface="Times New Roman" pitchFamily="18" charset="0"/>
                <a:cs typeface="Times New Roman" pitchFamily="18" charset="0"/>
              </a:rPr>
              <a:t> a mapped level </a:t>
            </a:r>
            <a:r>
              <a:rPr lang="en-US" altLang="zh-CN" sz="2400" b="0" i="1" dirty="0" err="1">
                <a:latin typeface="Times New Roman" pitchFamily="18" charset="0"/>
                <a:cs typeface="Times New Roman" pitchFamily="18" charset="0"/>
              </a:rPr>
              <a:t>s</a:t>
            </a:r>
            <a:r>
              <a:rPr lang="en-US" altLang="zh-CN" sz="2400" b="0" i="1" baseline="-25000" dirty="0" err="1">
                <a:latin typeface="Times New Roman" pitchFamily="18" charset="0"/>
                <a:cs typeface="Times New Roman" pitchFamily="18" charset="0"/>
              </a:rPr>
              <a:t>k</a:t>
            </a:r>
            <a:r>
              <a:rPr lang="en-US" altLang="zh-CN" sz="2400" b="0" dirty="0">
                <a:latin typeface="Times New Roman" pitchFamily="18" charset="0"/>
                <a:cs typeface="Times New Roman" pitchFamily="18" charset="0"/>
              </a:rPr>
              <a:t>  for each level </a:t>
            </a:r>
            <a:r>
              <a:rPr lang="en-US" altLang="zh-CN" sz="2400" b="0" i="1" dirty="0" err="1">
                <a:latin typeface="Times New Roman" pitchFamily="18" charset="0"/>
                <a:cs typeface="Times New Roman" pitchFamily="18" charset="0"/>
              </a:rPr>
              <a:t>r</a:t>
            </a:r>
            <a:r>
              <a:rPr lang="en-US" altLang="zh-CN" sz="2400" b="0" i="1" baseline="-25000" dirty="0" err="1">
                <a:latin typeface="Times New Roman" pitchFamily="18" charset="0"/>
                <a:cs typeface="Times New Roman" pitchFamily="18" charset="0"/>
              </a:rPr>
              <a:t>k</a:t>
            </a:r>
            <a:r>
              <a:rPr lang="en-US" altLang="zh-CN" sz="2400" b="0" i="1" baseline="-25000" dirty="0">
                <a:latin typeface="Times New Roman" pitchFamily="18" charset="0"/>
                <a:cs typeface="Times New Roman" pitchFamily="18" charset="0"/>
              </a:rPr>
              <a:t> </a:t>
            </a:r>
            <a:r>
              <a:rPr lang="en-US" altLang="zh-CN" sz="2400" b="0" dirty="0">
                <a:latin typeface="Times New Roman" pitchFamily="18" charset="0"/>
                <a:cs typeface="Times New Roman" pitchFamily="18" charset="0"/>
              </a:rPr>
              <a:t>and </a:t>
            </a:r>
            <a:r>
              <a:rPr lang="en-US" altLang="zh-CN" sz="2400" b="0" i="1" dirty="0" err="1">
                <a:latin typeface="Times New Roman" pitchFamily="18" charset="0"/>
                <a:cs typeface="Times New Roman" pitchFamily="18" charset="0"/>
              </a:rPr>
              <a:t>u</a:t>
            </a:r>
            <a:r>
              <a:rPr lang="en-US" altLang="zh-CN" sz="2400" b="0" i="1" baseline="-25000" dirty="0" err="1">
                <a:latin typeface="Times New Roman" pitchFamily="18" charset="0"/>
                <a:cs typeface="Times New Roman" pitchFamily="18" charset="0"/>
              </a:rPr>
              <a:t>k</a:t>
            </a:r>
            <a:r>
              <a:rPr lang="en-US" altLang="zh-CN" sz="2400" b="0" dirty="0">
                <a:latin typeface="Times New Roman" pitchFamily="18" charset="0"/>
                <a:cs typeface="Times New Roman" pitchFamily="18" charset="0"/>
              </a:rPr>
              <a:t> for </a:t>
            </a:r>
            <a:r>
              <a:rPr lang="en-US" altLang="zh-CN" sz="2400" b="0" i="1" dirty="0" err="1">
                <a:latin typeface="Times New Roman" pitchFamily="18" charset="0"/>
                <a:cs typeface="Times New Roman" pitchFamily="18" charset="0"/>
              </a:rPr>
              <a:t>z</a:t>
            </a:r>
            <a:r>
              <a:rPr lang="en-US" altLang="zh-CN" sz="2400" b="0" i="1" baseline="-25000" dirty="0" err="1">
                <a:latin typeface="Times New Roman" pitchFamily="18" charset="0"/>
                <a:cs typeface="Times New Roman" pitchFamily="18" charset="0"/>
              </a:rPr>
              <a:t>k</a:t>
            </a:r>
            <a:r>
              <a:rPr lang="en-US" altLang="zh-CN" sz="2400" b="0" i="1" dirty="0">
                <a:latin typeface="Times New Roman" pitchFamily="18" charset="0"/>
                <a:cs typeface="Times New Roman" pitchFamily="18" charset="0"/>
              </a:rPr>
              <a:t>, </a:t>
            </a:r>
            <a:r>
              <a:rPr lang="en-US" altLang="zh-CN" sz="2400" b="0" dirty="0" err="1">
                <a:latin typeface="Times New Roman" pitchFamily="18" charset="0"/>
                <a:cs typeface="Times New Roman" pitchFamily="18" charset="0"/>
              </a:rPr>
              <a:t>i.e</a:t>
            </a:r>
            <a:r>
              <a:rPr lang="en-US" altLang="zh-CN" sz="2400" b="0" dirty="0">
                <a:latin typeface="Times New Roman" pitchFamily="18" charset="0"/>
                <a:cs typeface="Times New Roman" pitchFamily="18" charset="0"/>
              </a:rPr>
              <a:t>, computing the transform functions T and G of the process of histogram equalization</a:t>
            </a:r>
            <a:r>
              <a:rPr lang="en-US" altLang="zh-CN" b="0" dirty="0">
                <a:latin typeface="Times New Roman" pitchFamily="18" charset="0"/>
                <a:cs typeface="Times New Roman" pitchFamily="18" charset="0"/>
              </a:rPr>
              <a:t>.</a:t>
            </a:r>
            <a:endParaRPr lang="en-US" altLang="zh-CN" b="0" i="1" baseline="-25000" dirty="0">
              <a:latin typeface="Times New Roman" pitchFamily="18" charset="0"/>
              <a:cs typeface="Times New Roman" pitchFamily="18" charset="0"/>
            </a:endParaRPr>
          </a:p>
        </p:txBody>
      </p:sp>
      <p:grpSp>
        <p:nvGrpSpPr>
          <p:cNvPr id="2" name="Group 8"/>
          <p:cNvGrpSpPr>
            <a:grpSpLocks/>
          </p:cNvGrpSpPr>
          <p:nvPr/>
        </p:nvGrpSpPr>
        <p:grpSpPr bwMode="auto">
          <a:xfrm>
            <a:off x="2087563" y="1486172"/>
            <a:ext cx="5938837" cy="5183188"/>
            <a:chOff x="1360" y="754"/>
            <a:chExt cx="2019" cy="2291"/>
          </a:xfrm>
        </p:grpSpPr>
        <p:pic>
          <p:nvPicPr>
            <p:cNvPr id="129028" name="Picture 6" descr="2"/>
            <p:cNvPicPr>
              <a:picLocks noChangeAspect="1" noChangeArrowheads="1"/>
            </p:cNvPicPr>
            <p:nvPr/>
          </p:nvPicPr>
          <p:blipFill>
            <a:blip r:embed="rId2" cstate="print"/>
            <a:srcRect l="27502" t="76526" r="30997" b="5182"/>
            <a:stretch>
              <a:fillRect/>
            </a:stretch>
          </p:blipFill>
          <p:spPr bwMode="auto">
            <a:xfrm>
              <a:off x="1360" y="754"/>
              <a:ext cx="2019" cy="1225"/>
            </a:xfrm>
            <a:prstGeom prst="rect">
              <a:avLst/>
            </a:prstGeom>
            <a:noFill/>
            <a:ln w="9525">
              <a:noFill/>
              <a:miter lim="800000"/>
              <a:headEnd/>
              <a:tailEnd/>
            </a:ln>
          </p:spPr>
        </p:pic>
        <p:pic>
          <p:nvPicPr>
            <p:cNvPr id="129029" name="Picture 7" descr="3"/>
            <p:cNvPicPr>
              <a:picLocks noChangeAspect="1" noChangeArrowheads="1"/>
            </p:cNvPicPr>
            <p:nvPr/>
          </p:nvPicPr>
          <p:blipFill>
            <a:blip r:embed="rId3" cstate="print"/>
            <a:srcRect l="39877" t="5286" r="22836" b="78796"/>
            <a:stretch>
              <a:fillRect/>
            </a:stretch>
          </p:blipFill>
          <p:spPr bwMode="auto">
            <a:xfrm>
              <a:off x="1360" y="1979"/>
              <a:ext cx="1814" cy="1066"/>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1187624" y="692696"/>
            <a:ext cx="7080200" cy="693738"/>
          </a:xfrm>
        </p:spPr>
        <p:txBody>
          <a:bodyPr>
            <a:noAutofit/>
          </a:bodyPr>
          <a:lstStyle/>
          <a:p>
            <a:r>
              <a:rPr lang="zh-CN" altLang="en-US" b="1" dirty="0" smtClean="0">
                <a:effectLst/>
                <a:latin typeface="+mn-ea"/>
                <a:ea typeface="+mn-ea"/>
              </a:rPr>
              <a:t>对数变换调整</a:t>
            </a:r>
            <a:r>
              <a:rPr lang="zh-CN" altLang="en-US" b="1" dirty="0">
                <a:effectLst/>
                <a:latin typeface="+mn-ea"/>
                <a:ea typeface="+mn-ea"/>
              </a:rPr>
              <a:t>示例</a:t>
            </a:r>
          </a:p>
        </p:txBody>
      </p:sp>
      <p:pic>
        <p:nvPicPr>
          <p:cNvPr id="199684" name="Picture 4" descr="tu34a"/>
          <p:cNvPicPr>
            <a:picLocks noChangeAspect="1" noChangeArrowheads="1"/>
          </p:cNvPicPr>
          <p:nvPr/>
        </p:nvPicPr>
        <p:blipFill>
          <a:blip r:embed="rId3" cstate="print"/>
          <a:srcRect/>
          <a:stretch>
            <a:fillRect/>
          </a:stretch>
        </p:blipFill>
        <p:spPr bwMode="auto">
          <a:xfrm>
            <a:off x="611560" y="2133600"/>
            <a:ext cx="3960440" cy="3960440"/>
          </a:xfrm>
          <a:prstGeom prst="rect">
            <a:avLst/>
          </a:prstGeom>
          <a:noFill/>
          <a:ln w="9525">
            <a:solidFill>
              <a:schemeClr val="tx1"/>
            </a:solidFill>
            <a:miter lim="800000"/>
            <a:headEnd/>
            <a:tailEnd/>
          </a:ln>
        </p:spPr>
      </p:pic>
      <p:pic>
        <p:nvPicPr>
          <p:cNvPr id="199685" name="Picture 5" descr="tu34b"/>
          <p:cNvPicPr>
            <a:picLocks noChangeAspect="1" noChangeArrowheads="1"/>
          </p:cNvPicPr>
          <p:nvPr/>
        </p:nvPicPr>
        <p:blipFill>
          <a:blip r:embed="rId4" cstate="print">
            <a:lum contrast="36000"/>
          </a:blip>
          <a:srcRect/>
          <a:stretch>
            <a:fillRect/>
          </a:stretch>
        </p:blipFill>
        <p:spPr bwMode="auto">
          <a:xfrm>
            <a:off x="4716016" y="2133600"/>
            <a:ext cx="4031704" cy="4031704"/>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684"/>
                                        </p:tgtEl>
                                        <p:attrNameLst>
                                          <p:attrName>style.visibility</p:attrName>
                                        </p:attrNameLst>
                                      </p:cBhvr>
                                      <p:to>
                                        <p:strVal val="visible"/>
                                      </p:to>
                                    </p:set>
                                    <p:anim calcmode="lin" valueType="num">
                                      <p:cBhvr additive="base">
                                        <p:cTn id="7" dur="500" fill="hold"/>
                                        <p:tgtEl>
                                          <p:spTgt spid="199684"/>
                                        </p:tgtEl>
                                        <p:attrNameLst>
                                          <p:attrName>ppt_x</p:attrName>
                                        </p:attrNameLst>
                                      </p:cBhvr>
                                      <p:tavLst>
                                        <p:tav tm="0">
                                          <p:val>
                                            <p:strVal val="#ppt_x"/>
                                          </p:val>
                                        </p:tav>
                                        <p:tav tm="100000">
                                          <p:val>
                                            <p:strVal val="#ppt_x"/>
                                          </p:val>
                                        </p:tav>
                                      </p:tavLst>
                                    </p:anim>
                                    <p:anim calcmode="lin" valueType="num">
                                      <p:cBhvr additive="base">
                                        <p:cTn id="8" dur="500" fill="hold"/>
                                        <p:tgtEl>
                                          <p:spTgt spid="1996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9685"/>
                                        </p:tgtEl>
                                        <p:attrNameLst>
                                          <p:attrName>style.visibility</p:attrName>
                                        </p:attrNameLst>
                                      </p:cBhvr>
                                      <p:to>
                                        <p:strVal val="visible"/>
                                      </p:to>
                                    </p:set>
                                    <p:anim calcmode="lin" valueType="num">
                                      <p:cBhvr additive="base">
                                        <p:cTn id="13" dur="500" fill="hold"/>
                                        <p:tgtEl>
                                          <p:spTgt spid="199685"/>
                                        </p:tgtEl>
                                        <p:attrNameLst>
                                          <p:attrName>ppt_x</p:attrName>
                                        </p:attrNameLst>
                                      </p:cBhvr>
                                      <p:tavLst>
                                        <p:tav tm="0">
                                          <p:val>
                                            <p:strVal val="#ppt_x"/>
                                          </p:val>
                                        </p:tav>
                                        <p:tav tm="100000">
                                          <p:val>
                                            <p:strVal val="#ppt_x"/>
                                          </p:val>
                                        </p:tav>
                                      </p:tavLst>
                                    </p:anim>
                                    <p:anim calcmode="lin" valueType="num">
                                      <p:cBhvr additive="base">
                                        <p:cTn id="14" dur="500" fill="hold"/>
                                        <p:tgtEl>
                                          <p:spTgt spid="1996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5" descr="2"/>
          <p:cNvPicPr>
            <a:picLocks noChangeAspect="1" noChangeArrowheads="1"/>
          </p:cNvPicPr>
          <p:nvPr/>
        </p:nvPicPr>
        <p:blipFill>
          <a:blip r:embed="rId2" cstate="print"/>
          <a:srcRect l="14923" t="62386" r="17493" b="24071"/>
          <a:stretch>
            <a:fillRect/>
          </a:stretch>
        </p:blipFill>
        <p:spPr bwMode="auto">
          <a:xfrm>
            <a:off x="358775" y="2060848"/>
            <a:ext cx="8785225" cy="2424113"/>
          </a:xfrm>
          <a:prstGeom prst="rect">
            <a:avLst/>
          </a:prstGeom>
          <a:noFill/>
          <a:ln w="9525">
            <a:noFill/>
            <a:miter lim="800000"/>
            <a:headEnd/>
            <a:tailEnd/>
          </a:ln>
        </p:spPr>
      </p:pic>
      <p:sp>
        <p:nvSpPr>
          <p:cNvPr id="130051" name="Text Box 6"/>
          <p:cNvSpPr txBox="1">
            <a:spLocks noChangeArrowheads="1"/>
          </p:cNvSpPr>
          <p:nvPr/>
        </p:nvSpPr>
        <p:spPr bwMode="auto">
          <a:xfrm>
            <a:off x="83058" y="692696"/>
            <a:ext cx="9060942" cy="584775"/>
          </a:xfrm>
          <a:prstGeom prst="rect">
            <a:avLst/>
          </a:prstGeom>
          <a:noFill/>
          <a:ln w="9525">
            <a:noFill/>
            <a:miter lim="800000"/>
            <a:headEnd/>
            <a:tailEnd/>
          </a:ln>
        </p:spPr>
        <p:txBody>
          <a:bodyPr wrap="none">
            <a:spAutoFit/>
          </a:bodyPr>
          <a:lstStyle/>
          <a:p>
            <a:r>
              <a:rPr lang="en-US" altLang="zh-CN" sz="3200" b="0" dirty="0">
                <a:latin typeface="Times New Roman" pitchFamily="18" charset="0"/>
                <a:cs typeface="Times New Roman" pitchFamily="18" charset="0"/>
              </a:rPr>
              <a:t>The result of histogram equalization of original image</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4"/>
          <p:cNvSpPr txBox="1">
            <a:spLocks noChangeArrowheads="1"/>
          </p:cNvSpPr>
          <p:nvPr/>
        </p:nvSpPr>
        <p:spPr bwMode="auto">
          <a:xfrm>
            <a:off x="735013" y="266700"/>
            <a:ext cx="8229600" cy="1569660"/>
          </a:xfrm>
          <a:prstGeom prst="rect">
            <a:avLst/>
          </a:prstGeom>
          <a:noFill/>
          <a:ln w="9525">
            <a:noFill/>
            <a:miter lim="800000"/>
            <a:headEnd/>
            <a:tailEnd/>
          </a:ln>
        </p:spPr>
        <p:txBody>
          <a:bodyPr>
            <a:spAutoFit/>
          </a:bodyPr>
          <a:lstStyle/>
          <a:p>
            <a:r>
              <a:rPr lang="en-US" altLang="zh-CN" sz="3200" b="0" dirty="0">
                <a:latin typeface="Times New Roman" pitchFamily="18" charset="0"/>
                <a:cs typeface="Times New Roman" pitchFamily="18" charset="0"/>
              </a:rPr>
              <a:t>2) Compute the </a:t>
            </a:r>
            <a:r>
              <a:rPr lang="en-US" altLang="zh-CN" sz="3200" b="0" i="1" dirty="0" err="1">
                <a:latin typeface="Times New Roman" pitchFamily="18" charset="0"/>
                <a:cs typeface="Times New Roman" pitchFamily="18" charset="0"/>
              </a:rPr>
              <a:t>z</a:t>
            </a:r>
            <a:r>
              <a:rPr lang="en-US" altLang="zh-CN" sz="3200" b="0" i="1" baseline="-25000" dirty="0" err="1">
                <a:latin typeface="Times New Roman" pitchFamily="18" charset="0"/>
                <a:cs typeface="Times New Roman" pitchFamily="18" charset="0"/>
              </a:rPr>
              <a:t>k</a:t>
            </a:r>
            <a:r>
              <a:rPr lang="en-US" altLang="zh-CN" sz="3200" b="0" dirty="0">
                <a:latin typeface="Times New Roman" pitchFamily="18" charset="0"/>
                <a:cs typeface="Times New Roman" pitchFamily="18" charset="0"/>
              </a:rPr>
              <a:t> from </a:t>
            </a:r>
            <a:r>
              <a:rPr lang="en-US" altLang="zh-CN" sz="3200" b="0" i="1" dirty="0" err="1">
                <a:latin typeface="Times New Roman" pitchFamily="18" charset="0"/>
                <a:cs typeface="Times New Roman" pitchFamily="18" charset="0"/>
              </a:rPr>
              <a:t>s</a:t>
            </a:r>
            <a:r>
              <a:rPr lang="en-US" altLang="zh-CN" sz="3200" b="0" i="1" baseline="-25000" dirty="0" err="1">
                <a:latin typeface="Times New Roman" pitchFamily="18" charset="0"/>
                <a:cs typeface="Times New Roman" pitchFamily="18" charset="0"/>
              </a:rPr>
              <a:t>k</a:t>
            </a:r>
            <a:r>
              <a:rPr lang="en-US" altLang="zh-CN" sz="3200" b="0" i="1" baseline="-25000" dirty="0">
                <a:latin typeface="Times New Roman" pitchFamily="18" charset="0"/>
                <a:cs typeface="Times New Roman" pitchFamily="18" charset="0"/>
              </a:rPr>
              <a:t> </a:t>
            </a:r>
            <a:r>
              <a:rPr lang="en-US" altLang="zh-CN" sz="3200" b="0" dirty="0">
                <a:latin typeface="Times New Roman" pitchFamily="18" charset="0"/>
                <a:cs typeface="Times New Roman" pitchFamily="18" charset="0"/>
              </a:rPr>
              <a:t>using the inverse transform of G. It is a process of finding one-to-one correspondence between </a:t>
            </a:r>
            <a:r>
              <a:rPr lang="en-US" altLang="zh-CN" sz="3200" b="0" i="1" dirty="0" err="1">
                <a:latin typeface="Times New Roman" pitchFamily="18" charset="0"/>
                <a:cs typeface="Times New Roman" pitchFamily="18" charset="0"/>
              </a:rPr>
              <a:t>z</a:t>
            </a:r>
            <a:r>
              <a:rPr lang="en-US" altLang="zh-CN" sz="3200" b="0" i="1" baseline="-25000" dirty="0" err="1">
                <a:latin typeface="Times New Roman" pitchFamily="18" charset="0"/>
                <a:cs typeface="Times New Roman" pitchFamily="18" charset="0"/>
              </a:rPr>
              <a:t>k</a:t>
            </a:r>
            <a:r>
              <a:rPr lang="en-US" altLang="zh-CN" sz="3200" b="0" dirty="0">
                <a:latin typeface="Times New Roman" pitchFamily="18" charset="0"/>
                <a:cs typeface="Times New Roman" pitchFamily="18" charset="0"/>
              </a:rPr>
              <a:t> and </a:t>
            </a:r>
            <a:r>
              <a:rPr lang="en-US" altLang="zh-CN" sz="3200" b="0" i="1" dirty="0">
                <a:latin typeface="Times New Roman" pitchFamily="18" charset="0"/>
                <a:cs typeface="Times New Roman" pitchFamily="18" charset="0"/>
              </a:rPr>
              <a:t>s</a:t>
            </a:r>
            <a:r>
              <a:rPr lang="en-US" altLang="zh-CN" sz="3200" b="0" i="1" baseline="-25000" dirty="0">
                <a:latin typeface="Times New Roman" pitchFamily="18" charset="0"/>
                <a:cs typeface="Times New Roman" pitchFamily="18" charset="0"/>
              </a:rPr>
              <a:t>k</a:t>
            </a:r>
            <a:r>
              <a:rPr lang="en-US" altLang="zh-CN" sz="3200" b="0" i="1" dirty="0">
                <a:latin typeface="Times New Roman" pitchFamily="18" charset="0"/>
                <a:cs typeface="Times New Roman" pitchFamily="18" charset="0"/>
              </a:rPr>
              <a:t>.</a:t>
            </a:r>
          </a:p>
        </p:txBody>
      </p:sp>
      <p:pic>
        <p:nvPicPr>
          <p:cNvPr id="131075" name="Picture 5" descr="3"/>
          <p:cNvPicPr>
            <a:picLocks noChangeAspect="1" noChangeArrowheads="1"/>
          </p:cNvPicPr>
          <p:nvPr/>
        </p:nvPicPr>
        <p:blipFill>
          <a:blip r:embed="rId2" cstate="print"/>
          <a:srcRect l="47543" t="29462" r="30524" b="55307"/>
          <a:stretch>
            <a:fillRect/>
          </a:stretch>
        </p:blipFill>
        <p:spPr bwMode="auto">
          <a:xfrm>
            <a:off x="2159000" y="2153369"/>
            <a:ext cx="4573588" cy="437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4" descr="3"/>
          <p:cNvPicPr>
            <a:picLocks noChangeAspect="1" noChangeArrowheads="1"/>
          </p:cNvPicPr>
          <p:nvPr/>
        </p:nvPicPr>
        <p:blipFill>
          <a:blip r:embed="rId3" cstate="print"/>
          <a:srcRect l="47092" t="46394" r="30524" b="28206"/>
          <a:stretch>
            <a:fillRect/>
          </a:stretch>
        </p:blipFill>
        <p:spPr bwMode="auto">
          <a:xfrm>
            <a:off x="2592388" y="873125"/>
            <a:ext cx="3457575" cy="5400675"/>
          </a:xfrm>
          <a:prstGeom prst="rect">
            <a:avLst/>
          </a:prstGeom>
          <a:noFill/>
          <a:ln w="9525">
            <a:noFill/>
            <a:miter lim="800000"/>
            <a:headEnd/>
            <a:tailEnd/>
          </a:ln>
        </p:spPr>
      </p:pic>
      <p:sp>
        <p:nvSpPr>
          <p:cNvPr id="14340" name="Text Box 5"/>
          <p:cNvSpPr txBox="1">
            <a:spLocks noChangeArrowheads="1"/>
          </p:cNvSpPr>
          <p:nvPr/>
        </p:nvSpPr>
        <p:spPr bwMode="auto">
          <a:xfrm>
            <a:off x="484188" y="303213"/>
            <a:ext cx="7798930" cy="584775"/>
          </a:xfrm>
          <a:prstGeom prst="rect">
            <a:avLst/>
          </a:prstGeom>
          <a:noFill/>
          <a:ln w="9525">
            <a:noFill/>
            <a:miter lim="800000"/>
            <a:headEnd/>
            <a:tailEnd/>
          </a:ln>
        </p:spPr>
        <p:txBody>
          <a:bodyPr wrap="none">
            <a:spAutoFit/>
          </a:bodyPr>
          <a:lstStyle/>
          <a:p>
            <a:r>
              <a:rPr lang="en-US" altLang="zh-CN" sz="3200" b="0" dirty="0">
                <a:latin typeface="Times New Roman" pitchFamily="18" charset="0"/>
                <a:cs typeface="Times New Roman" pitchFamily="18" charset="0"/>
              </a:rPr>
              <a:t>3) Find the mapping relations of r and z using </a:t>
            </a:r>
          </a:p>
        </p:txBody>
      </p:sp>
      <p:graphicFrame>
        <p:nvGraphicFramePr>
          <p:cNvPr id="14338" name="Object 6"/>
          <p:cNvGraphicFramePr>
            <a:graphicFrameLocks noChangeAspect="1"/>
          </p:cNvGraphicFramePr>
          <p:nvPr/>
        </p:nvGraphicFramePr>
        <p:xfrm>
          <a:off x="6300192" y="1196752"/>
          <a:ext cx="1981200" cy="469900"/>
        </p:xfrm>
        <a:graphic>
          <a:graphicData uri="http://schemas.openxmlformats.org/presentationml/2006/ole">
            <mc:AlternateContent xmlns:mc="http://schemas.openxmlformats.org/markup-compatibility/2006">
              <mc:Choice xmlns:v="urn:schemas-microsoft-com:vml" Requires="v">
                <p:oleObj spid="_x0000_s124965" name="Equation" r:id="rId4" imgW="965160" imgH="228600" progId="">
                  <p:embed/>
                </p:oleObj>
              </mc:Choice>
              <mc:Fallback>
                <p:oleObj name="Equation" r:id="rId4" imgW="965160" imgH="22860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192" y="1196752"/>
                        <a:ext cx="19812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9" name="Picture 7" descr="2"/>
          <p:cNvPicPr>
            <a:picLocks noChangeAspect="1" noChangeArrowheads="1"/>
          </p:cNvPicPr>
          <p:nvPr/>
        </p:nvPicPr>
        <p:blipFill>
          <a:blip r:embed="rId2" cstate="print"/>
          <a:srcRect l="20966" t="18636" r="23557" b="43422"/>
          <a:stretch>
            <a:fillRect/>
          </a:stretch>
        </p:blipFill>
        <p:spPr bwMode="auto">
          <a:xfrm>
            <a:off x="358775" y="671513"/>
            <a:ext cx="5942013" cy="5594350"/>
          </a:xfrm>
          <a:prstGeom prst="rect">
            <a:avLst/>
          </a:prstGeom>
          <a:noFill/>
          <a:ln w="9525">
            <a:noFill/>
            <a:miter lim="800000"/>
            <a:headEnd/>
            <a:tailEnd/>
          </a:ln>
        </p:spPr>
      </p:pic>
      <p:sp>
        <p:nvSpPr>
          <p:cNvPr id="132099" name="Text Box 8"/>
          <p:cNvSpPr txBox="1">
            <a:spLocks noChangeArrowheads="1"/>
          </p:cNvSpPr>
          <p:nvPr/>
        </p:nvSpPr>
        <p:spPr bwMode="auto">
          <a:xfrm>
            <a:off x="5940152" y="1150293"/>
            <a:ext cx="3028393" cy="1846659"/>
          </a:xfrm>
          <a:prstGeom prst="rect">
            <a:avLst/>
          </a:prstGeom>
          <a:noFill/>
          <a:ln w="9525">
            <a:noFill/>
            <a:miter lim="800000"/>
            <a:headEnd/>
            <a:tailEnd/>
          </a:ln>
        </p:spPr>
        <p:txBody>
          <a:bodyPr wrap="none">
            <a:spAutoFit/>
          </a:bodyPr>
          <a:lstStyle/>
          <a:p>
            <a:pPr marL="342900" indent="-342900">
              <a:buFontTx/>
              <a:buAutoNum type="alphaLcParenBoth"/>
            </a:pPr>
            <a:r>
              <a:rPr lang="en-US" altLang="zh-CN" sz="2400" b="0" dirty="0">
                <a:latin typeface="Times New Roman" pitchFamily="18" charset="0"/>
                <a:cs typeface="Times New Roman" pitchFamily="18" charset="0"/>
              </a:rPr>
              <a:t>Original histogram</a:t>
            </a:r>
          </a:p>
          <a:p>
            <a:pPr marL="342900" indent="-342900">
              <a:buFontTx/>
              <a:buAutoNum type="alphaLcParenBoth"/>
            </a:pPr>
            <a:r>
              <a:rPr lang="en-US" altLang="zh-CN" sz="2400" b="0" dirty="0">
                <a:latin typeface="Times New Roman" pitchFamily="18" charset="0"/>
                <a:cs typeface="Times New Roman" pitchFamily="18" charset="0"/>
              </a:rPr>
              <a:t>Specified histogram</a:t>
            </a:r>
          </a:p>
          <a:p>
            <a:pPr marL="342900" indent="-342900">
              <a:buFontTx/>
              <a:buAutoNum type="alphaLcParenBoth"/>
            </a:pPr>
            <a:r>
              <a:rPr lang="en-US" altLang="zh-CN" sz="2400" b="0" dirty="0">
                <a:latin typeface="Times New Roman" pitchFamily="18" charset="0"/>
                <a:cs typeface="Times New Roman" pitchFamily="18" charset="0"/>
              </a:rPr>
              <a:t>Transform function</a:t>
            </a:r>
          </a:p>
          <a:p>
            <a:pPr marL="342900" indent="-342900">
              <a:buFontTx/>
              <a:buAutoNum type="alphaLcParenBoth"/>
            </a:pPr>
            <a:r>
              <a:rPr lang="en-US" altLang="zh-CN" sz="2400" b="0" dirty="0">
                <a:latin typeface="Times New Roman" pitchFamily="18" charset="0"/>
                <a:cs typeface="Times New Roman" pitchFamily="18" charset="0"/>
              </a:rPr>
              <a:t>Resulting histogram</a:t>
            </a:r>
          </a:p>
          <a:p>
            <a:pPr marL="342900" indent="-342900">
              <a:buFontTx/>
              <a:buAutoNum type="alphaLcParenBoth"/>
            </a:pPr>
            <a:endParaRPr lang="en-US" altLang="zh-CN" b="0" dirty="0">
              <a:latin typeface="Times New Roman" pitchFamily="18" charset="0"/>
              <a:cs typeface="Times New Roman" pitchFamily="18" charset="0"/>
            </a:endParaRPr>
          </a:p>
        </p:txBody>
      </p:sp>
      <p:sp>
        <p:nvSpPr>
          <p:cNvPr id="132100" name="Text Box 9"/>
          <p:cNvSpPr txBox="1">
            <a:spLocks noChangeArrowheads="1"/>
          </p:cNvSpPr>
          <p:nvPr/>
        </p:nvSpPr>
        <p:spPr bwMode="auto">
          <a:xfrm>
            <a:off x="395220" y="188640"/>
            <a:ext cx="8641276" cy="646331"/>
          </a:xfrm>
          <a:prstGeom prst="rect">
            <a:avLst/>
          </a:prstGeom>
          <a:noFill/>
          <a:ln w="9525">
            <a:noFill/>
            <a:miter lim="800000"/>
            <a:headEnd/>
            <a:tailEnd/>
          </a:ln>
        </p:spPr>
        <p:txBody>
          <a:bodyPr wrap="none">
            <a:spAutoFit/>
          </a:bodyPr>
          <a:lstStyle/>
          <a:p>
            <a:r>
              <a:rPr lang="en-US" altLang="zh-CN" sz="3600" dirty="0">
                <a:latin typeface="Times New Roman" pitchFamily="18" charset="0"/>
                <a:cs typeface="Times New Roman" pitchFamily="18" charset="0"/>
              </a:rPr>
              <a:t>P</a:t>
            </a:r>
            <a:r>
              <a:rPr lang="en-US" altLang="zh-CN" sz="3600" b="0" dirty="0" smtClean="0">
                <a:latin typeface="Times New Roman" pitchFamily="18" charset="0"/>
                <a:cs typeface="Times New Roman" pitchFamily="18" charset="0"/>
              </a:rPr>
              <a:t>rocess </a:t>
            </a:r>
            <a:r>
              <a:rPr lang="en-US" altLang="zh-CN" sz="3600" b="0" dirty="0">
                <a:latin typeface="Times New Roman" pitchFamily="18" charset="0"/>
                <a:cs typeface="Times New Roman" pitchFamily="18" charset="0"/>
              </a:rPr>
              <a:t>illustration of histogram specification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3859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4"/>
          <p:cNvPicPr>
            <a:picLocks noChangeAspect="1" noChangeArrowheads="1"/>
          </p:cNvPicPr>
          <p:nvPr/>
        </p:nvPicPr>
        <p:blipFill>
          <a:blip r:embed="rId2" cstate="print"/>
          <a:srcRect/>
          <a:stretch>
            <a:fillRect/>
          </a:stretch>
        </p:blipFill>
        <p:spPr bwMode="auto">
          <a:xfrm>
            <a:off x="96835" y="476672"/>
            <a:ext cx="8826521" cy="5692353"/>
          </a:xfrm>
          <a:prstGeom prst="rect">
            <a:avLst/>
          </a:prstGeom>
          <a:noFill/>
          <a:ln w="9525">
            <a:noFill/>
            <a:miter lim="800000"/>
            <a:headEnd/>
            <a:tailEnd/>
          </a:ln>
        </p:spPr>
      </p:pic>
      <p:sp>
        <p:nvSpPr>
          <p:cNvPr id="2" name="文本框 1"/>
          <p:cNvSpPr txBox="1"/>
          <p:nvPr/>
        </p:nvSpPr>
        <p:spPr>
          <a:xfrm>
            <a:off x="4644008" y="476672"/>
            <a:ext cx="2304256" cy="769441"/>
          </a:xfrm>
          <a:prstGeom prst="rect">
            <a:avLst/>
          </a:prstGeom>
          <a:noFill/>
        </p:spPr>
        <p:txBody>
          <a:bodyPr wrap="square" rtlCol="0">
            <a:spAutoFit/>
          </a:bodyPr>
          <a:lstStyle/>
          <a:p>
            <a:r>
              <a:rPr lang="zh-CN" altLang="en-US" sz="4400" b="1" dirty="0" smtClean="0"/>
              <a:t>原图</a:t>
            </a:r>
            <a:endParaRPr lang="zh-CN" altLang="en-US" sz="4400" b="1"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4"/>
          <p:cNvPicPr>
            <a:picLocks noChangeAspect="1" noChangeArrowheads="1"/>
          </p:cNvPicPr>
          <p:nvPr/>
        </p:nvPicPr>
        <p:blipFill>
          <a:blip r:embed="rId2" cstate="print"/>
          <a:srcRect/>
          <a:stretch>
            <a:fillRect/>
          </a:stretch>
        </p:blipFill>
        <p:spPr bwMode="auto">
          <a:xfrm>
            <a:off x="220062" y="928670"/>
            <a:ext cx="8600410" cy="5799710"/>
          </a:xfrm>
          <a:prstGeom prst="rect">
            <a:avLst/>
          </a:prstGeom>
          <a:noFill/>
          <a:ln w="9525">
            <a:noFill/>
            <a:miter lim="800000"/>
            <a:headEnd/>
            <a:tailEnd/>
          </a:ln>
        </p:spPr>
      </p:pic>
      <p:sp>
        <p:nvSpPr>
          <p:cNvPr id="3" name="TextBox 2"/>
          <p:cNvSpPr txBox="1"/>
          <p:nvPr/>
        </p:nvSpPr>
        <p:spPr>
          <a:xfrm>
            <a:off x="2357422" y="214290"/>
            <a:ext cx="4857784" cy="769441"/>
          </a:xfrm>
          <a:prstGeom prst="rect">
            <a:avLst/>
          </a:prstGeom>
          <a:noFill/>
        </p:spPr>
        <p:txBody>
          <a:bodyPr wrap="square" rtlCol="0">
            <a:spAutoFit/>
          </a:bodyPr>
          <a:lstStyle/>
          <a:p>
            <a:r>
              <a:rPr lang="zh-CN" altLang="en-US" sz="4400" b="1" dirty="0" smtClean="0"/>
              <a:t>直方图均衡化结果</a:t>
            </a:r>
            <a:endParaRPr lang="zh-CN" altLang="en-US" sz="4400" b="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4"/>
          <p:cNvPicPr>
            <a:picLocks noChangeAspect="1" noChangeArrowheads="1"/>
          </p:cNvPicPr>
          <p:nvPr/>
        </p:nvPicPr>
        <p:blipFill>
          <a:blip r:embed="rId2" cstate="print"/>
          <a:srcRect/>
          <a:stretch>
            <a:fillRect/>
          </a:stretch>
        </p:blipFill>
        <p:spPr bwMode="auto">
          <a:xfrm>
            <a:off x="2285984" y="908721"/>
            <a:ext cx="6624736" cy="5949279"/>
          </a:xfrm>
          <a:prstGeom prst="rect">
            <a:avLst/>
          </a:prstGeom>
          <a:noFill/>
          <a:ln w="9525">
            <a:noFill/>
            <a:miter lim="800000"/>
            <a:headEnd/>
            <a:tailEnd/>
          </a:ln>
        </p:spPr>
      </p:pic>
      <p:sp>
        <p:nvSpPr>
          <p:cNvPr id="135171" name="Text Box 5"/>
          <p:cNvSpPr txBox="1">
            <a:spLocks noChangeArrowheads="1"/>
          </p:cNvSpPr>
          <p:nvPr/>
        </p:nvSpPr>
        <p:spPr bwMode="auto">
          <a:xfrm>
            <a:off x="2753560" y="139279"/>
            <a:ext cx="4890274" cy="769441"/>
          </a:xfrm>
          <a:prstGeom prst="rect">
            <a:avLst/>
          </a:prstGeom>
          <a:noFill/>
          <a:ln w="9525">
            <a:noFill/>
            <a:miter lim="800000"/>
            <a:headEnd/>
            <a:tailEnd/>
          </a:ln>
        </p:spPr>
        <p:txBody>
          <a:bodyPr wrap="square">
            <a:spAutoFit/>
          </a:bodyPr>
          <a:lstStyle/>
          <a:p>
            <a:pPr>
              <a:spcBef>
                <a:spcPct val="50000"/>
              </a:spcBef>
            </a:pPr>
            <a:r>
              <a:rPr lang="zh-CN" altLang="en-US" sz="4400" b="1" dirty="0">
                <a:latin typeface="Times New Roman" pitchFamily="18" charset="0"/>
                <a:cs typeface="Times New Roman" pitchFamily="18" charset="0"/>
              </a:rPr>
              <a:t>直方图定规</a:t>
            </a:r>
            <a:r>
              <a:rPr lang="zh-CN" altLang="en-US" sz="4400" b="1" dirty="0" smtClean="0">
                <a:latin typeface="Times New Roman" pitchFamily="18" charset="0"/>
                <a:cs typeface="Times New Roman" pitchFamily="18" charset="0"/>
              </a:rPr>
              <a:t>化结果</a:t>
            </a:r>
            <a:endParaRPr lang="zh-CN" altLang="en-US" sz="4400" b="1" dirty="0">
              <a:latin typeface="Times New Roman" pitchFamily="18" charset="0"/>
              <a:cs typeface="Times New Roman" pitchFamily="18" charset="0"/>
            </a:endParaRPr>
          </a:p>
        </p:txBody>
      </p:sp>
      <p:sp>
        <p:nvSpPr>
          <p:cNvPr id="135172" name="Text Box 6"/>
          <p:cNvSpPr txBox="1">
            <a:spLocks noChangeArrowheads="1"/>
          </p:cNvSpPr>
          <p:nvPr/>
        </p:nvSpPr>
        <p:spPr bwMode="auto">
          <a:xfrm>
            <a:off x="251396" y="4057233"/>
            <a:ext cx="4752652" cy="2800767"/>
          </a:xfrm>
          <a:prstGeom prst="rect">
            <a:avLst/>
          </a:prstGeom>
          <a:noFill/>
          <a:ln w="9525">
            <a:noFill/>
            <a:miter lim="800000"/>
            <a:headEnd/>
            <a:tailEnd/>
          </a:ln>
        </p:spPr>
        <p:txBody>
          <a:bodyPr wrap="square">
            <a:spAutoFit/>
          </a:bodyPr>
          <a:lstStyle/>
          <a:p>
            <a:pPr>
              <a:spcBef>
                <a:spcPct val="50000"/>
              </a:spcBef>
            </a:pPr>
            <a:r>
              <a:rPr lang="en-US" altLang="zh-CN" sz="3200" dirty="0" smtClean="0">
                <a:latin typeface="Times New Roman" pitchFamily="18" charset="0"/>
                <a:cs typeface="Times New Roman" pitchFamily="18" charset="0"/>
              </a:rPr>
              <a:t>A  </a:t>
            </a:r>
            <a:r>
              <a:rPr lang="zh-CN" altLang="en-US" sz="3200" dirty="0" smtClean="0">
                <a:latin typeface="Times New Roman" pitchFamily="18" charset="0"/>
                <a:cs typeface="Times New Roman" pitchFamily="18" charset="0"/>
              </a:rPr>
              <a:t>：</a:t>
            </a:r>
            <a:r>
              <a:rPr lang="zh-CN" altLang="en-US" sz="3200" dirty="0">
                <a:latin typeface="Times New Roman" pitchFamily="18" charset="0"/>
                <a:cs typeface="Times New Roman" pitchFamily="18" charset="0"/>
              </a:rPr>
              <a:t>目标直方图</a:t>
            </a:r>
          </a:p>
          <a:p>
            <a:pPr>
              <a:spcBef>
                <a:spcPct val="50000"/>
              </a:spcBef>
            </a:pPr>
            <a:r>
              <a:rPr lang="en-US" altLang="zh-CN" sz="3200" dirty="0" smtClean="0">
                <a:latin typeface="Times New Roman" pitchFamily="18" charset="0"/>
                <a:cs typeface="Times New Roman" pitchFamily="18" charset="0"/>
              </a:rPr>
              <a:t>B1</a:t>
            </a:r>
            <a:r>
              <a:rPr lang="zh-CN" altLang="en-US" sz="3200" dirty="0" smtClean="0">
                <a:latin typeface="Times New Roman" pitchFamily="18" charset="0"/>
                <a:cs typeface="Times New Roman" pitchFamily="18" charset="0"/>
              </a:rPr>
              <a:t>：</a:t>
            </a:r>
            <a:r>
              <a:rPr lang="zh-CN" altLang="en-US" sz="3200" dirty="0">
                <a:latin typeface="Times New Roman" pitchFamily="18" charset="0"/>
                <a:cs typeface="Times New Roman" pitchFamily="18" charset="0"/>
              </a:rPr>
              <a:t>均衡化变换函数</a:t>
            </a:r>
          </a:p>
          <a:p>
            <a:pPr>
              <a:spcBef>
                <a:spcPct val="50000"/>
              </a:spcBef>
            </a:pPr>
            <a:r>
              <a:rPr lang="en-US" altLang="zh-CN" sz="3200" dirty="0" smtClean="0">
                <a:latin typeface="Times New Roman" pitchFamily="18" charset="0"/>
                <a:cs typeface="Times New Roman" pitchFamily="18" charset="0"/>
              </a:rPr>
              <a:t>B2</a:t>
            </a:r>
            <a:r>
              <a:rPr lang="zh-CN" altLang="en-US" sz="3200" dirty="0" smtClean="0">
                <a:latin typeface="Times New Roman" pitchFamily="18" charset="0"/>
                <a:cs typeface="Times New Roman" pitchFamily="18" charset="0"/>
              </a:rPr>
              <a:t>：规定化变换</a:t>
            </a:r>
            <a:r>
              <a:rPr lang="zh-CN" altLang="en-US" sz="3200" dirty="0">
                <a:latin typeface="Times New Roman" pitchFamily="18" charset="0"/>
                <a:cs typeface="Times New Roman" pitchFamily="18" charset="0"/>
              </a:rPr>
              <a:t>函数</a:t>
            </a:r>
          </a:p>
          <a:p>
            <a:pPr>
              <a:spcBef>
                <a:spcPct val="50000"/>
              </a:spcBef>
            </a:pPr>
            <a:r>
              <a:rPr lang="en-US" altLang="zh-CN" sz="3200" dirty="0" smtClean="0">
                <a:latin typeface="Times New Roman" pitchFamily="18" charset="0"/>
                <a:cs typeface="Times New Roman" pitchFamily="18" charset="0"/>
              </a:rPr>
              <a:t>D  </a:t>
            </a:r>
            <a:r>
              <a:rPr lang="zh-CN" altLang="en-US" sz="3200" dirty="0" smtClean="0">
                <a:latin typeface="Times New Roman" pitchFamily="18" charset="0"/>
                <a:cs typeface="Times New Roman" pitchFamily="18" charset="0"/>
              </a:rPr>
              <a:t>：</a:t>
            </a:r>
            <a:r>
              <a:rPr lang="en-US" altLang="zh-CN" sz="3200" dirty="0" smtClean="0">
                <a:latin typeface="Times New Roman" pitchFamily="18" charset="0"/>
                <a:cs typeface="Times New Roman" pitchFamily="18" charset="0"/>
              </a:rPr>
              <a:t>C</a:t>
            </a:r>
            <a:r>
              <a:rPr lang="zh-CN" altLang="en-US" sz="3200" dirty="0" smtClean="0">
                <a:latin typeface="Times New Roman" pitchFamily="18" charset="0"/>
                <a:cs typeface="Times New Roman" pitchFamily="18" charset="0"/>
              </a:rPr>
              <a:t>的</a:t>
            </a:r>
            <a:r>
              <a:rPr lang="zh-CN" altLang="en-US" sz="3200" dirty="0">
                <a:latin typeface="Times New Roman" pitchFamily="18" charset="0"/>
                <a:cs typeface="Times New Roman" pitchFamily="18" charset="0"/>
              </a:rPr>
              <a:t>直方图</a:t>
            </a:r>
          </a:p>
        </p:txBody>
      </p:sp>
      <p:pic>
        <p:nvPicPr>
          <p:cNvPr id="563202" name="Picture 2"/>
          <p:cNvPicPr>
            <a:picLocks noChangeAspect="1" noChangeArrowheads="1"/>
          </p:cNvPicPr>
          <p:nvPr/>
        </p:nvPicPr>
        <p:blipFill>
          <a:blip r:embed="rId3" cstate="print"/>
          <a:srcRect/>
          <a:stretch>
            <a:fillRect/>
          </a:stretch>
        </p:blipFill>
        <p:spPr bwMode="auto">
          <a:xfrm>
            <a:off x="163313" y="44624"/>
            <a:ext cx="1672383" cy="1988840"/>
          </a:xfrm>
          <a:prstGeom prst="rect">
            <a:avLst/>
          </a:prstGeom>
          <a:noFill/>
          <a:ln w="9525">
            <a:noFill/>
            <a:miter lim="800000"/>
            <a:headEnd/>
            <a:tailEnd/>
          </a:ln>
        </p:spPr>
      </p:pic>
      <p:pic>
        <p:nvPicPr>
          <p:cNvPr id="563203" name="Picture 3"/>
          <p:cNvPicPr>
            <a:picLocks noChangeAspect="1" noChangeArrowheads="1"/>
          </p:cNvPicPr>
          <p:nvPr/>
        </p:nvPicPr>
        <p:blipFill>
          <a:blip r:embed="rId4" cstate="print"/>
          <a:srcRect/>
          <a:stretch>
            <a:fillRect/>
          </a:stretch>
        </p:blipFill>
        <p:spPr bwMode="auto">
          <a:xfrm>
            <a:off x="216024" y="2132856"/>
            <a:ext cx="1619672" cy="18847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4"/>
          <p:cNvSpPr txBox="1">
            <a:spLocks noChangeArrowheads="1"/>
          </p:cNvSpPr>
          <p:nvPr/>
        </p:nvSpPr>
        <p:spPr bwMode="auto">
          <a:xfrm>
            <a:off x="3923928" y="404664"/>
            <a:ext cx="1188146" cy="769441"/>
          </a:xfrm>
          <a:prstGeom prst="rect">
            <a:avLst/>
          </a:prstGeom>
          <a:noFill/>
          <a:ln w="9525">
            <a:noFill/>
            <a:miter lim="800000"/>
            <a:headEnd/>
            <a:tailEnd/>
          </a:ln>
        </p:spPr>
        <p:txBody>
          <a:bodyPr wrap="none">
            <a:spAutoFit/>
          </a:bodyPr>
          <a:lstStyle/>
          <a:p>
            <a:r>
              <a:rPr lang="en-US" altLang="zh-CN" sz="4400" dirty="0" smtClean="0">
                <a:latin typeface="Times New Roman" pitchFamily="18" charset="0"/>
                <a:cs typeface="Times New Roman" pitchFamily="18" charset="0"/>
              </a:rPr>
              <a:t>H</a:t>
            </a:r>
            <a:r>
              <a:rPr lang="en-US" altLang="zh-CN" sz="4400" b="0" dirty="0" smtClean="0">
                <a:latin typeface="Times New Roman" pitchFamily="18" charset="0"/>
                <a:cs typeface="Times New Roman" pitchFamily="18" charset="0"/>
              </a:rPr>
              <a:t>int</a:t>
            </a:r>
            <a:endParaRPr lang="en-US" altLang="zh-CN" sz="4400" b="0" dirty="0">
              <a:latin typeface="Times New Roman" pitchFamily="18" charset="0"/>
              <a:cs typeface="Times New Roman" pitchFamily="18" charset="0"/>
            </a:endParaRPr>
          </a:p>
        </p:txBody>
      </p:sp>
      <p:sp>
        <p:nvSpPr>
          <p:cNvPr id="136195" name="Text Box 5"/>
          <p:cNvSpPr txBox="1">
            <a:spLocks noChangeArrowheads="1"/>
          </p:cNvSpPr>
          <p:nvPr/>
        </p:nvSpPr>
        <p:spPr bwMode="auto">
          <a:xfrm>
            <a:off x="647056" y="1340768"/>
            <a:ext cx="8496944" cy="2554545"/>
          </a:xfrm>
          <a:prstGeom prst="rect">
            <a:avLst/>
          </a:prstGeom>
          <a:noFill/>
          <a:ln w="9525">
            <a:noFill/>
            <a:miter lim="800000"/>
            <a:headEnd/>
            <a:tailEnd/>
          </a:ln>
        </p:spPr>
        <p:txBody>
          <a:bodyPr wrap="square">
            <a:spAutoFit/>
          </a:bodyPr>
          <a:lstStyle/>
          <a:p>
            <a:r>
              <a:rPr lang="en-US" altLang="zh-CN" sz="3200" dirty="0">
                <a:latin typeface="Times New Roman" pitchFamily="18" charset="0"/>
                <a:cs typeface="Times New Roman" pitchFamily="18" charset="0"/>
              </a:rPr>
              <a:t>For the most part, </a:t>
            </a:r>
            <a:r>
              <a:rPr lang="en-US" altLang="zh-CN" sz="3200" dirty="0">
                <a:solidFill>
                  <a:srgbClr val="0000FF"/>
                </a:solidFill>
                <a:latin typeface="Times New Roman" pitchFamily="18" charset="0"/>
                <a:cs typeface="Times New Roman" pitchFamily="18" charset="0"/>
              </a:rPr>
              <a:t>histogram specification </a:t>
            </a:r>
            <a:r>
              <a:rPr lang="en-US" altLang="zh-CN" sz="3200" dirty="0">
                <a:latin typeface="Times New Roman" pitchFamily="18" charset="0"/>
                <a:cs typeface="Times New Roman" pitchFamily="18" charset="0"/>
              </a:rPr>
              <a:t>is a </a:t>
            </a:r>
            <a:r>
              <a:rPr lang="en-US" altLang="zh-CN" sz="3200" dirty="0">
                <a:solidFill>
                  <a:srgbClr val="0000FF"/>
                </a:solidFill>
                <a:latin typeface="Times New Roman" pitchFamily="18" charset="0"/>
                <a:cs typeface="Times New Roman" pitchFamily="18" charset="0"/>
              </a:rPr>
              <a:t>trial-and-error</a:t>
            </a:r>
            <a:r>
              <a:rPr lang="en-US" altLang="zh-CN" sz="3200" dirty="0">
                <a:latin typeface="Times New Roman" pitchFamily="18" charset="0"/>
                <a:cs typeface="Times New Roman" pitchFamily="18" charset="0"/>
              </a:rPr>
              <a:t> process. There are </a:t>
            </a:r>
            <a:r>
              <a:rPr lang="en-US" altLang="zh-CN" sz="3200" dirty="0">
                <a:solidFill>
                  <a:srgbClr val="0000FF"/>
                </a:solidFill>
                <a:latin typeface="Times New Roman" pitchFamily="18" charset="0"/>
                <a:cs typeface="Times New Roman" pitchFamily="18" charset="0"/>
              </a:rPr>
              <a:t>no rules </a:t>
            </a:r>
            <a:r>
              <a:rPr lang="en-US" altLang="zh-CN" sz="3200" dirty="0">
                <a:latin typeface="Times New Roman" pitchFamily="18" charset="0"/>
                <a:cs typeface="Times New Roman" pitchFamily="18" charset="0"/>
              </a:rPr>
              <a:t>for specifying histograms, and one must resort to analysis on a </a:t>
            </a:r>
            <a:r>
              <a:rPr lang="en-US" altLang="zh-CN" sz="3200" dirty="0">
                <a:solidFill>
                  <a:srgbClr val="0000FF"/>
                </a:solidFill>
                <a:latin typeface="Times New Roman" pitchFamily="18" charset="0"/>
                <a:cs typeface="Times New Roman" pitchFamily="18" charset="0"/>
              </a:rPr>
              <a:t>case-by-case basis </a:t>
            </a:r>
            <a:r>
              <a:rPr lang="en-US" altLang="zh-CN" sz="3200" dirty="0">
                <a:latin typeface="Times New Roman" pitchFamily="18" charset="0"/>
                <a:cs typeface="Times New Roman" pitchFamily="18" charset="0"/>
              </a:rPr>
              <a:t>for any given enhancement tasks.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b="1" dirty="0" smtClean="0"/>
              <a:t>主要内容</a:t>
            </a:r>
            <a:endParaRPr lang="zh-CN" altLang="en-US" b="1" dirty="0"/>
          </a:p>
        </p:txBody>
      </p:sp>
      <p:sp>
        <p:nvSpPr>
          <p:cNvPr id="3" name="内容占位符 2"/>
          <p:cNvSpPr>
            <a:spLocks noGrp="1"/>
          </p:cNvSpPr>
          <p:nvPr>
            <p:ph idx="1"/>
          </p:nvPr>
        </p:nvSpPr>
        <p:spPr>
          <a:xfrm>
            <a:off x="827584" y="1052736"/>
            <a:ext cx="7128792" cy="5805264"/>
          </a:xfrm>
        </p:spPr>
        <p:txBody>
          <a:bodyPr>
            <a:normAutofit fontScale="92500" lnSpcReduction="20000"/>
          </a:bodyPr>
          <a:lstStyle/>
          <a:p>
            <a:pPr>
              <a:buNone/>
            </a:pPr>
            <a:r>
              <a:rPr lang="en-US" altLang="zh-CN" dirty="0" smtClean="0">
                <a:latin typeface="+mn-ea"/>
              </a:rPr>
              <a:t>3.1 </a:t>
            </a:r>
            <a:r>
              <a:rPr lang="zh-CN" altLang="en-US" dirty="0" smtClean="0">
                <a:latin typeface="+mn-ea"/>
              </a:rPr>
              <a:t>引言</a:t>
            </a:r>
            <a:endParaRPr lang="en-US" altLang="zh-CN" dirty="0" smtClean="0">
              <a:latin typeface="+mn-ea"/>
            </a:endParaRPr>
          </a:p>
          <a:p>
            <a:pPr>
              <a:buNone/>
            </a:pPr>
            <a:r>
              <a:rPr lang="en-US" altLang="zh-CN" dirty="0" smtClean="0">
                <a:latin typeface="+mn-ea"/>
              </a:rPr>
              <a:t>3.2 </a:t>
            </a:r>
            <a:r>
              <a:rPr lang="zh-CN" altLang="en-US" dirty="0" smtClean="0">
                <a:latin typeface="+mn-ea"/>
              </a:rPr>
              <a:t>线性变换</a:t>
            </a:r>
            <a:endParaRPr lang="en-US" altLang="zh-CN" dirty="0" smtClean="0">
              <a:latin typeface="+mn-ea"/>
            </a:endParaRPr>
          </a:p>
          <a:p>
            <a:pPr lvl="1">
              <a:buNone/>
            </a:pPr>
            <a:r>
              <a:rPr lang="en-US" altLang="zh-CN" dirty="0" smtClean="0">
                <a:latin typeface="+mn-ea"/>
              </a:rPr>
              <a:t>3.2.1 </a:t>
            </a:r>
            <a:r>
              <a:rPr lang="zh-CN" altLang="en-US" dirty="0" smtClean="0">
                <a:latin typeface="+mn-ea"/>
              </a:rPr>
              <a:t>反色、二值化、线性比例</a:t>
            </a:r>
            <a:endParaRPr lang="en-US" altLang="zh-CN" dirty="0" smtClean="0">
              <a:latin typeface="+mn-ea"/>
            </a:endParaRPr>
          </a:p>
          <a:p>
            <a:pPr lvl="1">
              <a:buNone/>
            </a:pPr>
            <a:r>
              <a:rPr lang="en-US" altLang="zh-CN" dirty="0" smtClean="0">
                <a:latin typeface="+mn-ea"/>
              </a:rPr>
              <a:t>3.2.2 </a:t>
            </a:r>
            <a:r>
              <a:rPr lang="zh-CN" altLang="en-US" dirty="0" smtClean="0">
                <a:latin typeface="+mn-ea"/>
              </a:rPr>
              <a:t>对比度线性展宽</a:t>
            </a:r>
            <a:endParaRPr lang="en-US" altLang="zh-CN" dirty="0" smtClean="0">
              <a:latin typeface="+mn-ea"/>
            </a:endParaRPr>
          </a:p>
          <a:p>
            <a:pPr lvl="1">
              <a:buNone/>
            </a:pPr>
            <a:r>
              <a:rPr lang="en-US" altLang="zh-CN" dirty="0" smtClean="0">
                <a:latin typeface="+mn-ea"/>
              </a:rPr>
              <a:t>3.2.3 </a:t>
            </a:r>
            <a:r>
              <a:rPr lang="zh-CN" altLang="en-US" dirty="0" smtClean="0">
                <a:latin typeface="+mn-ea"/>
              </a:rPr>
              <a:t>灰级窗与灰级窗切片</a:t>
            </a:r>
            <a:endParaRPr lang="en-US" altLang="zh-CN" dirty="0" smtClean="0">
              <a:latin typeface="+mn-ea"/>
            </a:endParaRPr>
          </a:p>
          <a:p>
            <a:pPr lvl="1">
              <a:buNone/>
            </a:pPr>
            <a:r>
              <a:rPr lang="en-US" altLang="zh-CN" dirty="0" smtClean="0">
                <a:latin typeface="+mn-ea"/>
              </a:rPr>
              <a:t>3.2.4 </a:t>
            </a:r>
            <a:r>
              <a:rPr lang="zh-CN" altLang="en-US" dirty="0" smtClean="0">
                <a:latin typeface="+mn-ea"/>
              </a:rPr>
              <a:t>线性动态范围调整</a:t>
            </a:r>
            <a:endParaRPr lang="en-US" altLang="zh-CN" dirty="0" smtClean="0">
              <a:latin typeface="+mn-ea"/>
            </a:endParaRPr>
          </a:p>
          <a:p>
            <a:pPr>
              <a:buNone/>
            </a:pPr>
            <a:r>
              <a:rPr lang="en-US" altLang="zh-CN" b="1" dirty="0" smtClean="0">
                <a:solidFill>
                  <a:srgbClr val="0000FF"/>
                </a:solidFill>
                <a:latin typeface="+mn-ea"/>
              </a:rPr>
              <a:t>3.3 </a:t>
            </a:r>
            <a:r>
              <a:rPr lang="zh-CN" altLang="en-US" b="1" dirty="0" smtClean="0">
                <a:solidFill>
                  <a:srgbClr val="0000FF"/>
                </a:solidFill>
                <a:latin typeface="+mn-ea"/>
              </a:rPr>
              <a:t>非线性变换</a:t>
            </a:r>
            <a:endParaRPr lang="en-US" altLang="zh-CN" b="1" dirty="0" smtClean="0">
              <a:solidFill>
                <a:srgbClr val="0000FF"/>
              </a:solidFill>
              <a:latin typeface="+mn-ea"/>
            </a:endParaRPr>
          </a:p>
          <a:p>
            <a:pPr lvl="1">
              <a:buNone/>
            </a:pPr>
            <a:r>
              <a:rPr lang="en-US" altLang="zh-CN" b="1" dirty="0" smtClean="0">
                <a:solidFill>
                  <a:srgbClr val="0000FF"/>
                </a:solidFill>
                <a:latin typeface="+mn-ea"/>
              </a:rPr>
              <a:t>3.3.1 </a:t>
            </a:r>
            <a:r>
              <a:rPr lang="zh-CN" altLang="en-US" b="1" dirty="0" smtClean="0">
                <a:solidFill>
                  <a:srgbClr val="0000FF"/>
                </a:solidFill>
                <a:latin typeface="+mn-ea"/>
              </a:rPr>
              <a:t>对数变换</a:t>
            </a:r>
            <a:endParaRPr lang="en-US" altLang="zh-CN" b="1" dirty="0" smtClean="0">
              <a:solidFill>
                <a:srgbClr val="0000FF"/>
              </a:solidFill>
              <a:latin typeface="+mn-ea"/>
            </a:endParaRPr>
          </a:p>
          <a:p>
            <a:pPr lvl="1">
              <a:buNone/>
            </a:pPr>
            <a:r>
              <a:rPr lang="en-US" altLang="zh-CN" b="1" dirty="0" smtClean="0">
                <a:solidFill>
                  <a:srgbClr val="0000FF"/>
                </a:solidFill>
                <a:latin typeface="+mn-ea"/>
              </a:rPr>
              <a:t>3.3.2 </a:t>
            </a:r>
            <a:r>
              <a:rPr lang="zh-CN" altLang="en-US" b="1" dirty="0" smtClean="0">
                <a:solidFill>
                  <a:srgbClr val="0000FF"/>
                </a:solidFill>
                <a:latin typeface="+mn-ea"/>
              </a:rPr>
              <a:t>指数变换</a:t>
            </a:r>
            <a:endParaRPr lang="en-US" altLang="zh-CN" b="1" dirty="0" smtClean="0">
              <a:solidFill>
                <a:srgbClr val="0000FF"/>
              </a:solidFill>
              <a:latin typeface="+mn-ea"/>
            </a:endParaRPr>
          </a:p>
          <a:p>
            <a:pPr lvl="1">
              <a:buNone/>
            </a:pPr>
            <a:r>
              <a:rPr lang="en-US" altLang="zh-CN" b="1" dirty="0" smtClean="0">
                <a:solidFill>
                  <a:srgbClr val="0000FF"/>
                </a:solidFill>
                <a:latin typeface="+mn-ea"/>
              </a:rPr>
              <a:t>3.3.3 </a:t>
            </a:r>
            <a:r>
              <a:rPr lang="zh-CN" altLang="en-US" b="1" dirty="0" smtClean="0">
                <a:solidFill>
                  <a:srgbClr val="0000FF"/>
                </a:solidFill>
                <a:latin typeface="+mn-ea"/>
              </a:rPr>
              <a:t>幂律变换</a:t>
            </a:r>
            <a:endParaRPr lang="en-US" altLang="zh-CN" b="1" dirty="0" smtClean="0">
              <a:solidFill>
                <a:srgbClr val="0000FF"/>
              </a:solidFill>
              <a:latin typeface="+mn-ea"/>
            </a:endParaRPr>
          </a:p>
          <a:p>
            <a:pPr>
              <a:buNone/>
            </a:pPr>
            <a:r>
              <a:rPr lang="en-US" altLang="zh-CN" b="1" dirty="0" smtClean="0">
                <a:solidFill>
                  <a:srgbClr val="0000FF"/>
                </a:solidFill>
                <a:latin typeface="+mn-ea"/>
              </a:rPr>
              <a:t>3.4 </a:t>
            </a:r>
            <a:r>
              <a:rPr lang="zh-CN" altLang="en-US" b="1" dirty="0" smtClean="0">
                <a:solidFill>
                  <a:srgbClr val="0000FF"/>
                </a:solidFill>
                <a:latin typeface="+mn-ea"/>
              </a:rPr>
              <a:t>直方图增强方法</a:t>
            </a:r>
            <a:endParaRPr lang="en-US" altLang="zh-CN" b="1" dirty="0" smtClean="0">
              <a:solidFill>
                <a:srgbClr val="0000FF"/>
              </a:solidFill>
              <a:latin typeface="+mn-ea"/>
            </a:endParaRPr>
          </a:p>
          <a:p>
            <a:pPr lvl="1">
              <a:buNone/>
            </a:pPr>
            <a:r>
              <a:rPr lang="en-US" altLang="zh-CN" b="1" dirty="0" smtClean="0">
                <a:solidFill>
                  <a:srgbClr val="0000FF"/>
                </a:solidFill>
                <a:latin typeface="+mn-ea"/>
              </a:rPr>
              <a:t>3.4.1 </a:t>
            </a:r>
            <a:r>
              <a:rPr lang="zh-CN" altLang="en-US" b="1" dirty="0" smtClean="0">
                <a:solidFill>
                  <a:srgbClr val="0000FF"/>
                </a:solidFill>
                <a:latin typeface="+mn-ea"/>
              </a:rPr>
              <a:t>直方图均衡化</a:t>
            </a:r>
            <a:endParaRPr lang="en-US" altLang="zh-CN" b="1" dirty="0" smtClean="0">
              <a:solidFill>
                <a:srgbClr val="0000FF"/>
              </a:solidFill>
              <a:latin typeface="+mn-ea"/>
            </a:endParaRPr>
          </a:p>
          <a:p>
            <a:pPr lvl="1">
              <a:buNone/>
            </a:pPr>
            <a:r>
              <a:rPr lang="en-US" altLang="zh-CN" b="1" dirty="0" smtClean="0">
                <a:solidFill>
                  <a:srgbClr val="0000FF"/>
                </a:solidFill>
                <a:latin typeface="+mn-ea"/>
              </a:rPr>
              <a:t>3.4.2 </a:t>
            </a:r>
            <a:r>
              <a:rPr lang="zh-CN" altLang="en-US" b="1" dirty="0" smtClean="0">
                <a:solidFill>
                  <a:srgbClr val="0000FF"/>
                </a:solidFill>
                <a:latin typeface="+mn-ea"/>
              </a:rPr>
              <a:t>直方图规定化</a:t>
            </a:r>
            <a:endParaRPr lang="zh-CN" altLang="en-US" b="1" dirty="0">
              <a:solidFill>
                <a:srgbClr val="0000FF"/>
              </a:solidFill>
              <a:latin typeface="+mn-e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Rot="1" noChangeArrowheads="1"/>
          </p:cNvSpPr>
          <p:nvPr>
            <p:ph type="title" idx="4294967295"/>
          </p:nvPr>
        </p:nvSpPr>
        <p:spPr>
          <a:xfrm>
            <a:off x="706438" y="1124744"/>
            <a:ext cx="7651750" cy="1431925"/>
          </a:xfrm>
        </p:spPr>
        <p:txBody>
          <a:bodyPr>
            <a:normAutofit/>
          </a:bodyPr>
          <a:lstStyle/>
          <a:p>
            <a:pPr eaLnBrk="1" hangingPunct="1"/>
            <a:r>
              <a:rPr lang="zh-CN" sz="4800" b="1" dirty="0" smtClean="0">
                <a:latin typeface="宋体" pitchFamily="2" charset="-122"/>
              </a:rPr>
              <a:t>第</a:t>
            </a:r>
            <a:r>
              <a:rPr lang="zh-CN" altLang="en-US" sz="4800" b="1" dirty="0" smtClean="0">
                <a:latin typeface="宋体" pitchFamily="2" charset="-122"/>
              </a:rPr>
              <a:t>三</a:t>
            </a:r>
            <a:r>
              <a:rPr lang="zh-CN" sz="4800" b="1" dirty="0" smtClean="0">
                <a:latin typeface="宋体" pitchFamily="2" charset="-122"/>
              </a:rPr>
              <a:t>章 图像</a:t>
            </a:r>
            <a:r>
              <a:rPr lang="zh-CN" altLang="en-US" sz="4800" b="1" dirty="0" smtClean="0">
                <a:latin typeface="宋体" pitchFamily="2" charset="-122"/>
              </a:rPr>
              <a:t>增强</a:t>
            </a:r>
            <a:endParaRPr lang="zh-CN" sz="4800" b="1" dirty="0" smtClean="0">
              <a:latin typeface="宋体" pitchFamily="2" charset="-122"/>
            </a:endParaRPr>
          </a:p>
        </p:txBody>
      </p:sp>
      <p:sp>
        <p:nvSpPr>
          <p:cNvPr id="8195" name="副标题 2"/>
          <p:cNvSpPr txBox="1">
            <a:spLocks noChangeArrowheads="1"/>
          </p:cNvSpPr>
          <p:nvPr/>
        </p:nvSpPr>
        <p:spPr bwMode="auto">
          <a:xfrm>
            <a:off x="1331913" y="3717032"/>
            <a:ext cx="6400800" cy="1752600"/>
          </a:xfrm>
          <a:prstGeom prst="rect">
            <a:avLst/>
          </a:prstGeom>
          <a:noFill/>
          <a:ln w="9525">
            <a:noFill/>
            <a:miter lim="800000"/>
            <a:headEnd/>
            <a:tailEnd/>
          </a:ln>
        </p:spPr>
        <p:txBody>
          <a:bodyPr/>
          <a:lstStyle/>
          <a:p>
            <a:pPr marL="342900" indent="-342900" algn="ctr">
              <a:lnSpc>
                <a:spcPct val="80000"/>
              </a:lnSpc>
              <a:spcBef>
                <a:spcPct val="20000"/>
              </a:spcBef>
              <a:buFont typeface="Arial" charset="0"/>
              <a:buNone/>
            </a:pPr>
            <a:r>
              <a:rPr lang="zh-CN" altLang="en-US" sz="3200" b="1" dirty="0">
                <a:latin typeface="Calibri" pitchFamily="34" charset="0"/>
              </a:rPr>
              <a:t>童立靖</a:t>
            </a:r>
            <a:endParaRPr lang="en-US" sz="3200" b="1" dirty="0">
              <a:latin typeface="Calibri" pitchFamily="34" charset="0"/>
            </a:endParaRPr>
          </a:p>
          <a:p>
            <a:pPr marL="342900" indent="-342900" algn="ctr">
              <a:lnSpc>
                <a:spcPct val="80000"/>
              </a:lnSpc>
              <a:spcBef>
                <a:spcPct val="20000"/>
              </a:spcBef>
              <a:buFont typeface="Arial" charset="0"/>
              <a:buNone/>
            </a:pPr>
            <a:r>
              <a:rPr lang="zh-CN" altLang="en-US" sz="3200" b="1" dirty="0" smtClean="0">
                <a:latin typeface="Calibri" pitchFamily="34" charset="0"/>
              </a:rPr>
              <a:t>北方工业大学计算机学院</a:t>
            </a:r>
            <a:endParaRPr lang="en-US" sz="3200" b="1" dirty="0">
              <a:latin typeface="Calibri" pitchFamily="34" charset="0"/>
            </a:endParaRPr>
          </a:p>
          <a:p>
            <a:pPr marL="342900" indent="-342900" algn="ctr">
              <a:lnSpc>
                <a:spcPct val="80000"/>
              </a:lnSpc>
              <a:spcBef>
                <a:spcPct val="20000"/>
              </a:spcBef>
              <a:buFont typeface="Arial" charset="0"/>
              <a:buNone/>
            </a:pPr>
            <a:r>
              <a:rPr lang="en-US" altLang="zh-CN" sz="3200" dirty="0">
                <a:latin typeface="Times New Roman" pitchFamily="18" charset="0"/>
                <a:cs typeface="Times New Roman" pitchFamily="18" charset="0"/>
              </a:rPr>
              <a:t>tong_lijing@163.com</a:t>
            </a:r>
            <a:endParaRPr lang="zh-CN" altLang="en-US" sz="3200" dirty="0">
              <a:latin typeface="Times New Roman" pitchFamily="18" charset="0"/>
              <a:cs typeface="Times New Roman" pitchFamily="18" charset="0"/>
            </a:endParaRPr>
          </a:p>
          <a:p>
            <a:pPr marL="342900" indent="-342900" algn="ctr">
              <a:lnSpc>
                <a:spcPct val="80000"/>
              </a:lnSpc>
              <a:spcBef>
                <a:spcPct val="20000"/>
              </a:spcBef>
              <a:buFont typeface="Arial" charset="0"/>
              <a:buNone/>
            </a:pPr>
            <a:endParaRPr lang="zh-CN" altLang="en-US" sz="2700" dirty="0">
              <a:latin typeface="Calibri" pitchFamily="34" charset="0"/>
            </a:endParaRPr>
          </a:p>
        </p:txBody>
      </p:sp>
    </p:spTree>
    <p:extLst>
      <p:ext uri="{BB962C8B-B14F-4D97-AF65-F5344CB8AC3E}">
        <p14:creationId xmlns:p14="http://schemas.microsoft.com/office/powerpoint/2010/main" val="3665184860"/>
      </p:ext>
    </p:extLst>
  </p:cSld>
  <p:clrMapOvr>
    <a:masterClrMapping/>
  </p:clrMapOvr>
  <p:transition>
    <p:check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755650" y="908720"/>
            <a:ext cx="8388350" cy="1766888"/>
          </a:xfrm>
          <a:prstGeom prst="rect">
            <a:avLst/>
          </a:prstGeom>
          <a:noFill/>
          <a:ln w="9525">
            <a:noFill/>
            <a:miter lim="800000"/>
            <a:headEnd/>
            <a:tailEnd/>
          </a:ln>
        </p:spPr>
        <p:txBody>
          <a:bodyPr>
            <a:spAutoFit/>
          </a:bodyPr>
          <a:lstStyle/>
          <a:p>
            <a:r>
              <a:rPr lang="en-US" altLang="zh-CN" b="0" dirty="0">
                <a:latin typeface="宋体" charset="-122"/>
              </a:rPr>
              <a:t> </a:t>
            </a:r>
            <a:r>
              <a:rPr lang="en-US" altLang="zh-CN" b="0" dirty="0"/>
              <a:t>Log transformations: maps a narrow range of low gray-level value into a wider range. The opposite is true of higher values of input levels. And the inverse log transformation is just opposite. The more important of log trans is that it compresses the dynamic range with large variations in pixel value.</a:t>
            </a:r>
          </a:p>
        </p:txBody>
      </p:sp>
      <p:graphicFrame>
        <p:nvGraphicFramePr>
          <p:cNvPr id="6146" name="Object 3"/>
          <p:cNvGraphicFramePr>
            <a:graphicFrameLocks noChangeAspect="1"/>
          </p:cNvGraphicFramePr>
          <p:nvPr/>
        </p:nvGraphicFramePr>
        <p:xfrm>
          <a:off x="899592" y="2132856"/>
          <a:ext cx="2447925" cy="552450"/>
        </p:xfrm>
        <a:graphic>
          <a:graphicData uri="http://schemas.openxmlformats.org/presentationml/2006/ole">
            <mc:AlternateContent xmlns:mc="http://schemas.openxmlformats.org/markup-compatibility/2006">
              <mc:Choice xmlns:v="urn:schemas-microsoft-com:vml" Requires="v">
                <p:oleObj spid="_x0000_s118821" name="Equation" r:id="rId4" imgW="901440" imgH="203040" progId="">
                  <p:embed/>
                </p:oleObj>
              </mc:Choice>
              <mc:Fallback>
                <p:oleObj name="Equation" r:id="rId4" imgW="901440" imgH="20304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132856"/>
                        <a:ext cx="244792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8" name="Picture 4"/>
          <p:cNvPicPr>
            <a:picLocks noChangeAspect="1" noChangeArrowheads="1"/>
          </p:cNvPicPr>
          <p:nvPr/>
        </p:nvPicPr>
        <p:blipFill>
          <a:blip r:embed="rId6" cstate="print"/>
          <a:srcRect/>
          <a:stretch>
            <a:fillRect/>
          </a:stretch>
        </p:blipFill>
        <p:spPr bwMode="auto">
          <a:xfrm>
            <a:off x="869405" y="3573016"/>
            <a:ext cx="8057107" cy="3240534"/>
          </a:xfrm>
          <a:prstGeom prst="rect">
            <a:avLst/>
          </a:prstGeom>
          <a:noFill/>
          <a:ln w="9525">
            <a:noFill/>
            <a:miter lim="800000"/>
            <a:headEnd/>
            <a:tailEnd/>
          </a:ln>
        </p:spPr>
      </p:pic>
      <p:sp>
        <p:nvSpPr>
          <p:cNvPr id="6149" name="Rectangle 5"/>
          <p:cNvSpPr>
            <a:spLocks noChangeArrowheads="1"/>
          </p:cNvSpPr>
          <p:nvPr/>
        </p:nvSpPr>
        <p:spPr bwMode="auto">
          <a:xfrm>
            <a:off x="1691680" y="2708920"/>
            <a:ext cx="1694695" cy="584775"/>
          </a:xfrm>
          <a:prstGeom prst="rect">
            <a:avLst/>
          </a:prstGeom>
          <a:noFill/>
          <a:ln w="9525">
            <a:noFill/>
            <a:miter lim="800000"/>
            <a:headEnd/>
            <a:tailEnd/>
          </a:ln>
        </p:spPr>
        <p:txBody>
          <a:bodyPr wrap="none">
            <a:spAutoFit/>
          </a:bodyPr>
          <a:lstStyle/>
          <a:p>
            <a:r>
              <a:rPr lang="en-US" altLang="zh-CN" sz="3200" dirty="0" smtClean="0">
                <a:latin typeface="Times New Roman" panose="02020603050405020304" pitchFamily="18" charset="0"/>
                <a:cs typeface="Times New Roman" pitchFamily="18" charset="0"/>
              </a:rPr>
              <a:t>1+</a:t>
            </a:r>
            <a:r>
              <a:rPr lang="en-US" altLang="zh-CN" sz="3200" i="1" dirty="0" smtClean="0">
                <a:latin typeface="Times New Roman" panose="02020603050405020304" pitchFamily="18" charset="0"/>
                <a:cs typeface="Times New Roman" pitchFamily="18" charset="0"/>
              </a:rPr>
              <a:t>r </a:t>
            </a:r>
            <a:r>
              <a:rPr lang="en-US" altLang="zh-CN" sz="3200" dirty="0" smtClean="0">
                <a:latin typeface="Times New Roman" panose="02020603050405020304" pitchFamily="18" charset="0"/>
                <a:cs typeface="Times New Roman" pitchFamily="18" charset="0"/>
              </a:rPr>
              <a:t>??? </a:t>
            </a:r>
            <a:r>
              <a:rPr lang="en-US" altLang="zh-CN" sz="3200" i="1" dirty="0" smtClean="0">
                <a:latin typeface="Times New Roman" panose="02020603050405020304" pitchFamily="18" charset="0"/>
                <a:cs typeface="Times New Roman" pitchFamily="18" charset="0"/>
              </a:rPr>
              <a:t>r</a:t>
            </a:r>
            <a:endParaRPr lang="en-US" altLang="zh-CN" sz="3200" i="1" dirty="0">
              <a:latin typeface="Times New Roman" panose="02020603050405020304" pitchFamily="18" charset="0"/>
              <a:cs typeface="Times New Roman" panose="02020603050405020304" pitchFamily="18" charset="0"/>
            </a:endParaRPr>
          </a:p>
        </p:txBody>
      </p:sp>
      <p:sp>
        <p:nvSpPr>
          <p:cNvPr id="6150" name="Text Box 6"/>
          <p:cNvSpPr txBox="1">
            <a:spLocks noChangeArrowheads="1"/>
          </p:cNvSpPr>
          <p:nvPr/>
        </p:nvSpPr>
        <p:spPr bwMode="auto">
          <a:xfrm>
            <a:off x="4716016" y="1700213"/>
            <a:ext cx="4248597" cy="1938992"/>
          </a:xfrm>
          <a:prstGeom prst="rect">
            <a:avLst/>
          </a:prstGeom>
          <a:noFill/>
          <a:ln w="9525">
            <a:noFill/>
            <a:miter lim="800000"/>
            <a:headEnd/>
            <a:tailEnd/>
          </a:ln>
        </p:spPr>
        <p:txBody>
          <a:bodyPr wrap="square">
            <a:spAutoFit/>
          </a:bodyPr>
          <a:lstStyle/>
          <a:p>
            <a:r>
              <a:rPr lang="zh-CN" altLang="en-US" sz="2400" dirty="0"/>
              <a:t>其将使比较狭窄的</a:t>
            </a:r>
            <a:r>
              <a:rPr lang="zh-CN" altLang="en-US" sz="2400" b="1" dirty="0">
                <a:solidFill>
                  <a:srgbClr val="0000FF"/>
                </a:solidFill>
              </a:rPr>
              <a:t>低灰度级</a:t>
            </a:r>
            <a:r>
              <a:rPr lang="zh-CN" altLang="en-US" sz="2400" dirty="0"/>
              <a:t>范围</a:t>
            </a:r>
            <a:r>
              <a:rPr lang="zh-CN" altLang="en-US" sz="2400" b="1" dirty="0">
                <a:solidFill>
                  <a:srgbClr val="0000FF"/>
                </a:solidFill>
              </a:rPr>
              <a:t>变得更宽</a:t>
            </a:r>
            <a:r>
              <a:rPr lang="zh-CN" altLang="en-US" sz="2400" dirty="0"/>
              <a:t>，而较宽的高灰度级范围变得更窄，同时能够压缩象素值变化范围很大的图像，使之象素值分布范围更小。</a:t>
            </a:r>
          </a:p>
        </p:txBody>
      </p:sp>
      <p:sp>
        <p:nvSpPr>
          <p:cNvPr id="6151" name="Text Box 7"/>
          <p:cNvSpPr txBox="1">
            <a:spLocks noChangeArrowheads="1"/>
          </p:cNvSpPr>
          <p:nvPr/>
        </p:nvSpPr>
        <p:spPr bwMode="auto">
          <a:xfrm>
            <a:off x="3257848" y="2109242"/>
            <a:ext cx="900112" cy="519113"/>
          </a:xfrm>
          <a:prstGeom prst="rect">
            <a:avLst/>
          </a:prstGeom>
          <a:noFill/>
          <a:ln w="9525">
            <a:noFill/>
            <a:miter lim="800000"/>
            <a:headEnd/>
            <a:tailEnd/>
          </a:ln>
        </p:spPr>
        <p:txBody>
          <a:bodyPr>
            <a:spAutoFit/>
          </a:bodyPr>
          <a:lstStyle/>
          <a:p>
            <a:pPr>
              <a:spcBef>
                <a:spcPct val="50000"/>
              </a:spcBef>
            </a:pPr>
            <a:r>
              <a:rPr lang="en-US" altLang="zh-CN" sz="2800" b="0" i="1" dirty="0">
                <a:latin typeface="Times New Roman" panose="02020603050405020304" pitchFamily="18" charset="0"/>
                <a:cs typeface="Times New Roman" panose="02020603050405020304" pitchFamily="18" charset="0"/>
              </a:rPr>
              <a:t>+a</a:t>
            </a:r>
          </a:p>
        </p:txBody>
      </p:sp>
      <p:sp>
        <p:nvSpPr>
          <p:cNvPr id="8" name="Rectangle 5"/>
          <p:cNvSpPr>
            <a:spLocks noChangeArrowheads="1"/>
          </p:cNvSpPr>
          <p:nvPr/>
        </p:nvSpPr>
        <p:spPr bwMode="auto">
          <a:xfrm>
            <a:off x="3707904" y="188640"/>
            <a:ext cx="2441694" cy="769441"/>
          </a:xfrm>
          <a:prstGeom prst="rect">
            <a:avLst/>
          </a:prstGeom>
          <a:noFill/>
          <a:ln w="9525">
            <a:noFill/>
            <a:miter lim="800000"/>
            <a:headEnd/>
            <a:tailEnd/>
          </a:ln>
        </p:spPr>
        <p:txBody>
          <a:bodyPr wrap="none">
            <a:spAutoFit/>
          </a:bodyPr>
          <a:lstStyle/>
          <a:p>
            <a:r>
              <a:rPr lang="zh-CN" altLang="en-US" sz="4400" b="1" dirty="0" smtClean="0"/>
              <a:t>对数变换</a:t>
            </a:r>
            <a:endParaRPr lang="zh-CN" altLang="en-US" sz="44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1379</TotalTime>
  <Words>3751</Words>
  <Application>Microsoft Office PowerPoint</Application>
  <PresentationFormat>全屏显示(4:3)</PresentationFormat>
  <Paragraphs>950</Paragraphs>
  <Slides>89</Slides>
  <Notes>30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89</vt:i4>
      </vt:variant>
    </vt:vector>
  </HeadingPairs>
  <TitlesOfParts>
    <vt:vector size="104" baseType="lpstr">
      <vt:lpstr>黑体</vt:lpstr>
      <vt:lpstr>华文彩云</vt:lpstr>
      <vt:lpstr>华文行楷</vt:lpstr>
      <vt:lpstr>华文新魏</vt:lpstr>
      <vt:lpstr>华文中宋</vt:lpstr>
      <vt:lpstr>宋体</vt:lpstr>
      <vt:lpstr>Arial</vt:lpstr>
      <vt:lpstr>Calibri</vt:lpstr>
      <vt:lpstr>Euclid Symbol</vt:lpstr>
      <vt:lpstr>Symbol</vt:lpstr>
      <vt:lpstr>Tahoma</vt:lpstr>
      <vt:lpstr>Times New Roman</vt:lpstr>
      <vt:lpstr>Wingdings</vt:lpstr>
      <vt:lpstr>Office 主题</vt:lpstr>
      <vt:lpstr>Equation</vt:lpstr>
      <vt:lpstr>第三章 图像增强</vt:lpstr>
      <vt:lpstr>主要内容</vt:lpstr>
      <vt:lpstr>非线性动态范围调整原理</vt:lpstr>
      <vt:lpstr>Some Basic Gray Level Transformations 一些基本的灰度变换 </vt:lpstr>
      <vt:lpstr>主要内容</vt:lpstr>
      <vt:lpstr>对数变换</vt:lpstr>
      <vt:lpstr>例 题</vt:lpstr>
      <vt:lpstr>对数变换调整示例</vt:lpstr>
      <vt:lpstr>PowerPoint 演示文稿</vt:lpstr>
      <vt:lpstr>PowerPoint 演示文稿</vt:lpstr>
      <vt:lpstr>PowerPoint 演示文稿</vt:lpstr>
      <vt:lpstr>PowerPoint 演示文稿</vt:lpstr>
      <vt:lpstr>PowerPoint 演示文稿</vt:lpstr>
      <vt:lpstr>Demonstration                       </vt:lpstr>
      <vt:lpstr>主要内容</vt:lpstr>
      <vt:lpstr>Index Transform       指数变换</vt:lpstr>
      <vt:lpstr>Transform Result 变换结果</vt:lpstr>
      <vt:lpstr>PowerPoint 演示文稿</vt:lpstr>
      <vt:lpstr>PowerPoint 演示文稿</vt:lpstr>
      <vt:lpstr>PowerPoint 演示文稿</vt:lpstr>
      <vt:lpstr>PowerPoint 演示文稿</vt:lpstr>
      <vt:lpstr>Demonstration </vt:lpstr>
      <vt:lpstr>主要内容</vt:lpstr>
      <vt:lpstr>PowerPoint 演示文稿</vt:lpstr>
      <vt:lpstr>输入图像的伽马校正</vt:lpstr>
      <vt:lpstr>无校正CCD图像效果示意图</vt:lpstr>
      <vt:lpstr>CCD的感光输出</vt:lpstr>
      <vt:lpstr>不同γ值的效果示意图</vt:lpstr>
      <vt:lpstr>CCD的输出效果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Histogram equalization</vt:lpstr>
      <vt:lpstr>PowerPoint 演示文稿</vt:lpstr>
      <vt:lpstr>PowerPoint 演示文稿</vt:lpstr>
      <vt:lpstr>PowerPoint 演示文稿</vt:lpstr>
      <vt:lpstr>PowerPoint 演示文稿</vt:lpstr>
      <vt:lpstr>PowerPoint 演示文稿</vt:lpstr>
      <vt:lpstr>例：设图象有64*64=4096个像素，有8个灰度级，灰度分布如表所示。进行直方图均衡化。</vt:lpstr>
      <vt:lpstr>1. 由（2-2）式计算累计概率sk。</vt:lpstr>
      <vt:lpstr>PowerPoint 演示文稿</vt:lpstr>
      <vt:lpstr>PowerPoint 演示文稿</vt:lpstr>
      <vt:lpstr>PowerPoint 演示文稿</vt:lpstr>
      <vt:lpstr>PowerPoint 演示文稿</vt:lpstr>
      <vt:lpstr>PowerPoint 演示文稿</vt:lpstr>
      <vt:lpstr>PowerPoint 演示文稿</vt:lpstr>
      <vt:lpstr>Question?</vt:lpstr>
      <vt:lpstr>例</vt:lpstr>
      <vt:lpstr>例</vt:lpstr>
      <vt:lpstr>例</vt:lpstr>
      <vt:lpstr>计算原图的灰度分布概率</vt:lpstr>
      <vt:lpstr> 例</vt:lpstr>
      <vt:lpstr>PowerPoint 演示文稿</vt:lpstr>
      <vt:lpstr> 例</vt:lpstr>
      <vt:lpstr>4.计算原、新图灰度值的映射关系</vt:lpstr>
      <vt:lpstr>例</vt:lpstr>
      <vt:lpstr>例</vt:lpstr>
      <vt:lpstr>5. 原、新图灰度直方图比较</vt:lpstr>
      <vt:lpstr>5. 原、新图灰度直方图比较</vt:lpstr>
      <vt:lpstr>PowerPoint 演示文稿</vt:lpstr>
      <vt:lpstr>PowerPoint 演示文稿</vt:lpstr>
      <vt:lpstr>直方图均衡化示例</vt:lpstr>
      <vt:lpstr>讨 论</vt:lpstr>
      <vt:lpstr>PowerPoint 演示文稿</vt:lpstr>
      <vt:lpstr>主要内容</vt:lpstr>
      <vt:lpstr>Histogram Matching (Specification) 直方图匹配/规定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第三章 图像增强</vt:lpstr>
    </vt:vector>
  </TitlesOfParts>
  <Company>NCUT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第章  图像增强</dc:title>
  <dc:creator>童立靖</dc:creator>
  <cp:lastModifiedBy>Administrator</cp:lastModifiedBy>
  <cp:revision>210</cp:revision>
  <dcterms:created xsi:type="dcterms:W3CDTF">2013-03-15T04:12:33Z</dcterms:created>
  <dcterms:modified xsi:type="dcterms:W3CDTF">2019-04-10T05:40:29Z</dcterms:modified>
</cp:coreProperties>
</file>